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Lst>
  <p:notesMasterIdLst>
    <p:notesMasterId r:id="rId24"/>
  </p:notesMasterIdLst>
  <p:sldIdLst>
    <p:sldId id="259" r:id="rId3"/>
    <p:sldId id="260" r:id="rId4"/>
    <p:sldId id="261" r:id="rId5"/>
    <p:sldId id="262" r:id="rId6"/>
    <p:sldId id="263" r:id="rId7"/>
    <p:sldId id="279" r:id="rId8"/>
    <p:sldId id="280" r:id="rId9"/>
    <p:sldId id="277" r:id="rId10"/>
    <p:sldId id="278"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6C115-268D-4896-B8A3-778619EDDBF0}" type="datetimeFigureOut">
              <a:rPr lang="zh-TW" altLang="en-US" smtClean="0"/>
              <a:pPr/>
              <a:t>2013/9/18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31B55-5BEA-4A65-8867-83DA6FAB8539}" type="slidenum">
              <a:rPr lang="zh-TW" altLang="en-US" smtClean="0"/>
              <a:pPr/>
              <a:t>‹#›</a:t>
            </a:fld>
            <a:endParaRPr lang="zh-TW" altLang="en-US"/>
          </a:p>
        </p:txBody>
      </p:sp>
    </p:spTree>
    <p:extLst>
      <p:ext uri="{BB962C8B-B14F-4D97-AF65-F5344CB8AC3E}">
        <p14:creationId xmlns:p14="http://schemas.microsoft.com/office/powerpoint/2010/main" val="389286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9C84606E-D8ED-449E-8E89-0DC2D9DE32FB}" type="slidenum">
              <a:rPr lang="en-US" altLang="zh-TW" smtClean="0"/>
              <a:pPr/>
              <a:t>13</a:t>
            </a:fld>
            <a:endParaRPr lang="en-US" altLang="zh-TW" smtClean="0"/>
          </a:p>
        </p:txBody>
      </p:sp>
      <p:sp>
        <p:nvSpPr>
          <p:cNvPr id="569347" name="Rectangle 2"/>
          <p:cNvSpPr>
            <a:spLocks noGrp="1" noRot="1" noChangeAspect="1" noChangeArrowheads="1" noTextEdit="1"/>
          </p:cNvSpPr>
          <p:nvPr>
            <p:ph type="sldImg"/>
          </p:nvPr>
        </p:nvSpPr>
        <p:spPr>
          <a:xfrm>
            <a:off x="1133475" y="674688"/>
            <a:ext cx="4605338" cy="3454400"/>
          </a:xfrm>
          <a:ln/>
        </p:spPr>
      </p:sp>
      <p:sp>
        <p:nvSpPr>
          <p:cNvPr id="569348" name="Rectangle 3"/>
          <p:cNvSpPr>
            <a:spLocks noGrp="1" noChangeArrowheads="1"/>
          </p:cNvSpPr>
          <p:nvPr>
            <p:ph type="body" idx="1"/>
          </p:nvPr>
        </p:nvSpPr>
        <p:spPr>
          <a:xfrm>
            <a:off x="896938" y="4351338"/>
            <a:ext cx="5073650" cy="4127500"/>
          </a:xfrm>
          <a:noFill/>
          <a:ln/>
        </p:spPr>
        <p:txBody>
          <a:bodyPr lIns="89736" tIns="44868" rIns="89736" bIns="44868"/>
          <a:lstStyle/>
          <a:p>
            <a:pPr eaLnBrk="1" hangingPunct="1"/>
            <a:r>
              <a:rPr lang="en-US" altLang="zh-TW" smtClean="0"/>
              <a:t>Just a brief note about trading exchanges. Transition to eBusiness and B2B e-marketplaces is natural evolution. Ultimately we see the world moving to e-Ecosytems in which businesses participate in many marketplaces and marketplaces are linked together extending the breadth and depth of e-business reach.</a:t>
            </a:r>
          </a:p>
          <a:p>
            <a:pPr eaLnBrk="1" hangingPunct="1"/>
            <a:r>
              <a:rPr lang="en-US" altLang="zh-TW" smtClean="0"/>
              <a:t>Trading exchanges are an extension of where the integration of enterprise applications are going. A trading exchange can be thought of a hosted facility for transactions between businesses participating in the exchange. </a:t>
            </a:r>
          </a:p>
          <a:p>
            <a:pPr eaLnBrk="1" hangingPunct="1"/>
            <a:r>
              <a:rPr lang="en-US" altLang="zh-TW" smtClean="0"/>
              <a:t>Here are a number of models that are possible with trading exchanges. Note that there are many more dimensions to the size, and nature of trading exchanges and so far each is somewhat different.</a:t>
            </a:r>
          </a:p>
          <a:p>
            <a:pPr eaLnBrk="1" hangingPunct="1"/>
            <a:r>
              <a:rPr lang="en-US" altLang="zh-TW" smtClean="0"/>
              <a:t>All of this does not mean that eSCM goes away. They are still deployed for the enterprise and the trading exchange is yet another source of transactions and information. Indeed, the principles of eSCM, managing the availability of product thru the chain and the associated costs including the businesses cash to cash cycle time, are still key to success. Only the medium in which business is conducted changes.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76250" y="0"/>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76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fld id="{9C79135E-A301-4033-95AC-01119BF88BBF}"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F6749BD2-5C4C-40A0-815C-E6EC52467F01}"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6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p:cNvSpPr>
            <a:spLocks noGrp="1" noChangeArrowheads="1"/>
          </p:cNvSpPr>
          <p:nvPr>
            <p:ph type="sldNum" sz="quarter" idx="12"/>
          </p:nvPr>
        </p:nvSpPr>
        <p:spPr>
          <a:ln/>
        </p:spPr>
        <p:txBody>
          <a:bodyPr/>
          <a:lstStyle>
            <a:lvl1pPr>
              <a:defRPr/>
            </a:lvl1pPr>
          </a:lstStyle>
          <a:p>
            <a:pPr>
              <a:defRPr/>
            </a:pPr>
            <a:fld id="{D9BD29C6-6D28-497A-BE09-D4D4EE79A1EF}"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A2843EA2-B7A8-40E0-8643-3C845B00A03D}"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61254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C34E1A44-03B8-4E31-8897-EE52B06832E0}"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0589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A9BFE845-166F-4370-B463-1C2FB630B83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930929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76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268413"/>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6D481035-CC87-4D1B-99F5-956B7B3E25F5}"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8189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mailto:lgg@cs.ntust.edu.tw"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hyperlink" Target="mailto:lgg@cs.ntust.edu.tw" TargetMode="Externa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7" cstate="print"/>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8"/>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solidFill>
                  <a:srgbClr val="FFFFFF"/>
                </a:solidFill>
              </a:endParaRPr>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solidFill>
                  <a:srgbClr val="FFFFFF"/>
                </a:solidFill>
              </a:endParaRPr>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solidFill>
                  <a:srgbClr val="FFFFFF"/>
                </a:solidFill>
              </a:rPr>
              <a:pPr/>
              <a:t>‹#›</a:t>
            </a:fld>
            <a:endParaRPr lang="en-US" altLang="zh-TW">
              <a:solidFill>
                <a:srgbClr val="FFFFFF"/>
              </a:solidFill>
            </a:endParaRPr>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6"/>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rPr>
                <a:t>李國光   </a:t>
              </a:r>
              <a:r>
                <a:rPr lang="zh-TW" altLang="en-US" sz="1200">
                  <a:solidFill>
                    <a:srgbClr val="FFFF00"/>
                  </a:solidFill>
                  <a:sym typeface="Symbol" pitchFamily="18" charset="2"/>
                </a:rPr>
                <a:t></a:t>
              </a:r>
              <a:r>
                <a:rPr lang="zh-TW" altLang="en-US" sz="1200">
                  <a:solidFill>
                    <a:srgbClr val="FFFF00"/>
                  </a:solidFill>
                </a:rPr>
                <a:t> 版權所有   </a:t>
              </a:r>
              <a:r>
                <a:rPr lang="en-US" altLang="zh-TW" sz="1200">
                  <a:solidFill>
                    <a:srgbClr val="FFFF00"/>
                  </a:solidFill>
                </a:rPr>
                <a:t>Tel: 02-2737-6782  Email: </a:t>
              </a:r>
              <a:r>
                <a:rPr lang="en-US" altLang="zh-TW" sz="1200">
                  <a:solidFill>
                    <a:srgbClr val="FFFF00"/>
                  </a:solidFill>
                  <a:hlinkClick r:id="rId7"/>
                </a:rPr>
                <a:t>lgg@cs.ntust.edu.tw</a:t>
              </a:r>
              <a:endParaRPr lang="en-US" altLang="zh-TW" sz="1200" b="1">
                <a:solidFill>
                  <a:srgbClr val="FFFFFF"/>
                </a:solidFill>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rPr>
                <a:t>知識與遠見的結合，才能夠避免無知與短視</a:t>
              </a:r>
              <a:r>
                <a:rPr lang="en-US" altLang="zh-TW" sz="1200">
                  <a:solidFill>
                    <a:srgbClr val="FF3300"/>
                  </a:solidFill>
                  <a:latin typeface="標楷體" pitchFamily="65" charset="-120"/>
                </a:rPr>
                <a:t>---</a:t>
              </a:r>
              <a:r>
                <a:rPr lang="zh-TW" altLang="en-US" sz="1200">
                  <a:solidFill>
                    <a:srgbClr val="FF3300"/>
                  </a:solidFill>
                  <a:latin typeface="標楷體" pitchFamily="65" charset="-120"/>
                </a:rPr>
                <a:t>高希均</a:t>
              </a:r>
            </a:p>
          </p:txBody>
        </p:sp>
      </p:grpSp>
    </p:spTree>
    <p:extLst>
      <p:ext uri="{BB962C8B-B14F-4D97-AF65-F5344CB8AC3E}">
        <p14:creationId xmlns:p14="http://schemas.microsoft.com/office/powerpoint/2010/main" val="1081135348"/>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5.xml"/><Relationship Id="rId5" Type="http://schemas.openxmlformats.org/officeDocument/2006/relationships/image" Target="../media/image18.wmf"/><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5.xml"/><Relationship Id="rId5" Type="http://schemas.openxmlformats.org/officeDocument/2006/relationships/image" Target="../media/image18.wmf"/><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gif"/><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8.gif"/><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投影片編號版面配置區 5"/>
          <p:cNvSpPr>
            <a:spLocks noGrp="1"/>
          </p:cNvSpPr>
          <p:nvPr>
            <p:ph type="sldNum" sz="quarter" idx="12"/>
          </p:nvPr>
        </p:nvSpPr>
        <p:spPr/>
        <p:txBody>
          <a:bodyPr/>
          <a:lstStyle/>
          <a:p>
            <a:pPr>
              <a:defRPr/>
            </a:pPr>
            <a:fld id="{CC807E76-CBE8-4EAA-9DAF-0FCA56717ACC}" type="slidenum">
              <a:rPr lang="en-US" altLang="zh-TW"/>
              <a:pPr>
                <a:defRPr/>
              </a:pPr>
              <a:t>1</a:t>
            </a:fld>
            <a:endParaRPr lang="en-US" altLang="zh-TW"/>
          </a:p>
        </p:txBody>
      </p:sp>
      <p:sp>
        <p:nvSpPr>
          <p:cNvPr id="483357" name="Rectangle 29"/>
          <p:cNvSpPr>
            <a:spLocks noGrp="1" noChangeArrowheads="1"/>
          </p:cNvSpPr>
          <p:nvPr>
            <p:ph type="title"/>
          </p:nvPr>
        </p:nvSpPr>
        <p:spPr/>
        <p:txBody>
          <a:bodyPr/>
          <a:lstStyle/>
          <a:p>
            <a:pPr eaLnBrk="1" hangingPunct="1">
              <a:spcBef>
                <a:spcPct val="20000"/>
              </a:spcBef>
              <a:defRPr/>
            </a:pPr>
            <a:r>
              <a:rPr lang="zh-TW" altLang="en-US" smtClean="0">
                <a:latin typeface="標楷體" pitchFamily="65" charset="-120"/>
              </a:rPr>
              <a:t>外在環境：機會或威脅？</a:t>
            </a:r>
          </a:p>
        </p:txBody>
      </p:sp>
      <p:sp>
        <p:nvSpPr>
          <p:cNvPr id="112644" name="Oval 32"/>
          <p:cNvSpPr>
            <a:spLocks noChangeArrowheads="1"/>
          </p:cNvSpPr>
          <p:nvPr/>
        </p:nvSpPr>
        <p:spPr bwMode="auto">
          <a:xfrm>
            <a:off x="1371600" y="1066800"/>
            <a:ext cx="6019800" cy="5257800"/>
          </a:xfrm>
          <a:prstGeom prst="ellipse">
            <a:avLst/>
          </a:prstGeom>
          <a:solidFill>
            <a:srgbClr val="660033"/>
          </a:solidFill>
          <a:ln w="9525">
            <a:solidFill>
              <a:schemeClr val="tx1"/>
            </a:solidFill>
            <a:round/>
            <a:headEnd/>
            <a:tailEnd/>
          </a:ln>
        </p:spPr>
        <p:txBody>
          <a:bodyPr wrap="none" anchor="ctr"/>
          <a:lstStyle/>
          <a:p>
            <a:endParaRPr lang="zh-TW" altLang="en-US"/>
          </a:p>
        </p:txBody>
      </p:sp>
      <p:sp>
        <p:nvSpPr>
          <p:cNvPr id="112645" name="Oval 33"/>
          <p:cNvSpPr>
            <a:spLocks noChangeArrowheads="1"/>
          </p:cNvSpPr>
          <p:nvPr/>
        </p:nvSpPr>
        <p:spPr bwMode="auto">
          <a:xfrm>
            <a:off x="2971800" y="2362200"/>
            <a:ext cx="2971800" cy="2743200"/>
          </a:xfrm>
          <a:prstGeom prst="ellipse">
            <a:avLst/>
          </a:prstGeom>
          <a:solidFill>
            <a:srgbClr val="003300"/>
          </a:solidFill>
          <a:ln w="28575">
            <a:solidFill>
              <a:schemeClr val="tx1"/>
            </a:solidFill>
            <a:round/>
            <a:headEnd/>
            <a:tailEnd/>
          </a:ln>
        </p:spPr>
        <p:txBody>
          <a:bodyPr wrap="none" anchor="ctr"/>
          <a:lstStyle/>
          <a:p>
            <a:endParaRPr lang="zh-TW" altLang="en-US"/>
          </a:p>
        </p:txBody>
      </p:sp>
      <p:sp>
        <p:nvSpPr>
          <p:cNvPr id="112646" name="Line 34"/>
          <p:cNvSpPr>
            <a:spLocks noChangeShapeType="1"/>
          </p:cNvSpPr>
          <p:nvPr/>
        </p:nvSpPr>
        <p:spPr bwMode="auto">
          <a:xfrm>
            <a:off x="4495800" y="1066800"/>
            <a:ext cx="0" cy="2133600"/>
          </a:xfrm>
          <a:prstGeom prst="line">
            <a:avLst/>
          </a:prstGeom>
          <a:noFill/>
          <a:ln w="28575">
            <a:solidFill>
              <a:schemeClr val="tx1"/>
            </a:solidFill>
            <a:round/>
            <a:headEnd/>
            <a:tailEnd/>
          </a:ln>
        </p:spPr>
        <p:txBody>
          <a:bodyPr wrap="none" anchor="ctr"/>
          <a:lstStyle/>
          <a:p>
            <a:endParaRPr lang="zh-TW" altLang="en-US"/>
          </a:p>
        </p:txBody>
      </p:sp>
      <p:sp>
        <p:nvSpPr>
          <p:cNvPr id="112647" name="Line 35"/>
          <p:cNvSpPr>
            <a:spLocks noChangeShapeType="1"/>
          </p:cNvSpPr>
          <p:nvPr/>
        </p:nvSpPr>
        <p:spPr bwMode="auto">
          <a:xfrm>
            <a:off x="4495800" y="5105400"/>
            <a:ext cx="0" cy="1219200"/>
          </a:xfrm>
          <a:prstGeom prst="line">
            <a:avLst/>
          </a:prstGeom>
          <a:noFill/>
          <a:ln w="9525">
            <a:solidFill>
              <a:schemeClr val="tx1"/>
            </a:solidFill>
            <a:round/>
            <a:headEnd/>
            <a:tailEnd/>
          </a:ln>
        </p:spPr>
        <p:txBody>
          <a:bodyPr wrap="none" anchor="ctr"/>
          <a:lstStyle/>
          <a:p>
            <a:endParaRPr lang="zh-TW" altLang="en-US"/>
          </a:p>
        </p:txBody>
      </p:sp>
      <p:sp>
        <p:nvSpPr>
          <p:cNvPr id="112648" name="Oval 36"/>
          <p:cNvSpPr>
            <a:spLocks noChangeArrowheads="1"/>
          </p:cNvSpPr>
          <p:nvPr/>
        </p:nvSpPr>
        <p:spPr bwMode="auto">
          <a:xfrm>
            <a:off x="3886200" y="3200400"/>
            <a:ext cx="1219200" cy="1066800"/>
          </a:xfrm>
          <a:prstGeom prst="ellipse">
            <a:avLst/>
          </a:prstGeom>
          <a:solidFill>
            <a:schemeClr val="bg2"/>
          </a:solidFill>
          <a:ln w="28575">
            <a:solidFill>
              <a:schemeClr val="tx1"/>
            </a:solidFill>
            <a:round/>
            <a:headEnd/>
            <a:tailEnd/>
          </a:ln>
        </p:spPr>
        <p:txBody>
          <a:bodyPr wrap="none" anchor="ctr"/>
          <a:lstStyle/>
          <a:p>
            <a:endParaRPr lang="zh-TW" altLang="en-US"/>
          </a:p>
        </p:txBody>
      </p:sp>
      <p:sp>
        <p:nvSpPr>
          <p:cNvPr id="112649" name="Text Box 37"/>
          <p:cNvSpPr txBox="1">
            <a:spLocks noChangeArrowheads="1"/>
          </p:cNvSpPr>
          <p:nvPr/>
        </p:nvSpPr>
        <p:spPr bwMode="auto">
          <a:xfrm>
            <a:off x="4267200" y="3505200"/>
            <a:ext cx="539750" cy="457200"/>
          </a:xfrm>
          <a:prstGeom prst="rect">
            <a:avLst/>
          </a:prstGeom>
          <a:noFill/>
          <a:ln w="9525">
            <a:noFill/>
            <a:miter lim="800000"/>
            <a:headEnd/>
            <a:tailEnd/>
          </a:ln>
        </p:spPr>
        <p:txBody>
          <a:bodyPr wrap="none">
            <a:spAutoFit/>
          </a:bodyPr>
          <a:lstStyle/>
          <a:p>
            <a:pPr algn="ctr">
              <a:spcBef>
                <a:spcPct val="20000"/>
              </a:spcBef>
            </a:pPr>
            <a:r>
              <a:rPr lang="en-US" altLang="zh-TW" sz="2400">
                <a:latin typeface="Times New Roman" pitchFamily="18" charset="0"/>
              </a:rPr>
              <a:t>3C</a:t>
            </a:r>
          </a:p>
        </p:txBody>
      </p:sp>
      <p:sp>
        <p:nvSpPr>
          <p:cNvPr id="112650" name="Line 38"/>
          <p:cNvSpPr>
            <a:spLocks noChangeShapeType="1"/>
          </p:cNvSpPr>
          <p:nvPr/>
        </p:nvSpPr>
        <p:spPr bwMode="auto">
          <a:xfrm flipH="1">
            <a:off x="2133600" y="4038600"/>
            <a:ext cx="1828800" cy="1371600"/>
          </a:xfrm>
          <a:prstGeom prst="line">
            <a:avLst/>
          </a:prstGeom>
          <a:noFill/>
          <a:ln w="28575">
            <a:solidFill>
              <a:schemeClr val="tx1"/>
            </a:solidFill>
            <a:round/>
            <a:headEnd/>
            <a:tailEnd/>
          </a:ln>
        </p:spPr>
        <p:txBody>
          <a:bodyPr wrap="none" anchor="ctr"/>
          <a:lstStyle/>
          <a:p>
            <a:endParaRPr lang="zh-TW" altLang="en-US"/>
          </a:p>
        </p:txBody>
      </p:sp>
      <p:sp>
        <p:nvSpPr>
          <p:cNvPr id="112651" name="Line 39"/>
          <p:cNvSpPr>
            <a:spLocks noChangeShapeType="1"/>
          </p:cNvSpPr>
          <p:nvPr/>
        </p:nvSpPr>
        <p:spPr bwMode="auto">
          <a:xfrm>
            <a:off x="5029200" y="4038600"/>
            <a:ext cx="1752600" cy="1219200"/>
          </a:xfrm>
          <a:prstGeom prst="line">
            <a:avLst/>
          </a:prstGeom>
          <a:noFill/>
          <a:ln w="28575">
            <a:solidFill>
              <a:schemeClr val="tx1"/>
            </a:solidFill>
            <a:round/>
            <a:headEnd/>
            <a:tailEnd/>
          </a:ln>
        </p:spPr>
        <p:txBody>
          <a:bodyPr wrap="none" anchor="ctr"/>
          <a:lstStyle/>
          <a:p>
            <a:endParaRPr lang="zh-TW" altLang="en-US"/>
          </a:p>
        </p:txBody>
      </p:sp>
      <p:sp>
        <p:nvSpPr>
          <p:cNvPr id="112652" name="Text Box 40"/>
          <p:cNvSpPr txBox="1">
            <a:spLocks noChangeArrowheads="1"/>
          </p:cNvSpPr>
          <p:nvPr/>
        </p:nvSpPr>
        <p:spPr bwMode="auto">
          <a:xfrm>
            <a:off x="3810000" y="4492625"/>
            <a:ext cx="1327150" cy="366713"/>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競爭白熱化</a:t>
            </a:r>
            <a:endParaRPr lang="zh-TW" altLang="en-US" sz="2400" b="1">
              <a:solidFill>
                <a:srgbClr val="66FF33"/>
              </a:solidFill>
              <a:latin typeface="Times New Roman" pitchFamily="18" charset="0"/>
            </a:endParaRPr>
          </a:p>
        </p:txBody>
      </p:sp>
      <p:sp>
        <p:nvSpPr>
          <p:cNvPr id="112653" name="Text Box 41"/>
          <p:cNvSpPr txBox="1">
            <a:spLocks noChangeArrowheads="1"/>
          </p:cNvSpPr>
          <p:nvPr/>
        </p:nvSpPr>
        <p:spPr bwMode="auto">
          <a:xfrm>
            <a:off x="3200400" y="2895600"/>
            <a:ext cx="869950" cy="1027113"/>
          </a:xfrm>
          <a:prstGeom prst="rect">
            <a:avLst/>
          </a:prstGeom>
          <a:noFill/>
          <a:ln w="9525">
            <a:noFill/>
            <a:miter lim="800000"/>
            <a:headEnd/>
            <a:tailEnd/>
          </a:ln>
        </p:spPr>
        <p:txBody>
          <a:bodyPr wrap="none">
            <a:spAutoFit/>
          </a:bodyPr>
          <a:lstStyle/>
          <a:p>
            <a:pPr>
              <a:spcBef>
                <a:spcPct val="20000"/>
              </a:spcBef>
            </a:pPr>
            <a:r>
              <a:rPr lang="zh-TW" altLang="en-US" b="1">
                <a:solidFill>
                  <a:srgbClr val="FF99FF"/>
                </a:solidFill>
                <a:latin typeface="Times New Roman" pitchFamily="18" charset="0"/>
                <a:ea typeface="標楷體" pitchFamily="65" charset="-120"/>
              </a:rPr>
              <a:t>成功法</a:t>
            </a:r>
          </a:p>
          <a:p>
            <a:pPr>
              <a:spcBef>
                <a:spcPct val="20000"/>
              </a:spcBef>
            </a:pPr>
            <a:r>
              <a:rPr lang="zh-TW" altLang="en-US" b="1">
                <a:solidFill>
                  <a:srgbClr val="FF99FF"/>
                </a:solidFill>
                <a:latin typeface="Times New Roman" pitchFamily="18" charset="0"/>
                <a:ea typeface="標楷體" pitchFamily="65" charset="-120"/>
              </a:rPr>
              <a:t>則不斷</a:t>
            </a:r>
          </a:p>
          <a:p>
            <a:pPr>
              <a:spcBef>
                <a:spcPct val="20000"/>
              </a:spcBef>
            </a:pPr>
            <a:r>
              <a:rPr lang="zh-TW" altLang="en-US" b="1">
                <a:solidFill>
                  <a:srgbClr val="FF99FF"/>
                </a:solidFill>
                <a:latin typeface="Times New Roman" pitchFamily="18" charset="0"/>
                <a:ea typeface="標楷體" pitchFamily="65" charset="-120"/>
              </a:rPr>
              <a:t>改變</a:t>
            </a:r>
            <a:endParaRPr lang="zh-TW" altLang="en-US" sz="2400" b="1">
              <a:solidFill>
                <a:srgbClr val="FF99FF"/>
              </a:solidFill>
              <a:latin typeface="Times New Roman" pitchFamily="18" charset="0"/>
            </a:endParaRPr>
          </a:p>
        </p:txBody>
      </p:sp>
      <p:sp>
        <p:nvSpPr>
          <p:cNvPr id="112654" name="Text Box 42"/>
          <p:cNvSpPr txBox="1">
            <a:spLocks noChangeArrowheads="1"/>
          </p:cNvSpPr>
          <p:nvPr/>
        </p:nvSpPr>
        <p:spPr bwMode="auto">
          <a:xfrm>
            <a:off x="5105400" y="3048000"/>
            <a:ext cx="641350" cy="696913"/>
          </a:xfrm>
          <a:prstGeom prst="rect">
            <a:avLst/>
          </a:prstGeom>
          <a:noFill/>
          <a:ln w="9525">
            <a:noFill/>
            <a:miter lim="800000"/>
            <a:headEnd/>
            <a:tailEnd/>
          </a:ln>
        </p:spPr>
        <p:txBody>
          <a:bodyPr wrap="none">
            <a:spAutoFit/>
          </a:bodyPr>
          <a:lstStyle/>
          <a:p>
            <a:pPr>
              <a:spcBef>
                <a:spcPct val="20000"/>
              </a:spcBef>
            </a:pPr>
            <a:r>
              <a:rPr lang="zh-TW" altLang="en-US" b="1">
                <a:solidFill>
                  <a:schemeClr val="accent2"/>
                </a:solidFill>
                <a:latin typeface="Times New Roman" pitchFamily="18" charset="0"/>
                <a:ea typeface="標楷體" pitchFamily="65" charset="-120"/>
              </a:rPr>
              <a:t>顧客</a:t>
            </a:r>
          </a:p>
          <a:p>
            <a:pPr>
              <a:spcBef>
                <a:spcPct val="20000"/>
              </a:spcBef>
            </a:pPr>
            <a:r>
              <a:rPr lang="zh-TW" altLang="en-US" b="1">
                <a:solidFill>
                  <a:schemeClr val="accent2"/>
                </a:solidFill>
                <a:latin typeface="Times New Roman" pitchFamily="18" charset="0"/>
                <a:ea typeface="標楷體" pitchFamily="65" charset="-120"/>
              </a:rPr>
              <a:t>主權</a:t>
            </a:r>
          </a:p>
        </p:txBody>
      </p:sp>
      <p:sp>
        <p:nvSpPr>
          <p:cNvPr id="112655" name="Line 43"/>
          <p:cNvSpPr>
            <a:spLocks noChangeShapeType="1"/>
          </p:cNvSpPr>
          <p:nvPr/>
        </p:nvSpPr>
        <p:spPr bwMode="auto">
          <a:xfrm flipH="1">
            <a:off x="2971800" y="4953000"/>
            <a:ext cx="838200" cy="1066800"/>
          </a:xfrm>
          <a:prstGeom prst="line">
            <a:avLst/>
          </a:prstGeom>
          <a:noFill/>
          <a:ln w="9525">
            <a:solidFill>
              <a:schemeClr val="tx1"/>
            </a:solidFill>
            <a:round/>
            <a:headEnd/>
            <a:tailEnd/>
          </a:ln>
        </p:spPr>
        <p:txBody>
          <a:bodyPr wrap="none" anchor="ctr"/>
          <a:lstStyle/>
          <a:p>
            <a:endParaRPr lang="zh-TW" altLang="en-US"/>
          </a:p>
        </p:txBody>
      </p:sp>
      <p:sp>
        <p:nvSpPr>
          <p:cNvPr id="112656" name="Line 44"/>
          <p:cNvSpPr>
            <a:spLocks noChangeShapeType="1"/>
          </p:cNvSpPr>
          <p:nvPr/>
        </p:nvSpPr>
        <p:spPr bwMode="auto">
          <a:xfrm>
            <a:off x="5105400" y="4953000"/>
            <a:ext cx="762000" cy="990600"/>
          </a:xfrm>
          <a:prstGeom prst="line">
            <a:avLst/>
          </a:prstGeom>
          <a:noFill/>
          <a:ln w="9525">
            <a:solidFill>
              <a:schemeClr val="tx1"/>
            </a:solidFill>
            <a:round/>
            <a:headEnd/>
            <a:tailEnd/>
          </a:ln>
        </p:spPr>
        <p:txBody>
          <a:bodyPr wrap="none" anchor="ctr"/>
          <a:lstStyle/>
          <a:p>
            <a:endParaRPr lang="zh-TW" altLang="en-US"/>
          </a:p>
        </p:txBody>
      </p:sp>
      <p:sp>
        <p:nvSpPr>
          <p:cNvPr id="483373" name="Text Box 45"/>
          <p:cNvSpPr txBox="1">
            <a:spLocks noChangeArrowheads="1"/>
          </p:cNvSpPr>
          <p:nvPr/>
        </p:nvSpPr>
        <p:spPr bwMode="auto">
          <a:xfrm>
            <a:off x="5638800" y="4876800"/>
            <a:ext cx="412750" cy="696913"/>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快</a:t>
            </a:r>
          </a:p>
          <a:p>
            <a:pPr>
              <a:spcBef>
                <a:spcPct val="20000"/>
              </a:spcBef>
            </a:pPr>
            <a:r>
              <a:rPr lang="zh-TW" altLang="en-US" b="1">
                <a:solidFill>
                  <a:srgbClr val="66FF33"/>
                </a:solidFill>
                <a:latin typeface="Times New Roman" pitchFamily="18" charset="0"/>
                <a:ea typeface="標楷體" pitchFamily="65" charset="-120"/>
              </a:rPr>
              <a:t>速</a:t>
            </a:r>
          </a:p>
        </p:txBody>
      </p:sp>
      <p:sp>
        <p:nvSpPr>
          <p:cNvPr id="483374" name="Text Box 46"/>
          <p:cNvSpPr txBox="1">
            <a:spLocks noChangeArrowheads="1"/>
          </p:cNvSpPr>
          <p:nvPr/>
        </p:nvSpPr>
        <p:spPr bwMode="auto">
          <a:xfrm>
            <a:off x="4784725" y="5297488"/>
            <a:ext cx="412750" cy="696912"/>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樣</a:t>
            </a:r>
          </a:p>
          <a:p>
            <a:pPr>
              <a:spcBef>
                <a:spcPct val="20000"/>
              </a:spcBef>
            </a:pPr>
            <a:r>
              <a:rPr lang="zh-TW" altLang="en-US" b="1">
                <a:solidFill>
                  <a:srgbClr val="66FF33"/>
                </a:solidFill>
                <a:latin typeface="Times New Roman" pitchFamily="18" charset="0"/>
                <a:ea typeface="標楷體" pitchFamily="65" charset="-120"/>
              </a:rPr>
              <a:t>新</a:t>
            </a:r>
          </a:p>
        </p:txBody>
      </p:sp>
      <p:sp>
        <p:nvSpPr>
          <p:cNvPr id="483375" name="Text Box 47"/>
          <p:cNvSpPr txBox="1">
            <a:spLocks noChangeArrowheads="1"/>
          </p:cNvSpPr>
          <p:nvPr/>
        </p:nvSpPr>
        <p:spPr bwMode="auto">
          <a:xfrm>
            <a:off x="3641725" y="5221288"/>
            <a:ext cx="412750" cy="696912"/>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質</a:t>
            </a:r>
          </a:p>
          <a:p>
            <a:pPr>
              <a:spcBef>
                <a:spcPct val="20000"/>
              </a:spcBef>
            </a:pPr>
            <a:r>
              <a:rPr lang="zh-TW" altLang="en-US" b="1">
                <a:solidFill>
                  <a:srgbClr val="66FF33"/>
                </a:solidFill>
                <a:latin typeface="Times New Roman" pitchFamily="18" charset="0"/>
                <a:ea typeface="標楷體" pitchFamily="65" charset="-120"/>
              </a:rPr>
              <a:t>優</a:t>
            </a:r>
          </a:p>
        </p:txBody>
      </p:sp>
      <p:sp>
        <p:nvSpPr>
          <p:cNvPr id="483376" name="Text Box 48"/>
          <p:cNvSpPr txBox="1">
            <a:spLocks noChangeArrowheads="1"/>
          </p:cNvSpPr>
          <p:nvPr/>
        </p:nvSpPr>
        <p:spPr bwMode="auto">
          <a:xfrm>
            <a:off x="2955925" y="4840288"/>
            <a:ext cx="412750" cy="696912"/>
          </a:xfrm>
          <a:prstGeom prst="rect">
            <a:avLst/>
          </a:prstGeom>
          <a:noFill/>
          <a:ln w="9525">
            <a:noFill/>
            <a:miter lim="800000"/>
            <a:headEnd/>
            <a:tailEnd/>
          </a:ln>
        </p:spPr>
        <p:txBody>
          <a:bodyPr wrap="none">
            <a:spAutoFit/>
          </a:bodyPr>
          <a:lstStyle/>
          <a:p>
            <a:pPr>
              <a:spcBef>
                <a:spcPct val="20000"/>
              </a:spcBef>
            </a:pPr>
            <a:r>
              <a:rPr lang="zh-TW" altLang="en-US" b="1">
                <a:solidFill>
                  <a:srgbClr val="66FF33"/>
                </a:solidFill>
                <a:latin typeface="Times New Roman" pitchFamily="18" charset="0"/>
                <a:ea typeface="標楷體" pitchFamily="65" charset="-120"/>
              </a:rPr>
              <a:t>價</a:t>
            </a:r>
          </a:p>
          <a:p>
            <a:pPr>
              <a:spcBef>
                <a:spcPct val="20000"/>
              </a:spcBef>
            </a:pPr>
            <a:r>
              <a:rPr lang="zh-TW" altLang="en-US" b="1">
                <a:solidFill>
                  <a:srgbClr val="66FF33"/>
                </a:solidFill>
                <a:latin typeface="Times New Roman" pitchFamily="18" charset="0"/>
                <a:ea typeface="標楷體" pitchFamily="65" charset="-120"/>
              </a:rPr>
              <a:t>低</a:t>
            </a:r>
          </a:p>
        </p:txBody>
      </p:sp>
      <p:sp>
        <p:nvSpPr>
          <p:cNvPr id="112661" name="Line 49"/>
          <p:cNvSpPr>
            <a:spLocks noChangeShapeType="1"/>
          </p:cNvSpPr>
          <p:nvPr/>
        </p:nvSpPr>
        <p:spPr bwMode="auto">
          <a:xfrm flipH="1" flipV="1">
            <a:off x="2362200" y="1752600"/>
            <a:ext cx="990600" cy="990600"/>
          </a:xfrm>
          <a:prstGeom prst="line">
            <a:avLst/>
          </a:prstGeom>
          <a:noFill/>
          <a:ln w="9525">
            <a:solidFill>
              <a:schemeClr val="tx1"/>
            </a:solidFill>
            <a:round/>
            <a:headEnd/>
            <a:tailEnd/>
          </a:ln>
        </p:spPr>
        <p:txBody>
          <a:bodyPr wrap="none" anchor="ctr"/>
          <a:lstStyle/>
          <a:p>
            <a:endParaRPr lang="zh-TW" altLang="en-US"/>
          </a:p>
        </p:txBody>
      </p:sp>
      <p:sp>
        <p:nvSpPr>
          <p:cNvPr id="112662" name="Line 50"/>
          <p:cNvSpPr>
            <a:spLocks noChangeShapeType="1"/>
          </p:cNvSpPr>
          <p:nvPr/>
        </p:nvSpPr>
        <p:spPr bwMode="auto">
          <a:xfrm>
            <a:off x="1371600" y="3733800"/>
            <a:ext cx="1600200" cy="0"/>
          </a:xfrm>
          <a:prstGeom prst="line">
            <a:avLst/>
          </a:prstGeom>
          <a:noFill/>
          <a:ln w="9525">
            <a:solidFill>
              <a:schemeClr val="tx1"/>
            </a:solidFill>
            <a:round/>
            <a:headEnd/>
            <a:tailEnd/>
          </a:ln>
        </p:spPr>
        <p:txBody>
          <a:bodyPr wrap="none" anchor="ctr"/>
          <a:lstStyle/>
          <a:p>
            <a:endParaRPr lang="zh-TW" altLang="en-US"/>
          </a:p>
        </p:txBody>
      </p:sp>
      <p:sp>
        <p:nvSpPr>
          <p:cNvPr id="483379" name="Text Box 51"/>
          <p:cNvSpPr txBox="1">
            <a:spLocks noChangeArrowheads="1"/>
          </p:cNvSpPr>
          <p:nvPr/>
        </p:nvSpPr>
        <p:spPr bwMode="auto">
          <a:xfrm>
            <a:off x="3200400" y="1524000"/>
            <a:ext cx="641350" cy="696913"/>
          </a:xfrm>
          <a:prstGeom prst="rect">
            <a:avLst/>
          </a:prstGeom>
          <a:noFill/>
          <a:ln w="9525">
            <a:noFill/>
            <a:miter lim="800000"/>
            <a:headEnd/>
            <a:tailEnd/>
          </a:ln>
        </p:spPr>
        <p:txBody>
          <a:bodyPr wrap="none">
            <a:spAutoFit/>
          </a:bodyPr>
          <a:lstStyle/>
          <a:p>
            <a:pPr>
              <a:spcBef>
                <a:spcPct val="20000"/>
              </a:spcBef>
            </a:pPr>
            <a:r>
              <a:rPr lang="zh-TW" altLang="en-US" b="1">
                <a:solidFill>
                  <a:srgbClr val="FF99FF"/>
                </a:solidFill>
                <a:latin typeface="Times New Roman" pitchFamily="18" charset="0"/>
                <a:ea typeface="標楷體" pitchFamily="65" charset="-120"/>
              </a:rPr>
              <a:t>管理</a:t>
            </a:r>
          </a:p>
          <a:p>
            <a:pPr>
              <a:spcBef>
                <a:spcPct val="20000"/>
              </a:spcBef>
            </a:pPr>
            <a:r>
              <a:rPr lang="zh-TW" altLang="en-US" b="1">
                <a:solidFill>
                  <a:srgbClr val="FF99FF"/>
                </a:solidFill>
                <a:latin typeface="Times New Roman" pitchFamily="18" charset="0"/>
                <a:ea typeface="標楷體" pitchFamily="65" charset="-120"/>
              </a:rPr>
              <a:t>典範</a:t>
            </a:r>
          </a:p>
        </p:txBody>
      </p:sp>
      <p:sp>
        <p:nvSpPr>
          <p:cNvPr id="483380" name="Text Box 52"/>
          <p:cNvSpPr txBox="1">
            <a:spLocks noChangeArrowheads="1"/>
          </p:cNvSpPr>
          <p:nvPr/>
        </p:nvSpPr>
        <p:spPr bwMode="auto">
          <a:xfrm>
            <a:off x="1981200" y="2514600"/>
            <a:ext cx="641350" cy="696913"/>
          </a:xfrm>
          <a:prstGeom prst="rect">
            <a:avLst/>
          </a:prstGeom>
          <a:noFill/>
          <a:ln w="9525">
            <a:noFill/>
            <a:miter lim="800000"/>
            <a:headEnd/>
            <a:tailEnd/>
          </a:ln>
        </p:spPr>
        <p:txBody>
          <a:bodyPr wrap="none">
            <a:spAutoFit/>
          </a:bodyPr>
          <a:lstStyle/>
          <a:p>
            <a:pPr>
              <a:spcBef>
                <a:spcPct val="20000"/>
              </a:spcBef>
            </a:pPr>
            <a:r>
              <a:rPr lang="zh-TW" altLang="en-US" b="1">
                <a:solidFill>
                  <a:srgbClr val="FF99FF"/>
                </a:solidFill>
                <a:latin typeface="Times New Roman" pitchFamily="18" charset="0"/>
                <a:ea typeface="標楷體" pitchFamily="65" charset="-120"/>
              </a:rPr>
              <a:t>科技</a:t>
            </a:r>
          </a:p>
          <a:p>
            <a:pPr>
              <a:spcBef>
                <a:spcPct val="20000"/>
              </a:spcBef>
            </a:pPr>
            <a:r>
              <a:rPr lang="zh-TW" altLang="en-US" b="1">
                <a:solidFill>
                  <a:srgbClr val="FF99FF"/>
                </a:solidFill>
                <a:latin typeface="Times New Roman" pitchFamily="18" charset="0"/>
                <a:ea typeface="標楷體" pitchFamily="65" charset="-120"/>
              </a:rPr>
              <a:t>典範</a:t>
            </a:r>
          </a:p>
        </p:txBody>
      </p:sp>
      <p:sp>
        <p:nvSpPr>
          <p:cNvPr id="483381" name="Text Box 53"/>
          <p:cNvSpPr txBox="1">
            <a:spLocks noChangeArrowheads="1"/>
          </p:cNvSpPr>
          <p:nvPr/>
        </p:nvSpPr>
        <p:spPr bwMode="auto">
          <a:xfrm>
            <a:off x="1905000" y="4038600"/>
            <a:ext cx="641350" cy="696913"/>
          </a:xfrm>
          <a:prstGeom prst="rect">
            <a:avLst/>
          </a:prstGeom>
          <a:noFill/>
          <a:ln w="9525">
            <a:noFill/>
            <a:miter lim="800000"/>
            <a:headEnd/>
            <a:tailEnd/>
          </a:ln>
        </p:spPr>
        <p:txBody>
          <a:bodyPr wrap="none">
            <a:spAutoFit/>
          </a:bodyPr>
          <a:lstStyle/>
          <a:p>
            <a:pPr>
              <a:spcBef>
                <a:spcPct val="20000"/>
              </a:spcBef>
            </a:pPr>
            <a:r>
              <a:rPr lang="zh-TW" altLang="en-US" b="1">
                <a:solidFill>
                  <a:srgbClr val="FF99FF"/>
                </a:solidFill>
                <a:latin typeface="Times New Roman" pitchFamily="18" charset="0"/>
                <a:ea typeface="標楷體" pitchFamily="65" charset="-120"/>
              </a:rPr>
              <a:t>經營</a:t>
            </a:r>
          </a:p>
          <a:p>
            <a:pPr>
              <a:spcBef>
                <a:spcPct val="20000"/>
              </a:spcBef>
            </a:pPr>
            <a:r>
              <a:rPr lang="zh-TW" altLang="en-US" b="1">
                <a:solidFill>
                  <a:srgbClr val="FF99FF"/>
                </a:solidFill>
                <a:latin typeface="Times New Roman" pitchFamily="18" charset="0"/>
                <a:ea typeface="標楷體" pitchFamily="65" charset="-120"/>
              </a:rPr>
              <a:t>典範</a:t>
            </a:r>
          </a:p>
        </p:txBody>
      </p:sp>
      <p:sp>
        <p:nvSpPr>
          <p:cNvPr id="112666" name="Line 54"/>
          <p:cNvSpPr>
            <a:spLocks noChangeShapeType="1"/>
          </p:cNvSpPr>
          <p:nvPr/>
        </p:nvSpPr>
        <p:spPr bwMode="auto">
          <a:xfrm flipV="1">
            <a:off x="5410200" y="1676400"/>
            <a:ext cx="914400" cy="990600"/>
          </a:xfrm>
          <a:prstGeom prst="line">
            <a:avLst/>
          </a:prstGeom>
          <a:noFill/>
          <a:ln w="9525">
            <a:solidFill>
              <a:schemeClr val="tx1"/>
            </a:solidFill>
            <a:round/>
            <a:headEnd/>
            <a:tailEnd/>
          </a:ln>
        </p:spPr>
        <p:txBody>
          <a:bodyPr wrap="none" anchor="ctr"/>
          <a:lstStyle/>
          <a:p>
            <a:endParaRPr lang="zh-TW" altLang="en-US"/>
          </a:p>
        </p:txBody>
      </p:sp>
      <p:sp>
        <p:nvSpPr>
          <p:cNvPr id="112667" name="Line 55"/>
          <p:cNvSpPr>
            <a:spLocks noChangeShapeType="1"/>
          </p:cNvSpPr>
          <p:nvPr/>
        </p:nvSpPr>
        <p:spPr bwMode="auto">
          <a:xfrm>
            <a:off x="5943600" y="3657600"/>
            <a:ext cx="1447800" cy="0"/>
          </a:xfrm>
          <a:prstGeom prst="line">
            <a:avLst/>
          </a:prstGeom>
          <a:noFill/>
          <a:ln w="9525">
            <a:solidFill>
              <a:schemeClr val="tx1"/>
            </a:solidFill>
            <a:round/>
            <a:headEnd/>
            <a:tailEnd/>
          </a:ln>
        </p:spPr>
        <p:txBody>
          <a:bodyPr wrap="none" anchor="ctr"/>
          <a:lstStyle/>
          <a:p>
            <a:endParaRPr lang="zh-TW" altLang="en-US"/>
          </a:p>
        </p:txBody>
      </p:sp>
      <p:sp>
        <p:nvSpPr>
          <p:cNvPr id="483384" name="Text Box 56"/>
          <p:cNvSpPr txBox="1">
            <a:spLocks noChangeArrowheads="1"/>
          </p:cNvSpPr>
          <p:nvPr/>
        </p:nvSpPr>
        <p:spPr bwMode="auto">
          <a:xfrm>
            <a:off x="4860925" y="1487488"/>
            <a:ext cx="869950" cy="696912"/>
          </a:xfrm>
          <a:prstGeom prst="rect">
            <a:avLst/>
          </a:prstGeom>
          <a:noFill/>
          <a:ln w="9525">
            <a:noFill/>
            <a:miter lim="800000"/>
            <a:headEnd/>
            <a:tailEnd/>
          </a:ln>
        </p:spPr>
        <p:txBody>
          <a:bodyPr wrap="none">
            <a:spAutoFit/>
          </a:bodyPr>
          <a:lstStyle/>
          <a:p>
            <a:pPr>
              <a:spcBef>
                <a:spcPct val="20000"/>
              </a:spcBef>
            </a:pPr>
            <a:r>
              <a:rPr lang="zh-TW" altLang="en-US" b="1">
                <a:solidFill>
                  <a:schemeClr val="accent2"/>
                </a:solidFill>
                <a:latin typeface="Times New Roman" pitchFamily="18" charset="0"/>
                <a:ea typeface="標楷體" pitchFamily="65" charset="-120"/>
              </a:rPr>
              <a:t>個人化</a:t>
            </a:r>
          </a:p>
          <a:p>
            <a:pPr>
              <a:spcBef>
                <a:spcPct val="20000"/>
              </a:spcBef>
            </a:pPr>
            <a:r>
              <a:rPr lang="zh-TW" altLang="en-US" b="1">
                <a:solidFill>
                  <a:schemeClr val="accent2"/>
                </a:solidFill>
                <a:latin typeface="Times New Roman" pitchFamily="18" charset="0"/>
                <a:ea typeface="標楷體" pitchFamily="65" charset="-120"/>
              </a:rPr>
              <a:t>區隔</a:t>
            </a:r>
          </a:p>
        </p:txBody>
      </p:sp>
      <p:sp>
        <p:nvSpPr>
          <p:cNvPr id="483385" name="Text Box 57"/>
          <p:cNvSpPr txBox="1">
            <a:spLocks noChangeArrowheads="1"/>
          </p:cNvSpPr>
          <p:nvPr/>
        </p:nvSpPr>
        <p:spPr bwMode="auto">
          <a:xfrm>
            <a:off x="6019800" y="2590800"/>
            <a:ext cx="869950" cy="696913"/>
          </a:xfrm>
          <a:prstGeom prst="rect">
            <a:avLst/>
          </a:prstGeom>
          <a:noFill/>
          <a:ln w="9525">
            <a:noFill/>
            <a:miter lim="800000"/>
            <a:headEnd/>
            <a:tailEnd/>
          </a:ln>
        </p:spPr>
        <p:txBody>
          <a:bodyPr wrap="none">
            <a:spAutoFit/>
          </a:bodyPr>
          <a:lstStyle/>
          <a:p>
            <a:pPr>
              <a:spcBef>
                <a:spcPct val="20000"/>
              </a:spcBef>
            </a:pPr>
            <a:r>
              <a:rPr lang="zh-TW" altLang="en-US" b="1">
                <a:solidFill>
                  <a:schemeClr val="accent2"/>
                </a:solidFill>
                <a:latin typeface="Times New Roman" pitchFamily="18" charset="0"/>
                <a:ea typeface="標楷體" pitchFamily="65" charset="-120"/>
              </a:rPr>
              <a:t>整合化</a:t>
            </a:r>
          </a:p>
          <a:p>
            <a:pPr>
              <a:spcBef>
                <a:spcPct val="20000"/>
              </a:spcBef>
            </a:pPr>
            <a:r>
              <a:rPr lang="zh-TW" altLang="en-US" b="1">
                <a:solidFill>
                  <a:schemeClr val="accent2"/>
                </a:solidFill>
                <a:latin typeface="Times New Roman" pitchFamily="18" charset="0"/>
                <a:ea typeface="標楷體" pitchFamily="65" charset="-120"/>
              </a:rPr>
              <a:t>需求</a:t>
            </a:r>
          </a:p>
        </p:txBody>
      </p:sp>
      <p:sp>
        <p:nvSpPr>
          <p:cNvPr id="483386" name="Text Box 58"/>
          <p:cNvSpPr txBox="1">
            <a:spLocks noChangeArrowheads="1"/>
          </p:cNvSpPr>
          <p:nvPr/>
        </p:nvSpPr>
        <p:spPr bwMode="auto">
          <a:xfrm>
            <a:off x="6096000" y="3962400"/>
            <a:ext cx="869950" cy="696913"/>
          </a:xfrm>
          <a:prstGeom prst="rect">
            <a:avLst/>
          </a:prstGeom>
          <a:noFill/>
          <a:ln w="9525">
            <a:noFill/>
            <a:miter lim="800000"/>
            <a:headEnd/>
            <a:tailEnd/>
          </a:ln>
        </p:spPr>
        <p:txBody>
          <a:bodyPr wrap="none">
            <a:spAutoFit/>
          </a:bodyPr>
          <a:lstStyle/>
          <a:p>
            <a:pPr>
              <a:spcBef>
                <a:spcPct val="20000"/>
              </a:spcBef>
            </a:pPr>
            <a:r>
              <a:rPr lang="zh-TW" altLang="en-US" b="1">
                <a:solidFill>
                  <a:schemeClr val="accent2"/>
                </a:solidFill>
                <a:latin typeface="Times New Roman" pitchFamily="18" charset="0"/>
                <a:ea typeface="標楷體" pitchFamily="65" charset="-120"/>
              </a:rPr>
              <a:t>全球化</a:t>
            </a:r>
          </a:p>
          <a:p>
            <a:pPr>
              <a:spcBef>
                <a:spcPct val="20000"/>
              </a:spcBef>
            </a:pPr>
            <a:r>
              <a:rPr lang="zh-TW" altLang="en-US" b="1">
                <a:solidFill>
                  <a:schemeClr val="accent2"/>
                </a:solidFill>
                <a:latin typeface="Times New Roman" pitchFamily="18" charset="0"/>
                <a:ea typeface="標楷體" pitchFamily="65" charset="-120"/>
              </a:rPr>
              <a:t>市場</a:t>
            </a:r>
          </a:p>
        </p:txBody>
      </p:sp>
      <p:pic>
        <p:nvPicPr>
          <p:cNvPr id="112671" name="Picture 2055" descr="j0213508"/>
          <p:cNvPicPr>
            <a:picLocks noGrp="1" noChangeAspect="1" noChangeArrowheads="1" noCrop="1"/>
          </p:cNvPicPr>
          <p:nvPr>
            <p:ph idx="1"/>
          </p:nvPr>
        </p:nvPicPr>
        <p:blipFill>
          <a:blip r:embed="rId2" cstate="print"/>
          <a:srcRect/>
          <a:stretch>
            <a:fillRect/>
          </a:stretch>
        </p:blipFill>
        <p:spPr>
          <a:xfrm>
            <a:off x="7677150" y="4598988"/>
            <a:ext cx="1254125" cy="16414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83384"/>
                                        </p:tgtEl>
                                        <p:attrNameLst>
                                          <p:attrName>style.visibility</p:attrName>
                                        </p:attrNameLst>
                                      </p:cBhvr>
                                      <p:to>
                                        <p:strVal val="visible"/>
                                      </p:to>
                                    </p:set>
                                    <p:anim calcmode="lin" valueType="num">
                                      <p:cBhvr additive="base">
                                        <p:cTn id="7" dur="500" fill="hold"/>
                                        <p:tgtEl>
                                          <p:spTgt spid="483384"/>
                                        </p:tgtEl>
                                        <p:attrNameLst>
                                          <p:attrName>ppt_x</p:attrName>
                                        </p:attrNameLst>
                                      </p:cBhvr>
                                      <p:tavLst>
                                        <p:tav tm="0">
                                          <p:val>
                                            <p:strVal val="1+#ppt_w/2"/>
                                          </p:val>
                                        </p:tav>
                                        <p:tav tm="100000">
                                          <p:val>
                                            <p:strVal val="#ppt_x"/>
                                          </p:val>
                                        </p:tav>
                                      </p:tavLst>
                                    </p:anim>
                                    <p:anim calcmode="lin" valueType="num">
                                      <p:cBhvr additive="base">
                                        <p:cTn id="8" dur="500" fill="hold"/>
                                        <p:tgtEl>
                                          <p:spTgt spid="48338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3385"/>
                                        </p:tgtEl>
                                        <p:attrNameLst>
                                          <p:attrName>style.visibility</p:attrName>
                                        </p:attrNameLst>
                                      </p:cBhvr>
                                      <p:to>
                                        <p:strVal val="visible"/>
                                      </p:to>
                                    </p:set>
                                    <p:anim calcmode="lin" valueType="num">
                                      <p:cBhvr additive="base">
                                        <p:cTn id="13" dur="500" fill="hold"/>
                                        <p:tgtEl>
                                          <p:spTgt spid="483385"/>
                                        </p:tgtEl>
                                        <p:attrNameLst>
                                          <p:attrName>ppt_x</p:attrName>
                                        </p:attrNameLst>
                                      </p:cBhvr>
                                      <p:tavLst>
                                        <p:tav tm="0">
                                          <p:val>
                                            <p:strVal val="1+#ppt_w/2"/>
                                          </p:val>
                                        </p:tav>
                                        <p:tav tm="100000">
                                          <p:val>
                                            <p:strVal val="#ppt_x"/>
                                          </p:val>
                                        </p:tav>
                                      </p:tavLst>
                                    </p:anim>
                                    <p:anim calcmode="lin" valueType="num">
                                      <p:cBhvr additive="base">
                                        <p:cTn id="14" dur="500" fill="hold"/>
                                        <p:tgtEl>
                                          <p:spTgt spid="4833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3386"/>
                                        </p:tgtEl>
                                        <p:attrNameLst>
                                          <p:attrName>style.visibility</p:attrName>
                                        </p:attrNameLst>
                                      </p:cBhvr>
                                      <p:to>
                                        <p:strVal val="visible"/>
                                      </p:to>
                                    </p:set>
                                    <p:anim calcmode="lin" valueType="num">
                                      <p:cBhvr additive="base">
                                        <p:cTn id="19" dur="500" fill="hold"/>
                                        <p:tgtEl>
                                          <p:spTgt spid="483386"/>
                                        </p:tgtEl>
                                        <p:attrNameLst>
                                          <p:attrName>ppt_x</p:attrName>
                                        </p:attrNameLst>
                                      </p:cBhvr>
                                      <p:tavLst>
                                        <p:tav tm="0">
                                          <p:val>
                                            <p:strVal val="1+#ppt_w/2"/>
                                          </p:val>
                                        </p:tav>
                                        <p:tav tm="100000">
                                          <p:val>
                                            <p:strVal val="#ppt_x"/>
                                          </p:val>
                                        </p:tav>
                                      </p:tavLst>
                                    </p:anim>
                                    <p:anim calcmode="lin" valueType="num">
                                      <p:cBhvr additive="base">
                                        <p:cTn id="20" dur="500" fill="hold"/>
                                        <p:tgtEl>
                                          <p:spTgt spid="4833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83373"/>
                                        </p:tgtEl>
                                        <p:attrNameLst>
                                          <p:attrName>style.visibility</p:attrName>
                                        </p:attrNameLst>
                                      </p:cBhvr>
                                      <p:to>
                                        <p:strVal val="visible"/>
                                      </p:to>
                                    </p:set>
                                    <p:anim calcmode="lin" valueType="num">
                                      <p:cBhvr additive="base">
                                        <p:cTn id="25" dur="500" fill="hold"/>
                                        <p:tgtEl>
                                          <p:spTgt spid="483373"/>
                                        </p:tgtEl>
                                        <p:attrNameLst>
                                          <p:attrName>ppt_x</p:attrName>
                                        </p:attrNameLst>
                                      </p:cBhvr>
                                      <p:tavLst>
                                        <p:tav tm="0">
                                          <p:val>
                                            <p:strVal val="1+#ppt_w/2"/>
                                          </p:val>
                                        </p:tav>
                                        <p:tav tm="100000">
                                          <p:val>
                                            <p:strVal val="#ppt_x"/>
                                          </p:val>
                                        </p:tav>
                                      </p:tavLst>
                                    </p:anim>
                                    <p:anim calcmode="lin" valueType="num">
                                      <p:cBhvr additive="base">
                                        <p:cTn id="26" dur="500" fill="hold"/>
                                        <p:tgtEl>
                                          <p:spTgt spid="4833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83374"/>
                                        </p:tgtEl>
                                        <p:attrNameLst>
                                          <p:attrName>style.visibility</p:attrName>
                                        </p:attrNameLst>
                                      </p:cBhvr>
                                      <p:to>
                                        <p:strVal val="visible"/>
                                      </p:to>
                                    </p:set>
                                    <p:anim calcmode="lin" valueType="num">
                                      <p:cBhvr additive="base">
                                        <p:cTn id="31" dur="500" fill="hold"/>
                                        <p:tgtEl>
                                          <p:spTgt spid="483374"/>
                                        </p:tgtEl>
                                        <p:attrNameLst>
                                          <p:attrName>ppt_x</p:attrName>
                                        </p:attrNameLst>
                                      </p:cBhvr>
                                      <p:tavLst>
                                        <p:tav tm="0">
                                          <p:val>
                                            <p:strVal val="1+#ppt_w/2"/>
                                          </p:val>
                                        </p:tav>
                                        <p:tav tm="100000">
                                          <p:val>
                                            <p:strVal val="#ppt_x"/>
                                          </p:val>
                                        </p:tav>
                                      </p:tavLst>
                                    </p:anim>
                                    <p:anim calcmode="lin" valueType="num">
                                      <p:cBhvr additive="base">
                                        <p:cTn id="32" dur="500" fill="hold"/>
                                        <p:tgtEl>
                                          <p:spTgt spid="4833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3375"/>
                                        </p:tgtEl>
                                        <p:attrNameLst>
                                          <p:attrName>style.visibility</p:attrName>
                                        </p:attrNameLst>
                                      </p:cBhvr>
                                      <p:to>
                                        <p:strVal val="visible"/>
                                      </p:to>
                                    </p:set>
                                    <p:anim calcmode="lin" valueType="num">
                                      <p:cBhvr additive="base">
                                        <p:cTn id="37" dur="500" fill="hold"/>
                                        <p:tgtEl>
                                          <p:spTgt spid="483375"/>
                                        </p:tgtEl>
                                        <p:attrNameLst>
                                          <p:attrName>ppt_x</p:attrName>
                                        </p:attrNameLst>
                                      </p:cBhvr>
                                      <p:tavLst>
                                        <p:tav tm="0">
                                          <p:val>
                                            <p:strVal val="#ppt_x"/>
                                          </p:val>
                                        </p:tav>
                                        <p:tav tm="100000">
                                          <p:val>
                                            <p:strVal val="#ppt_x"/>
                                          </p:val>
                                        </p:tav>
                                      </p:tavLst>
                                    </p:anim>
                                    <p:anim calcmode="lin" valueType="num">
                                      <p:cBhvr additive="base">
                                        <p:cTn id="38" dur="500" fill="hold"/>
                                        <p:tgtEl>
                                          <p:spTgt spid="4833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483376"/>
                                        </p:tgtEl>
                                        <p:attrNameLst>
                                          <p:attrName>style.visibility</p:attrName>
                                        </p:attrNameLst>
                                      </p:cBhvr>
                                      <p:to>
                                        <p:strVal val="visible"/>
                                      </p:to>
                                    </p:set>
                                    <p:anim calcmode="lin" valueType="num">
                                      <p:cBhvr additive="base">
                                        <p:cTn id="43" dur="500" fill="hold"/>
                                        <p:tgtEl>
                                          <p:spTgt spid="483376"/>
                                        </p:tgtEl>
                                        <p:attrNameLst>
                                          <p:attrName>ppt_x</p:attrName>
                                        </p:attrNameLst>
                                      </p:cBhvr>
                                      <p:tavLst>
                                        <p:tav tm="0">
                                          <p:val>
                                            <p:strVal val="0-#ppt_w/2"/>
                                          </p:val>
                                        </p:tav>
                                        <p:tav tm="100000">
                                          <p:val>
                                            <p:strVal val="#ppt_x"/>
                                          </p:val>
                                        </p:tav>
                                      </p:tavLst>
                                    </p:anim>
                                    <p:anim calcmode="lin" valueType="num">
                                      <p:cBhvr additive="base">
                                        <p:cTn id="44" dur="500" fill="hold"/>
                                        <p:tgtEl>
                                          <p:spTgt spid="48337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483381"/>
                                        </p:tgtEl>
                                        <p:attrNameLst>
                                          <p:attrName>style.visibility</p:attrName>
                                        </p:attrNameLst>
                                      </p:cBhvr>
                                      <p:to>
                                        <p:strVal val="visible"/>
                                      </p:to>
                                    </p:set>
                                    <p:anim calcmode="lin" valueType="num">
                                      <p:cBhvr additive="base">
                                        <p:cTn id="49" dur="500" fill="hold"/>
                                        <p:tgtEl>
                                          <p:spTgt spid="483381"/>
                                        </p:tgtEl>
                                        <p:attrNameLst>
                                          <p:attrName>ppt_x</p:attrName>
                                        </p:attrNameLst>
                                      </p:cBhvr>
                                      <p:tavLst>
                                        <p:tav tm="0">
                                          <p:val>
                                            <p:strVal val="0-#ppt_w/2"/>
                                          </p:val>
                                        </p:tav>
                                        <p:tav tm="100000">
                                          <p:val>
                                            <p:strVal val="#ppt_x"/>
                                          </p:val>
                                        </p:tav>
                                      </p:tavLst>
                                    </p:anim>
                                    <p:anim calcmode="lin" valueType="num">
                                      <p:cBhvr additive="base">
                                        <p:cTn id="50" dur="500" fill="hold"/>
                                        <p:tgtEl>
                                          <p:spTgt spid="48338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83380"/>
                                        </p:tgtEl>
                                        <p:attrNameLst>
                                          <p:attrName>style.visibility</p:attrName>
                                        </p:attrNameLst>
                                      </p:cBhvr>
                                      <p:to>
                                        <p:strVal val="visible"/>
                                      </p:to>
                                    </p:set>
                                    <p:anim calcmode="lin" valueType="num">
                                      <p:cBhvr additive="base">
                                        <p:cTn id="55" dur="500" fill="hold"/>
                                        <p:tgtEl>
                                          <p:spTgt spid="483380"/>
                                        </p:tgtEl>
                                        <p:attrNameLst>
                                          <p:attrName>ppt_x</p:attrName>
                                        </p:attrNameLst>
                                      </p:cBhvr>
                                      <p:tavLst>
                                        <p:tav tm="0">
                                          <p:val>
                                            <p:strVal val="0-#ppt_w/2"/>
                                          </p:val>
                                        </p:tav>
                                        <p:tav tm="100000">
                                          <p:val>
                                            <p:strVal val="#ppt_x"/>
                                          </p:val>
                                        </p:tav>
                                      </p:tavLst>
                                    </p:anim>
                                    <p:anim calcmode="lin" valueType="num">
                                      <p:cBhvr additive="base">
                                        <p:cTn id="56" dur="500" fill="hold"/>
                                        <p:tgtEl>
                                          <p:spTgt spid="48338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83379"/>
                                        </p:tgtEl>
                                        <p:attrNameLst>
                                          <p:attrName>style.visibility</p:attrName>
                                        </p:attrNameLst>
                                      </p:cBhvr>
                                      <p:to>
                                        <p:strVal val="visible"/>
                                      </p:to>
                                    </p:set>
                                    <p:anim calcmode="lin" valueType="num">
                                      <p:cBhvr additive="base">
                                        <p:cTn id="61" dur="500" fill="hold"/>
                                        <p:tgtEl>
                                          <p:spTgt spid="483379"/>
                                        </p:tgtEl>
                                        <p:attrNameLst>
                                          <p:attrName>ppt_x</p:attrName>
                                        </p:attrNameLst>
                                      </p:cBhvr>
                                      <p:tavLst>
                                        <p:tav tm="0">
                                          <p:val>
                                            <p:strVal val="#ppt_x"/>
                                          </p:val>
                                        </p:tav>
                                        <p:tav tm="100000">
                                          <p:val>
                                            <p:strVal val="#ppt_x"/>
                                          </p:val>
                                        </p:tav>
                                      </p:tavLst>
                                    </p:anim>
                                    <p:anim calcmode="lin" valueType="num">
                                      <p:cBhvr additive="base">
                                        <p:cTn id="62" dur="500" fill="hold"/>
                                        <p:tgtEl>
                                          <p:spTgt spid="4833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73" grpId="0" autoUpdateAnimBg="0"/>
      <p:bldP spid="483374" grpId="0" autoUpdateAnimBg="0"/>
      <p:bldP spid="483375" grpId="0" autoUpdateAnimBg="0"/>
      <p:bldP spid="483376" grpId="0" autoUpdateAnimBg="0"/>
      <p:bldP spid="483379" grpId="0" autoUpdateAnimBg="0"/>
      <p:bldP spid="483380" grpId="0" autoUpdateAnimBg="0"/>
      <p:bldP spid="483381" grpId="0" autoUpdateAnimBg="0"/>
      <p:bldP spid="483384" grpId="0" autoUpdateAnimBg="0"/>
      <p:bldP spid="483385" grpId="0" autoUpdateAnimBg="0"/>
      <p:bldP spid="48338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投影片編號版面配置區 3"/>
          <p:cNvSpPr>
            <a:spLocks noGrp="1"/>
          </p:cNvSpPr>
          <p:nvPr>
            <p:ph type="sldNum" sz="quarter" idx="12"/>
          </p:nvPr>
        </p:nvSpPr>
        <p:spPr/>
        <p:txBody>
          <a:bodyPr/>
          <a:lstStyle/>
          <a:p>
            <a:pPr>
              <a:defRPr/>
            </a:pPr>
            <a:fld id="{B9237EC8-E22F-4B6A-BC58-7DB05C9CC703}" type="slidenum">
              <a:rPr lang="en-US" altLang="zh-TW"/>
              <a:pPr>
                <a:defRPr/>
              </a:pPr>
              <a:t>10</a:t>
            </a:fld>
            <a:endParaRPr lang="en-US" altLang="zh-TW"/>
          </a:p>
        </p:txBody>
      </p:sp>
      <p:sp>
        <p:nvSpPr>
          <p:cNvPr id="117763" name="Rectangle 2"/>
          <p:cNvSpPr>
            <a:spLocks noChangeArrowheads="1"/>
          </p:cNvSpPr>
          <p:nvPr/>
        </p:nvSpPr>
        <p:spPr bwMode="auto">
          <a:xfrm>
            <a:off x="0" y="-171450"/>
            <a:ext cx="8839200" cy="1143000"/>
          </a:xfrm>
          <a:prstGeom prst="rect">
            <a:avLst/>
          </a:prstGeom>
          <a:noFill/>
          <a:ln w="9525">
            <a:noFill/>
            <a:miter lim="800000"/>
            <a:headEnd/>
            <a:tailEnd/>
          </a:ln>
        </p:spPr>
        <p:txBody>
          <a:bodyPr lIns="92075" tIns="46038" rIns="92075" bIns="46038" anchor="ctr"/>
          <a:lstStyle/>
          <a:p>
            <a:pPr algn="ctr"/>
            <a:r>
              <a:rPr lang="zh-TW" altLang="en-US" sz="3600" b="1">
                <a:latin typeface="標楷體" pitchFamily="65" charset="-120"/>
                <a:ea typeface="標楷體" pitchFamily="65" charset="-120"/>
              </a:rPr>
              <a:t>製造業兩岸分工對管理的影響</a:t>
            </a:r>
          </a:p>
        </p:txBody>
      </p:sp>
      <p:grpSp>
        <p:nvGrpSpPr>
          <p:cNvPr id="2" name="Group 3"/>
          <p:cNvGrpSpPr>
            <a:grpSpLocks/>
          </p:cNvGrpSpPr>
          <p:nvPr/>
        </p:nvGrpSpPr>
        <p:grpSpPr bwMode="auto">
          <a:xfrm>
            <a:off x="304800" y="990600"/>
            <a:ext cx="8642350" cy="1752600"/>
            <a:chOff x="192" y="624"/>
            <a:chExt cx="5444" cy="1104"/>
          </a:xfrm>
        </p:grpSpPr>
        <p:sp>
          <p:nvSpPr>
            <p:cNvPr id="117973" name="Rectangle 4"/>
            <p:cNvSpPr>
              <a:spLocks noChangeArrowheads="1"/>
            </p:cNvSpPr>
            <p:nvPr/>
          </p:nvSpPr>
          <p:spPr bwMode="auto">
            <a:xfrm>
              <a:off x="1680" y="624"/>
              <a:ext cx="1949" cy="600"/>
            </a:xfrm>
            <a:prstGeom prst="rect">
              <a:avLst/>
            </a:prstGeom>
            <a:noFill/>
            <a:ln w="9525">
              <a:noFill/>
              <a:miter lim="800000"/>
              <a:headEnd/>
              <a:tailEnd/>
            </a:ln>
          </p:spPr>
          <p:txBody>
            <a:bodyPr lIns="92075" tIns="46038" rIns="92075" bIns="46038" anchor="ctr"/>
            <a:lstStyle/>
            <a:p>
              <a:endParaRPr lang="zh-TW" altLang="zh-TW" sz="4000">
                <a:latin typeface="標楷體" pitchFamily="65" charset="-120"/>
                <a:ea typeface="標楷體" pitchFamily="65" charset="-120"/>
              </a:endParaRPr>
            </a:p>
          </p:txBody>
        </p:sp>
        <p:pic>
          <p:nvPicPr>
            <p:cNvPr id="117974" name="Picture 5"/>
            <p:cNvPicPr>
              <a:picLocks noChangeArrowheads="1"/>
            </p:cNvPicPr>
            <p:nvPr/>
          </p:nvPicPr>
          <p:blipFill>
            <a:blip r:embed="rId2" cstate="print"/>
            <a:srcRect/>
            <a:stretch>
              <a:fillRect/>
            </a:stretch>
          </p:blipFill>
          <p:spPr bwMode="auto">
            <a:xfrm rot="10800000" flipV="1">
              <a:off x="5136" y="1056"/>
              <a:ext cx="368" cy="336"/>
            </a:xfrm>
            <a:prstGeom prst="rect">
              <a:avLst/>
            </a:prstGeom>
            <a:noFill/>
            <a:ln w="9525">
              <a:noFill/>
              <a:miter lim="800000"/>
              <a:headEnd/>
              <a:tailEnd/>
            </a:ln>
          </p:spPr>
        </p:pic>
        <p:pic>
          <p:nvPicPr>
            <p:cNvPr id="117975" name="Picture 6"/>
            <p:cNvPicPr>
              <a:picLocks noChangeArrowheads="1"/>
            </p:cNvPicPr>
            <p:nvPr/>
          </p:nvPicPr>
          <p:blipFill>
            <a:blip r:embed="rId3" cstate="print"/>
            <a:srcRect/>
            <a:stretch>
              <a:fillRect/>
            </a:stretch>
          </p:blipFill>
          <p:spPr bwMode="auto">
            <a:xfrm rot="10800000" flipV="1">
              <a:off x="2208" y="1104"/>
              <a:ext cx="491" cy="288"/>
            </a:xfrm>
            <a:prstGeom prst="rect">
              <a:avLst/>
            </a:prstGeom>
            <a:noFill/>
            <a:ln w="9525">
              <a:noFill/>
              <a:miter lim="800000"/>
              <a:headEnd/>
              <a:tailEnd/>
            </a:ln>
          </p:spPr>
        </p:pic>
        <p:grpSp>
          <p:nvGrpSpPr>
            <p:cNvPr id="3" name="Group 7"/>
            <p:cNvGrpSpPr>
              <a:grpSpLocks/>
            </p:cNvGrpSpPr>
            <p:nvPr/>
          </p:nvGrpSpPr>
          <p:grpSpPr bwMode="auto">
            <a:xfrm>
              <a:off x="2976" y="1056"/>
              <a:ext cx="372" cy="298"/>
              <a:chOff x="622" y="2034"/>
              <a:chExt cx="434" cy="439"/>
            </a:xfrm>
          </p:grpSpPr>
          <p:sp>
            <p:nvSpPr>
              <p:cNvPr id="118092" name="Freeform 8"/>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118093" name="Freeform 9"/>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118094" name="Freeform 10"/>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118095" name="Freeform 11"/>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118096" name="Freeform 12"/>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118097" name="Freeform 13"/>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118098" name="Freeform 14"/>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118099" name="Freeform 15"/>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118100" name="Freeform 16"/>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118101" name="Freeform 17"/>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118102" name="Freeform 18"/>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118103" name="Freeform 19"/>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118104" name="Freeform 20"/>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118105" name="Freeform 21"/>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118106" name="Freeform 22"/>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118107" name="Freeform 23"/>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118108" name="Freeform 24"/>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118109" name="Freeform 25"/>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118110" name="Freeform 26"/>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118111" name="Freeform 27"/>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118112" name="Freeform 28"/>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118113" name="Freeform 29"/>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118114" name="Freeform 30"/>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118115" name="Freeform 31"/>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118116" name="Freeform 32"/>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118117" name="Freeform 33"/>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118118" name="Freeform 34"/>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118119" name="Freeform 35"/>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118120" name="Freeform 36"/>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118121" name="Freeform 37"/>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118122" name="Freeform 38"/>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118123" name="Freeform 39"/>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118124" name="Freeform 40"/>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118125" name="Freeform 41"/>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118126" name="Freeform 42"/>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118127" name="Freeform 43"/>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118128" name="Freeform 44"/>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118129" name="Freeform 45"/>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118130" name="Freeform 46"/>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118131" name="Freeform 47"/>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118132" name="Freeform 48"/>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118133" name="Freeform 49"/>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118134" name="Freeform 50"/>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118135" name="Freeform 51"/>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118136" name="Freeform 52"/>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118137" name="Freeform 53"/>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118138" name="Freeform 54"/>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118139" name="Freeform 55"/>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118140" name="Freeform 56"/>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118141" name="Freeform 57"/>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118142" name="Freeform 58"/>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118143" name="Freeform 59"/>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118144" name="Freeform 60"/>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118145" name="Freeform 61"/>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118146" name="Freeform 62"/>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118147" name="Freeform 63"/>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118148" name="Freeform 64"/>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118149" name="Freeform 65"/>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118150" name="Freeform 66"/>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118151" name="Freeform 67"/>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118152" name="Freeform 68"/>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118153" name="Freeform 69"/>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118154" name="Freeform 70"/>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118155" name="Freeform 71"/>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118156" name="Freeform 72"/>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118157" name="Freeform 73"/>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118158" name="Freeform 74"/>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118159" name="Freeform 75"/>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118160" name="Freeform 76"/>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118161" name="Freeform 77"/>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118162" name="Freeform 78"/>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118163" name="Freeform 79"/>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118164" name="Freeform 80"/>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118165" name="Freeform 81"/>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118166" name="Freeform 82"/>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118167" name="Freeform 83"/>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118168" name="Freeform 84"/>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118169" name="Freeform 85"/>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118170" name="Freeform 86"/>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118171" name="Freeform 87"/>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117977" name="Text Box 88"/>
            <p:cNvSpPr txBox="1">
              <a:spLocks noChangeArrowheads="1"/>
            </p:cNvSpPr>
            <p:nvPr/>
          </p:nvSpPr>
          <p:spPr bwMode="auto">
            <a:xfrm>
              <a:off x="1440"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研發</a:t>
              </a:r>
            </a:p>
          </p:txBody>
        </p:sp>
        <p:sp>
          <p:nvSpPr>
            <p:cNvPr id="117978" name="Text Box 89"/>
            <p:cNvSpPr txBox="1">
              <a:spLocks noChangeArrowheads="1"/>
            </p:cNvSpPr>
            <p:nvPr/>
          </p:nvSpPr>
          <p:spPr bwMode="auto">
            <a:xfrm>
              <a:off x="2208"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採購</a:t>
              </a:r>
            </a:p>
          </p:txBody>
        </p:sp>
        <p:sp>
          <p:nvSpPr>
            <p:cNvPr id="117979" name="Text Box 90"/>
            <p:cNvSpPr txBox="1">
              <a:spLocks noChangeArrowheads="1"/>
            </p:cNvSpPr>
            <p:nvPr/>
          </p:nvSpPr>
          <p:spPr bwMode="auto">
            <a:xfrm>
              <a:off x="2976"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製造</a:t>
              </a:r>
            </a:p>
          </p:txBody>
        </p:sp>
        <p:sp>
          <p:nvSpPr>
            <p:cNvPr id="117980" name="Text Box 91"/>
            <p:cNvSpPr txBox="1">
              <a:spLocks noChangeArrowheads="1"/>
            </p:cNvSpPr>
            <p:nvPr/>
          </p:nvSpPr>
          <p:spPr bwMode="auto">
            <a:xfrm>
              <a:off x="3696"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銷售</a:t>
              </a:r>
            </a:p>
          </p:txBody>
        </p:sp>
        <p:sp>
          <p:nvSpPr>
            <p:cNvPr id="117981" name="Text Box 92"/>
            <p:cNvSpPr txBox="1">
              <a:spLocks noChangeArrowheads="1"/>
            </p:cNvSpPr>
            <p:nvPr/>
          </p:nvSpPr>
          <p:spPr bwMode="auto">
            <a:xfrm>
              <a:off x="4464" y="144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配送</a:t>
              </a:r>
            </a:p>
          </p:txBody>
        </p:sp>
        <p:sp>
          <p:nvSpPr>
            <p:cNvPr id="117982" name="Text Box 93"/>
            <p:cNvSpPr txBox="1">
              <a:spLocks noChangeArrowheads="1"/>
            </p:cNvSpPr>
            <p:nvPr/>
          </p:nvSpPr>
          <p:spPr bwMode="auto">
            <a:xfrm>
              <a:off x="5136" y="139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客服</a:t>
              </a:r>
            </a:p>
          </p:txBody>
        </p:sp>
        <p:pic>
          <p:nvPicPr>
            <p:cNvPr id="117983" name="Picture 94" descr="j0197933"/>
            <p:cNvPicPr>
              <a:picLocks noChangeAspect="1" noChangeArrowheads="1"/>
            </p:cNvPicPr>
            <p:nvPr/>
          </p:nvPicPr>
          <p:blipFill>
            <a:blip r:embed="rId4" cstate="print"/>
            <a:srcRect/>
            <a:stretch>
              <a:fillRect/>
            </a:stretch>
          </p:blipFill>
          <p:spPr bwMode="auto">
            <a:xfrm>
              <a:off x="1440" y="1056"/>
              <a:ext cx="452" cy="439"/>
            </a:xfrm>
            <a:prstGeom prst="rect">
              <a:avLst/>
            </a:prstGeom>
            <a:noFill/>
            <a:ln w="9525">
              <a:noFill/>
              <a:miter lim="800000"/>
              <a:headEnd/>
              <a:tailEnd/>
            </a:ln>
          </p:spPr>
        </p:pic>
        <p:pic>
          <p:nvPicPr>
            <p:cNvPr id="117984" name="Picture 95" descr="PE01523_"/>
            <p:cNvPicPr>
              <a:picLocks noChangeAspect="1" noChangeArrowheads="1"/>
            </p:cNvPicPr>
            <p:nvPr/>
          </p:nvPicPr>
          <p:blipFill>
            <a:blip r:embed="rId5" cstate="print"/>
            <a:srcRect/>
            <a:stretch>
              <a:fillRect/>
            </a:stretch>
          </p:blipFill>
          <p:spPr bwMode="auto">
            <a:xfrm>
              <a:off x="3696" y="1056"/>
              <a:ext cx="480" cy="426"/>
            </a:xfrm>
            <a:prstGeom prst="rect">
              <a:avLst/>
            </a:prstGeom>
            <a:noFill/>
            <a:ln w="9525">
              <a:noFill/>
              <a:miter lim="800000"/>
              <a:headEnd/>
              <a:tailEnd/>
            </a:ln>
          </p:spPr>
        </p:pic>
        <p:grpSp>
          <p:nvGrpSpPr>
            <p:cNvPr id="4" name="Group 96"/>
            <p:cNvGrpSpPr>
              <a:grpSpLocks/>
            </p:cNvGrpSpPr>
            <p:nvPr/>
          </p:nvGrpSpPr>
          <p:grpSpPr bwMode="auto">
            <a:xfrm>
              <a:off x="4512" y="1056"/>
              <a:ext cx="308" cy="350"/>
              <a:chOff x="2238" y="1016"/>
              <a:chExt cx="404" cy="516"/>
            </a:xfrm>
          </p:grpSpPr>
          <p:grpSp>
            <p:nvGrpSpPr>
              <p:cNvPr id="5" name="Group 97"/>
              <p:cNvGrpSpPr>
                <a:grpSpLocks/>
              </p:cNvGrpSpPr>
              <p:nvPr/>
            </p:nvGrpSpPr>
            <p:grpSpPr bwMode="auto">
              <a:xfrm>
                <a:off x="2256" y="1016"/>
                <a:ext cx="372" cy="410"/>
                <a:chOff x="2256" y="1016"/>
                <a:chExt cx="372" cy="410"/>
              </a:xfrm>
            </p:grpSpPr>
            <p:grpSp>
              <p:nvGrpSpPr>
                <p:cNvPr id="6" name="Group 98"/>
                <p:cNvGrpSpPr>
                  <a:grpSpLocks/>
                </p:cNvGrpSpPr>
                <p:nvPr/>
              </p:nvGrpSpPr>
              <p:grpSpPr bwMode="auto">
                <a:xfrm>
                  <a:off x="2256" y="1016"/>
                  <a:ext cx="372" cy="410"/>
                  <a:chOff x="2256" y="1016"/>
                  <a:chExt cx="372" cy="410"/>
                </a:xfrm>
              </p:grpSpPr>
              <p:grpSp>
                <p:nvGrpSpPr>
                  <p:cNvPr id="7" name="Group 99"/>
                  <p:cNvGrpSpPr>
                    <a:grpSpLocks/>
                  </p:cNvGrpSpPr>
                  <p:nvPr/>
                </p:nvGrpSpPr>
                <p:grpSpPr bwMode="auto">
                  <a:xfrm>
                    <a:off x="2256" y="1016"/>
                    <a:ext cx="372" cy="367"/>
                    <a:chOff x="2256" y="1016"/>
                    <a:chExt cx="372" cy="367"/>
                  </a:xfrm>
                </p:grpSpPr>
                <p:sp>
                  <p:nvSpPr>
                    <p:cNvPr id="118090" name="Freeform 100"/>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91" name="Freeform 101"/>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118075" name="Rectangle 102"/>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8" name="Group 103"/>
                  <p:cNvGrpSpPr>
                    <a:grpSpLocks/>
                  </p:cNvGrpSpPr>
                  <p:nvPr/>
                </p:nvGrpSpPr>
                <p:grpSpPr bwMode="auto">
                  <a:xfrm>
                    <a:off x="2270" y="1147"/>
                    <a:ext cx="341" cy="279"/>
                    <a:chOff x="2270" y="1147"/>
                    <a:chExt cx="341" cy="279"/>
                  </a:xfrm>
                </p:grpSpPr>
                <p:grpSp>
                  <p:nvGrpSpPr>
                    <p:cNvPr id="9" name="Group 104"/>
                    <p:cNvGrpSpPr>
                      <a:grpSpLocks/>
                    </p:cNvGrpSpPr>
                    <p:nvPr/>
                  </p:nvGrpSpPr>
                  <p:grpSpPr bwMode="auto">
                    <a:xfrm>
                      <a:off x="2406" y="1147"/>
                      <a:ext cx="67" cy="12"/>
                      <a:chOff x="2406" y="1147"/>
                      <a:chExt cx="67" cy="12"/>
                    </a:xfrm>
                  </p:grpSpPr>
                  <p:sp>
                    <p:nvSpPr>
                      <p:cNvPr id="118087" name="Oval 105"/>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88" name="Oval 106"/>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89" name="Oval 107"/>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118081" name="AutoShape 108"/>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0" name="Group 109"/>
                    <p:cNvGrpSpPr>
                      <a:grpSpLocks/>
                    </p:cNvGrpSpPr>
                    <p:nvPr/>
                  </p:nvGrpSpPr>
                  <p:grpSpPr bwMode="auto">
                    <a:xfrm>
                      <a:off x="2282" y="1166"/>
                      <a:ext cx="320" cy="259"/>
                      <a:chOff x="2282" y="1166"/>
                      <a:chExt cx="320" cy="259"/>
                    </a:xfrm>
                  </p:grpSpPr>
                  <p:sp>
                    <p:nvSpPr>
                      <p:cNvPr id="118085" name="Freeform 110"/>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86" name="Rectangle 111"/>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118083" name="Freeform 112"/>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84" name="Freeform 113"/>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 name="Group 114"/>
                  <p:cNvGrpSpPr>
                    <a:grpSpLocks/>
                  </p:cNvGrpSpPr>
                  <p:nvPr/>
                </p:nvGrpSpPr>
                <p:grpSpPr bwMode="auto">
                  <a:xfrm>
                    <a:off x="2491" y="1140"/>
                    <a:ext cx="16" cy="1"/>
                    <a:chOff x="2491" y="1140"/>
                    <a:chExt cx="16" cy="1"/>
                  </a:xfrm>
                </p:grpSpPr>
                <p:sp>
                  <p:nvSpPr>
                    <p:cNvPr id="118078" name="Oval 115"/>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79" name="Oval 116"/>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2" name="Group 117"/>
                <p:cNvGrpSpPr>
                  <a:grpSpLocks/>
                </p:cNvGrpSpPr>
                <p:nvPr/>
              </p:nvGrpSpPr>
              <p:grpSpPr bwMode="auto">
                <a:xfrm>
                  <a:off x="2340" y="1365"/>
                  <a:ext cx="202" cy="45"/>
                  <a:chOff x="2340" y="1365"/>
                  <a:chExt cx="202" cy="45"/>
                </a:xfrm>
              </p:grpSpPr>
              <p:sp>
                <p:nvSpPr>
                  <p:cNvPr id="118068" name="Rectangle 118"/>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3" name="Group 119"/>
                  <p:cNvGrpSpPr>
                    <a:grpSpLocks/>
                  </p:cNvGrpSpPr>
                  <p:nvPr/>
                </p:nvGrpSpPr>
                <p:grpSpPr bwMode="auto">
                  <a:xfrm>
                    <a:off x="2340" y="1367"/>
                    <a:ext cx="202" cy="41"/>
                    <a:chOff x="2340" y="1367"/>
                    <a:chExt cx="202" cy="41"/>
                  </a:xfrm>
                </p:grpSpPr>
                <p:sp>
                  <p:nvSpPr>
                    <p:cNvPr id="118070" name="Rectangle 120"/>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71" name="Rectangle 121"/>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72" name="Rectangle 122"/>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73" name="Rectangle 123"/>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4" name="Group 124"/>
              <p:cNvGrpSpPr>
                <a:grpSpLocks/>
              </p:cNvGrpSpPr>
              <p:nvPr/>
            </p:nvGrpSpPr>
            <p:grpSpPr bwMode="auto">
              <a:xfrm>
                <a:off x="2238" y="1202"/>
                <a:ext cx="404" cy="120"/>
                <a:chOff x="2238" y="1202"/>
                <a:chExt cx="404" cy="120"/>
              </a:xfrm>
            </p:grpSpPr>
            <p:grpSp>
              <p:nvGrpSpPr>
                <p:cNvPr id="15" name="Group 125"/>
                <p:cNvGrpSpPr>
                  <a:grpSpLocks/>
                </p:cNvGrpSpPr>
                <p:nvPr/>
              </p:nvGrpSpPr>
              <p:grpSpPr bwMode="auto">
                <a:xfrm>
                  <a:off x="2238" y="1203"/>
                  <a:ext cx="47" cy="119"/>
                  <a:chOff x="2238" y="1203"/>
                  <a:chExt cx="47" cy="119"/>
                </a:xfrm>
              </p:grpSpPr>
              <p:sp>
                <p:nvSpPr>
                  <p:cNvPr id="118061" name="AutoShape 126"/>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118062" name="Oval 127"/>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6" name="Group 128"/>
                  <p:cNvGrpSpPr>
                    <a:grpSpLocks/>
                  </p:cNvGrpSpPr>
                  <p:nvPr/>
                </p:nvGrpSpPr>
                <p:grpSpPr bwMode="auto">
                  <a:xfrm>
                    <a:off x="2268" y="1214"/>
                    <a:ext cx="17" cy="66"/>
                    <a:chOff x="2268" y="1214"/>
                    <a:chExt cx="17" cy="66"/>
                  </a:xfrm>
                </p:grpSpPr>
                <p:sp>
                  <p:nvSpPr>
                    <p:cNvPr id="118064" name="Rectangle 129"/>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65" name="Rectangle 130"/>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7" name="Group 131"/>
                <p:cNvGrpSpPr>
                  <a:grpSpLocks/>
                </p:cNvGrpSpPr>
                <p:nvPr/>
              </p:nvGrpSpPr>
              <p:grpSpPr bwMode="auto">
                <a:xfrm>
                  <a:off x="2595" y="1202"/>
                  <a:ext cx="47" cy="118"/>
                  <a:chOff x="2595" y="1202"/>
                  <a:chExt cx="47" cy="118"/>
                </a:xfrm>
              </p:grpSpPr>
              <p:sp>
                <p:nvSpPr>
                  <p:cNvPr id="118056" name="AutoShape 132"/>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118057" name="Oval 133"/>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8" name="Group 134"/>
                  <p:cNvGrpSpPr>
                    <a:grpSpLocks/>
                  </p:cNvGrpSpPr>
                  <p:nvPr/>
                </p:nvGrpSpPr>
                <p:grpSpPr bwMode="auto">
                  <a:xfrm>
                    <a:off x="2595" y="1213"/>
                    <a:ext cx="16" cy="66"/>
                    <a:chOff x="2595" y="1213"/>
                    <a:chExt cx="16" cy="66"/>
                  </a:xfrm>
                </p:grpSpPr>
                <p:sp>
                  <p:nvSpPr>
                    <p:cNvPr id="118059" name="Rectangle 135"/>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60" name="Rectangle 136"/>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9" name="Group 137"/>
              <p:cNvGrpSpPr>
                <a:grpSpLocks/>
              </p:cNvGrpSpPr>
              <p:nvPr/>
            </p:nvGrpSpPr>
            <p:grpSpPr bwMode="auto">
              <a:xfrm>
                <a:off x="2291" y="1361"/>
                <a:ext cx="34" cy="54"/>
                <a:chOff x="2291" y="1361"/>
                <a:chExt cx="34" cy="54"/>
              </a:xfrm>
            </p:grpSpPr>
            <p:sp>
              <p:nvSpPr>
                <p:cNvPr id="118050" name="Freeform 138"/>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51" name="Freeform 139"/>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52" name="Oval 140"/>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53" name="Freeform 141"/>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0" name="Group 142"/>
              <p:cNvGrpSpPr>
                <a:grpSpLocks/>
              </p:cNvGrpSpPr>
              <p:nvPr/>
            </p:nvGrpSpPr>
            <p:grpSpPr bwMode="auto">
              <a:xfrm>
                <a:off x="2559" y="1361"/>
                <a:ext cx="33" cy="54"/>
                <a:chOff x="2559" y="1361"/>
                <a:chExt cx="33" cy="54"/>
              </a:xfrm>
            </p:grpSpPr>
            <p:sp>
              <p:nvSpPr>
                <p:cNvPr id="118046" name="Freeform 143"/>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47" name="Freeform 144"/>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48" name="Oval 145"/>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49" name="Freeform 146"/>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1" name="Group 147"/>
              <p:cNvGrpSpPr>
                <a:grpSpLocks/>
              </p:cNvGrpSpPr>
              <p:nvPr/>
            </p:nvGrpSpPr>
            <p:grpSpPr bwMode="auto">
              <a:xfrm>
                <a:off x="2298" y="1471"/>
                <a:ext cx="285" cy="61"/>
                <a:chOff x="2298" y="1471"/>
                <a:chExt cx="285" cy="61"/>
              </a:xfrm>
            </p:grpSpPr>
            <p:grpSp>
              <p:nvGrpSpPr>
                <p:cNvPr id="22" name="Group 148"/>
                <p:cNvGrpSpPr>
                  <a:grpSpLocks/>
                </p:cNvGrpSpPr>
                <p:nvPr/>
              </p:nvGrpSpPr>
              <p:grpSpPr bwMode="auto">
                <a:xfrm>
                  <a:off x="2301" y="1471"/>
                  <a:ext cx="278" cy="25"/>
                  <a:chOff x="2301" y="1471"/>
                  <a:chExt cx="278" cy="25"/>
                </a:xfrm>
              </p:grpSpPr>
              <p:sp>
                <p:nvSpPr>
                  <p:cNvPr id="118044" name="Oval 149"/>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45" name="Rectangle 150"/>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23" name="Group 151"/>
                <p:cNvGrpSpPr>
                  <a:grpSpLocks/>
                </p:cNvGrpSpPr>
                <p:nvPr/>
              </p:nvGrpSpPr>
              <p:grpSpPr bwMode="auto">
                <a:xfrm>
                  <a:off x="2298" y="1484"/>
                  <a:ext cx="285" cy="48"/>
                  <a:chOff x="2298" y="1484"/>
                  <a:chExt cx="285" cy="48"/>
                </a:xfrm>
              </p:grpSpPr>
              <p:grpSp>
                <p:nvGrpSpPr>
                  <p:cNvPr id="24" name="Group 152"/>
                  <p:cNvGrpSpPr>
                    <a:grpSpLocks/>
                  </p:cNvGrpSpPr>
                  <p:nvPr/>
                </p:nvGrpSpPr>
                <p:grpSpPr bwMode="auto">
                  <a:xfrm>
                    <a:off x="2298" y="1484"/>
                    <a:ext cx="51" cy="48"/>
                    <a:chOff x="2298" y="1484"/>
                    <a:chExt cx="51" cy="48"/>
                  </a:xfrm>
                </p:grpSpPr>
                <p:sp>
                  <p:nvSpPr>
                    <p:cNvPr id="118042" name="Oval 153"/>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43" name="Freeform 154"/>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5" name="Group 155"/>
                  <p:cNvGrpSpPr>
                    <a:grpSpLocks/>
                  </p:cNvGrpSpPr>
                  <p:nvPr/>
                </p:nvGrpSpPr>
                <p:grpSpPr bwMode="auto">
                  <a:xfrm>
                    <a:off x="2534" y="1484"/>
                    <a:ext cx="49" cy="48"/>
                    <a:chOff x="2534" y="1484"/>
                    <a:chExt cx="49" cy="48"/>
                  </a:xfrm>
                </p:grpSpPr>
                <p:sp>
                  <p:nvSpPr>
                    <p:cNvPr id="118040" name="Oval 156"/>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041" name="Freeform 157"/>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26" name="Group 158"/>
              <p:cNvGrpSpPr>
                <a:grpSpLocks/>
              </p:cNvGrpSpPr>
              <p:nvPr/>
            </p:nvGrpSpPr>
            <p:grpSpPr bwMode="auto">
              <a:xfrm>
                <a:off x="2274" y="1429"/>
                <a:ext cx="332" cy="38"/>
                <a:chOff x="2274" y="1429"/>
                <a:chExt cx="332" cy="38"/>
              </a:xfrm>
            </p:grpSpPr>
            <p:sp>
              <p:nvSpPr>
                <p:cNvPr id="118029" name="Rectangle 159"/>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27" name="Group 160"/>
                <p:cNvGrpSpPr>
                  <a:grpSpLocks/>
                </p:cNvGrpSpPr>
                <p:nvPr/>
              </p:nvGrpSpPr>
              <p:grpSpPr bwMode="auto">
                <a:xfrm>
                  <a:off x="2295" y="1432"/>
                  <a:ext cx="293" cy="23"/>
                  <a:chOff x="2295" y="1432"/>
                  <a:chExt cx="293" cy="23"/>
                </a:xfrm>
              </p:grpSpPr>
              <p:sp>
                <p:nvSpPr>
                  <p:cNvPr id="118031" name="Rectangle 161"/>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32" name="Rectangle 162"/>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33" name="Rectangle 163"/>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34" name="Rectangle 164"/>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35" name="Freeform 165"/>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28" name="Group 166"/>
              <p:cNvGrpSpPr>
                <a:grpSpLocks/>
              </p:cNvGrpSpPr>
              <p:nvPr/>
            </p:nvGrpSpPr>
            <p:grpSpPr bwMode="auto">
              <a:xfrm>
                <a:off x="2309" y="1177"/>
                <a:ext cx="268" cy="136"/>
                <a:chOff x="2309" y="1177"/>
                <a:chExt cx="268" cy="136"/>
              </a:xfrm>
            </p:grpSpPr>
            <p:sp>
              <p:nvSpPr>
                <p:cNvPr id="118006" name="Freeform 167"/>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007" name="Freeform 168"/>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29" name="Group 169"/>
                <p:cNvGrpSpPr>
                  <a:grpSpLocks/>
                </p:cNvGrpSpPr>
                <p:nvPr/>
              </p:nvGrpSpPr>
              <p:grpSpPr bwMode="auto">
                <a:xfrm>
                  <a:off x="2330" y="1211"/>
                  <a:ext cx="83" cy="102"/>
                  <a:chOff x="2330" y="1211"/>
                  <a:chExt cx="83" cy="102"/>
                </a:xfrm>
              </p:grpSpPr>
              <p:sp>
                <p:nvSpPr>
                  <p:cNvPr id="118027" name="Rectangle 170"/>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28" name="Freeform 171"/>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30" name="Group 172"/>
                <p:cNvGrpSpPr>
                  <a:grpSpLocks/>
                </p:cNvGrpSpPr>
                <p:nvPr/>
              </p:nvGrpSpPr>
              <p:grpSpPr bwMode="auto">
                <a:xfrm>
                  <a:off x="2509" y="1193"/>
                  <a:ext cx="43" cy="39"/>
                  <a:chOff x="2509" y="1193"/>
                  <a:chExt cx="43" cy="39"/>
                </a:xfrm>
              </p:grpSpPr>
              <p:grpSp>
                <p:nvGrpSpPr>
                  <p:cNvPr id="31" name="Group 173"/>
                  <p:cNvGrpSpPr>
                    <a:grpSpLocks/>
                  </p:cNvGrpSpPr>
                  <p:nvPr/>
                </p:nvGrpSpPr>
                <p:grpSpPr bwMode="auto">
                  <a:xfrm>
                    <a:off x="2509" y="1202"/>
                    <a:ext cx="36" cy="30"/>
                    <a:chOff x="2509" y="1202"/>
                    <a:chExt cx="36" cy="30"/>
                  </a:xfrm>
                </p:grpSpPr>
                <p:sp>
                  <p:nvSpPr>
                    <p:cNvPr id="118025" name="Line 174"/>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026" name="Line 175"/>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17760" name="Group 176"/>
                  <p:cNvGrpSpPr>
                    <a:grpSpLocks/>
                  </p:cNvGrpSpPr>
                  <p:nvPr/>
                </p:nvGrpSpPr>
                <p:grpSpPr bwMode="auto">
                  <a:xfrm>
                    <a:off x="2518" y="1193"/>
                    <a:ext cx="34" cy="29"/>
                    <a:chOff x="2518" y="1193"/>
                    <a:chExt cx="34" cy="29"/>
                  </a:xfrm>
                </p:grpSpPr>
                <p:sp>
                  <p:nvSpPr>
                    <p:cNvPr id="118023" name="Line 177"/>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024" name="Line 178"/>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118010" name="Rectangle 179"/>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761" name="Group 180"/>
                <p:cNvGrpSpPr>
                  <a:grpSpLocks/>
                </p:cNvGrpSpPr>
                <p:nvPr/>
              </p:nvGrpSpPr>
              <p:grpSpPr bwMode="auto">
                <a:xfrm>
                  <a:off x="2474" y="1211"/>
                  <a:ext cx="83" cy="101"/>
                  <a:chOff x="2474" y="1211"/>
                  <a:chExt cx="83" cy="101"/>
                </a:xfrm>
              </p:grpSpPr>
              <p:sp>
                <p:nvSpPr>
                  <p:cNvPr id="118019" name="Rectangle 181"/>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020" name="Freeform 182"/>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762" name="Group 183"/>
                <p:cNvGrpSpPr>
                  <a:grpSpLocks/>
                </p:cNvGrpSpPr>
                <p:nvPr/>
              </p:nvGrpSpPr>
              <p:grpSpPr bwMode="auto">
                <a:xfrm>
                  <a:off x="2367" y="1193"/>
                  <a:ext cx="41" cy="39"/>
                  <a:chOff x="2367" y="1193"/>
                  <a:chExt cx="41" cy="39"/>
                </a:xfrm>
              </p:grpSpPr>
              <p:grpSp>
                <p:nvGrpSpPr>
                  <p:cNvPr id="117764" name="Group 184"/>
                  <p:cNvGrpSpPr>
                    <a:grpSpLocks/>
                  </p:cNvGrpSpPr>
                  <p:nvPr/>
                </p:nvGrpSpPr>
                <p:grpSpPr bwMode="auto">
                  <a:xfrm>
                    <a:off x="2367" y="1202"/>
                    <a:ext cx="34" cy="30"/>
                    <a:chOff x="2367" y="1202"/>
                    <a:chExt cx="34" cy="30"/>
                  </a:xfrm>
                </p:grpSpPr>
                <p:sp>
                  <p:nvSpPr>
                    <p:cNvPr id="118017" name="Line 185"/>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018" name="Line 186"/>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17765" name="Group 187"/>
                  <p:cNvGrpSpPr>
                    <a:grpSpLocks/>
                  </p:cNvGrpSpPr>
                  <p:nvPr/>
                </p:nvGrpSpPr>
                <p:grpSpPr bwMode="auto">
                  <a:xfrm>
                    <a:off x="2376" y="1193"/>
                    <a:ext cx="32" cy="29"/>
                    <a:chOff x="2376" y="1193"/>
                    <a:chExt cx="32" cy="29"/>
                  </a:xfrm>
                </p:grpSpPr>
                <p:sp>
                  <p:nvSpPr>
                    <p:cNvPr id="118015" name="Line 188"/>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016" name="Line 189"/>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117986" name="Oval 190"/>
            <p:cNvSpPr>
              <a:spLocks noChangeArrowheads="1"/>
            </p:cNvSpPr>
            <p:nvPr/>
          </p:nvSpPr>
          <p:spPr bwMode="auto">
            <a:xfrm>
              <a:off x="2544" y="624"/>
              <a:ext cx="1397" cy="196"/>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台灣</a:t>
              </a:r>
            </a:p>
          </p:txBody>
        </p:sp>
        <p:sp>
          <p:nvSpPr>
            <p:cNvPr id="117987" name="AutoShape 191"/>
            <p:cNvSpPr>
              <a:spLocks noChangeArrowheads="1"/>
            </p:cNvSpPr>
            <p:nvPr/>
          </p:nvSpPr>
          <p:spPr bwMode="auto">
            <a:xfrm>
              <a:off x="1968"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7988" name="AutoShape 192"/>
            <p:cNvSpPr>
              <a:spLocks noChangeArrowheads="1"/>
            </p:cNvSpPr>
            <p:nvPr/>
          </p:nvSpPr>
          <p:spPr bwMode="auto">
            <a:xfrm>
              <a:off x="278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7989" name="AutoShape 193"/>
            <p:cNvSpPr>
              <a:spLocks noChangeArrowheads="1"/>
            </p:cNvSpPr>
            <p:nvPr/>
          </p:nvSpPr>
          <p:spPr bwMode="auto">
            <a:xfrm>
              <a:off x="4272"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7990" name="AutoShape 194"/>
            <p:cNvSpPr>
              <a:spLocks noChangeArrowheads="1"/>
            </p:cNvSpPr>
            <p:nvPr/>
          </p:nvSpPr>
          <p:spPr bwMode="auto">
            <a:xfrm>
              <a:off x="350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7991" name="AutoShape 195"/>
            <p:cNvSpPr>
              <a:spLocks noChangeArrowheads="1"/>
            </p:cNvSpPr>
            <p:nvPr/>
          </p:nvSpPr>
          <p:spPr bwMode="auto">
            <a:xfrm>
              <a:off x="4944" y="1296"/>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532100" name="Rectangle 196"/>
            <p:cNvSpPr>
              <a:spLocks noChangeArrowheads="1"/>
            </p:cNvSpPr>
            <p:nvPr/>
          </p:nvSpPr>
          <p:spPr bwMode="auto">
            <a:xfrm>
              <a:off x="192" y="1104"/>
              <a:ext cx="692" cy="288"/>
            </a:xfrm>
            <a:prstGeom prst="rect">
              <a:avLst/>
            </a:prstGeom>
            <a:solidFill>
              <a:srgbClr val="FFCC00"/>
            </a:solidFill>
            <a:ln w="9525">
              <a:noFill/>
              <a:miter lim="800000"/>
              <a:headEnd/>
              <a:tailEnd/>
            </a:ln>
            <a:effectLst>
              <a:outerShdw dist="107763" dir="18900000" algn="ctr" rotWithShape="0">
                <a:schemeClr val="bg2"/>
              </a:outerShdw>
            </a:effectLst>
          </p:spPr>
          <p:txBody>
            <a:bodyPr wrap="none">
              <a:spAutoFit/>
            </a:bodyPr>
            <a:lstStyle/>
            <a:p>
              <a:pPr>
                <a:defRPr/>
              </a:pPr>
              <a:r>
                <a:rPr lang="zh-TW" altLang="en-US" sz="2400" b="1">
                  <a:solidFill>
                    <a:srgbClr val="FF0000"/>
                  </a:solidFill>
                  <a:latin typeface="Times New Roman" pitchFamily="18" charset="0"/>
                  <a:ea typeface="標楷體" pitchFamily="65" charset="-120"/>
                </a:rPr>
                <a:t>分工前</a:t>
              </a:r>
            </a:p>
          </p:txBody>
        </p:sp>
        <p:sp>
          <p:nvSpPr>
            <p:cNvPr id="117993" name="Line 197"/>
            <p:cNvSpPr>
              <a:spLocks noChangeShapeType="1"/>
            </p:cNvSpPr>
            <p:nvPr/>
          </p:nvSpPr>
          <p:spPr bwMode="auto">
            <a:xfrm flipV="1">
              <a:off x="1824" y="816"/>
              <a:ext cx="816" cy="288"/>
            </a:xfrm>
            <a:prstGeom prst="line">
              <a:avLst/>
            </a:prstGeom>
            <a:noFill/>
            <a:ln w="9525">
              <a:solidFill>
                <a:schemeClr val="tx1"/>
              </a:solidFill>
              <a:round/>
              <a:headEnd/>
              <a:tailEnd type="triangle" w="med" len="med"/>
            </a:ln>
          </p:spPr>
          <p:txBody>
            <a:bodyPr wrap="none"/>
            <a:lstStyle/>
            <a:p>
              <a:endParaRPr lang="zh-TW" altLang="en-US"/>
            </a:p>
          </p:txBody>
        </p:sp>
        <p:sp>
          <p:nvSpPr>
            <p:cNvPr id="117994" name="Line 198"/>
            <p:cNvSpPr>
              <a:spLocks noChangeShapeType="1"/>
            </p:cNvSpPr>
            <p:nvPr/>
          </p:nvSpPr>
          <p:spPr bwMode="auto">
            <a:xfrm flipV="1">
              <a:off x="2592" y="816"/>
              <a:ext cx="240" cy="336"/>
            </a:xfrm>
            <a:prstGeom prst="line">
              <a:avLst/>
            </a:prstGeom>
            <a:noFill/>
            <a:ln w="9525">
              <a:solidFill>
                <a:schemeClr val="tx1"/>
              </a:solidFill>
              <a:round/>
              <a:headEnd/>
              <a:tailEnd type="triangle" w="med" len="med"/>
            </a:ln>
          </p:spPr>
          <p:txBody>
            <a:bodyPr wrap="none"/>
            <a:lstStyle/>
            <a:p>
              <a:endParaRPr lang="zh-TW" altLang="en-US"/>
            </a:p>
          </p:txBody>
        </p:sp>
        <p:sp>
          <p:nvSpPr>
            <p:cNvPr id="117995" name="Line 199"/>
            <p:cNvSpPr>
              <a:spLocks noChangeShapeType="1"/>
            </p:cNvSpPr>
            <p:nvPr/>
          </p:nvSpPr>
          <p:spPr bwMode="auto">
            <a:xfrm flipV="1">
              <a:off x="3168" y="864"/>
              <a:ext cx="0" cy="192"/>
            </a:xfrm>
            <a:prstGeom prst="line">
              <a:avLst/>
            </a:prstGeom>
            <a:noFill/>
            <a:ln w="9525">
              <a:solidFill>
                <a:schemeClr val="tx1"/>
              </a:solidFill>
              <a:round/>
              <a:headEnd/>
              <a:tailEnd type="triangle" w="med" len="med"/>
            </a:ln>
          </p:spPr>
          <p:txBody>
            <a:bodyPr wrap="none"/>
            <a:lstStyle/>
            <a:p>
              <a:endParaRPr lang="zh-TW" altLang="en-US"/>
            </a:p>
          </p:txBody>
        </p:sp>
        <p:sp>
          <p:nvSpPr>
            <p:cNvPr id="117996" name="Line 200"/>
            <p:cNvSpPr>
              <a:spLocks noChangeShapeType="1"/>
            </p:cNvSpPr>
            <p:nvPr/>
          </p:nvSpPr>
          <p:spPr bwMode="auto">
            <a:xfrm flipH="1" flipV="1">
              <a:off x="3648" y="816"/>
              <a:ext cx="240" cy="240"/>
            </a:xfrm>
            <a:prstGeom prst="line">
              <a:avLst/>
            </a:prstGeom>
            <a:noFill/>
            <a:ln w="9525">
              <a:solidFill>
                <a:schemeClr val="tx1"/>
              </a:solidFill>
              <a:round/>
              <a:headEnd/>
              <a:tailEnd type="triangle" w="med" len="med"/>
            </a:ln>
          </p:spPr>
          <p:txBody>
            <a:bodyPr wrap="none"/>
            <a:lstStyle/>
            <a:p>
              <a:endParaRPr lang="zh-TW" altLang="en-US"/>
            </a:p>
          </p:txBody>
        </p:sp>
        <p:sp>
          <p:nvSpPr>
            <p:cNvPr id="117997" name="Line 201"/>
            <p:cNvSpPr>
              <a:spLocks noChangeShapeType="1"/>
            </p:cNvSpPr>
            <p:nvPr/>
          </p:nvSpPr>
          <p:spPr bwMode="auto">
            <a:xfrm flipH="1" flipV="1">
              <a:off x="3888" y="768"/>
              <a:ext cx="672" cy="240"/>
            </a:xfrm>
            <a:prstGeom prst="line">
              <a:avLst/>
            </a:prstGeom>
            <a:noFill/>
            <a:ln w="9525">
              <a:solidFill>
                <a:schemeClr val="tx1"/>
              </a:solidFill>
              <a:round/>
              <a:headEnd/>
              <a:tailEnd type="triangle" w="med" len="med"/>
            </a:ln>
          </p:spPr>
          <p:txBody>
            <a:bodyPr wrap="none"/>
            <a:lstStyle/>
            <a:p>
              <a:endParaRPr lang="zh-TW" altLang="en-US"/>
            </a:p>
          </p:txBody>
        </p:sp>
        <p:sp>
          <p:nvSpPr>
            <p:cNvPr id="117998" name="Line 202"/>
            <p:cNvSpPr>
              <a:spLocks noChangeShapeType="1"/>
            </p:cNvSpPr>
            <p:nvPr/>
          </p:nvSpPr>
          <p:spPr bwMode="auto">
            <a:xfrm flipH="1" flipV="1">
              <a:off x="3936" y="720"/>
              <a:ext cx="1344" cy="336"/>
            </a:xfrm>
            <a:prstGeom prst="line">
              <a:avLst/>
            </a:prstGeom>
            <a:noFill/>
            <a:ln w="9525">
              <a:solidFill>
                <a:schemeClr val="tx1"/>
              </a:solidFill>
              <a:round/>
              <a:headEnd/>
              <a:tailEnd type="triangle" w="med" len="med"/>
            </a:ln>
          </p:spPr>
          <p:txBody>
            <a:bodyPr wrap="none"/>
            <a:lstStyle/>
            <a:p>
              <a:endParaRPr lang="zh-TW" altLang="en-US"/>
            </a:p>
          </p:txBody>
        </p:sp>
      </p:grpSp>
      <p:grpSp>
        <p:nvGrpSpPr>
          <p:cNvPr id="117767" name="Group 203"/>
          <p:cNvGrpSpPr>
            <a:grpSpLocks/>
          </p:cNvGrpSpPr>
          <p:nvPr/>
        </p:nvGrpSpPr>
        <p:grpSpPr bwMode="auto">
          <a:xfrm>
            <a:off x="381000" y="2362200"/>
            <a:ext cx="8494713" cy="3962400"/>
            <a:chOff x="240" y="1488"/>
            <a:chExt cx="5351" cy="2496"/>
          </a:xfrm>
        </p:grpSpPr>
        <p:sp>
          <p:nvSpPr>
            <p:cNvPr id="117766" name="AutoShape 204"/>
            <p:cNvSpPr>
              <a:spLocks noChangeArrowheads="1"/>
            </p:cNvSpPr>
            <p:nvPr/>
          </p:nvSpPr>
          <p:spPr bwMode="auto">
            <a:xfrm>
              <a:off x="432" y="1488"/>
              <a:ext cx="96" cy="1248"/>
            </a:xfrm>
            <a:prstGeom prst="downArrow">
              <a:avLst>
                <a:gd name="adj1" fmla="val 50000"/>
                <a:gd name="adj2" fmla="val 325000"/>
              </a:avLst>
            </a:prstGeom>
            <a:solidFill>
              <a:srgbClr val="FFCC00"/>
            </a:solidFill>
            <a:ln w="9525">
              <a:noFill/>
              <a:miter lim="800000"/>
              <a:headEnd/>
              <a:tailEnd/>
            </a:ln>
          </p:spPr>
          <p:txBody>
            <a:bodyPr vert="eaVert" wrap="none" anchor="ctr"/>
            <a:lstStyle/>
            <a:p>
              <a:endParaRPr lang="zh-TW" altLang="en-US"/>
            </a:p>
          </p:txBody>
        </p:sp>
        <p:grpSp>
          <p:nvGrpSpPr>
            <p:cNvPr id="117771" name="Group 205"/>
            <p:cNvGrpSpPr>
              <a:grpSpLocks/>
            </p:cNvGrpSpPr>
            <p:nvPr/>
          </p:nvGrpSpPr>
          <p:grpSpPr bwMode="auto">
            <a:xfrm>
              <a:off x="240" y="1872"/>
              <a:ext cx="5351" cy="2112"/>
              <a:chOff x="240" y="1872"/>
              <a:chExt cx="5351" cy="2112"/>
            </a:xfrm>
          </p:grpSpPr>
          <p:sp>
            <p:nvSpPr>
              <p:cNvPr id="117768" name="Rectangle 206"/>
              <p:cNvSpPr>
                <a:spLocks noChangeArrowheads="1"/>
              </p:cNvSpPr>
              <p:nvPr/>
            </p:nvSpPr>
            <p:spPr bwMode="auto">
              <a:xfrm>
                <a:off x="1728" y="2544"/>
                <a:ext cx="2256" cy="654"/>
              </a:xfrm>
              <a:prstGeom prst="rect">
                <a:avLst/>
              </a:prstGeom>
              <a:noFill/>
              <a:ln w="9525">
                <a:noFill/>
                <a:miter lim="800000"/>
                <a:headEnd/>
                <a:tailEnd/>
              </a:ln>
            </p:spPr>
            <p:txBody>
              <a:bodyPr lIns="92075" tIns="46038" rIns="92075" bIns="46038" anchor="ctr"/>
              <a:lstStyle/>
              <a:p>
                <a:endParaRPr lang="zh-TW" altLang="zh-TW" sz="4000">
                  <a:latin typeface="標楷體" pitchFamily="65" charset="-120"/>
                  <a:ea typeface="標楷體" pitchFamily="65" charset="-120"/>
                </a:endParaRPr>
              </a:p>
            </p:txBody>
          </p:sp>
          <p:pic>
            <p:nvPicPr>
              <p:cNvPr id="117769" name="Picture 207"/>
              <p:cNvPicPr>
                <a:picLocks noChangeArrowheads="1"/>
              </p:cNvPicPr>
              <p:nvPr/>
            </p:nvPicPr>
            <p:blipFill>
              <a:blip r:embed="rId2" cstate="print"/>
              <a:srcRect/>
              <a:stretch>
                <a:fillRect/>
              </a:stretch>
            </p:blipFill>
            <p:spPr bwMode="auto">
              <a:xfrm rot="10800000" flipV="1">
                <a:off x="5136" y="2688"/>
                <a:ext cx="369" cy="336"/>
              </a:xfrm>
              <a:prstGeom prst="rect">
                <a:avLst/>
              </a:prstGeom>
              <a:noFill/>
              <a:ln w="9525">
                <a:noFill/>
                <a:miter lim="800000"/>
                <a:headEnd/>
                <a:tailEnd/>
              </a:ln>
            </p:spPr>
          </p:pic>
          <p:pic>
            <p:nvPicPr>
              <p:cNvPr id="117770" name="Picture 208"/>
              <p:cNvPicPr>
                <a:picLocks noChangeArrowheads="1"/>
              </p:cNvPicPr>
              <p:nvPr/>
            </p:nvPicPr>
            <p:blipFill>
              <a:blip r:embed="rId3" cstate="print"/>
              <a:srcRect/>
              <a:stretch>
                <a:fillRect/>
              </a:stretch>
            </p:blipFill>
            <p:spPr bwMode="auto">
              <a:xfrm rot="10800000" flipV="1">
                <a:off x="1872" y="2784"/>
                <a:ext cx="495" cy="336"/>
              </a:xfrm>
              <a:prstGeom prst="rect">
                <a:avLst/>
              </a:prstGeom>
              <a:noFill/>
              <a:ln w="9525">
                <a:noFill/>
                <a:miter lim="800000"/>
                <a:headEnd/>
                <a:tailEnd/>
              </a:ln>
            </p:spPr>
          </p:pic>
          <p:grpSp>
            <p:nvGrpSpPr>
              <p:cNvPr id="117780" name="Group 209"/>
              <p:cNvGrpSpPr>
                <a:grpSpLocks/>
              </p:cNvGrpSpPr>
              <p:nvPr/>
            </p:nvGrpSpPr>
            <p:grpSpPr bwMode="auto">
              <a:xfrm>
                <a:off x="2688" y="2352"/>
                <a:ext cx="364" cy="326"/>
                <a:chOff x="622" y="2034"/>
                <a:chExt cx="434" cy="439"/>
              </a:xfrm>
            </p:grpSpPr>
            <p:sp>
              <p:nvSpPr>
                <p:cNvPr id="117893" name="Freeform 210"/>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117894" name="Freeform 211"/>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117895" name="Freeform 212"/>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117896" name="Freeform 213"/>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117897" name="Freeform 214"/>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117898" name="Freeform 215"/>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117899" name="Freeform 216"/>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117900" name="Freeform 217"/>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117901" name="Freeform 218"/>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117902" name="Freeform 219"/>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117903" name="Freeform 220"/>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117904" name="Freeform 221"/>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117905" name="Freeform 222"/>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117906" name="Freeform 223"/>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117907" name="Freeform 224"/>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117908" name="Freeform 225"/>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117909" name="Freeform 226"/>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117910" name="Freeform 227"/>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117911" name="Freeform 228"/>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117912" name="Freeform 229"/>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117913" name="Freeform 230"/>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117914" name="Freeform 231"/>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117915" name="Freeform 232"/>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117916" name="Freeform 233"/>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117917" name="Freeform 234"/>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117918" name="Freeform 235"/>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117919" name="Freeform 236"/>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117920" name="Freeform 237"/>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117921" name="Freeform 238"/>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117922" name="Freeform 239"/>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117923" name="Freeform 240"/>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117924" name="Freeform 241"/>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117925" name="Freeform 242"/>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117926" name="Freeform 243"/>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117927" name="Freeform 244"/>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117928" name="Freeform 245"/>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117929" name="Freeform 246"/>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117930" name="Freeform 247"/>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117931" name="Freeform 248"/>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117932" name="Freeform 249"/>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117933" name="Freeform 250"/>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117934" name="Freeform 251"/>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117935" name="Freeform 252"/>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117936" name="Freeform 253"/>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117937" name="Freeform 254"/>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117938" name="Freeform 255"/>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117939" name="Freeform 256"/>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117940" name="Freeform 257"/>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117941" name="Freeform 258"/>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117942" name="Freeform 259"/>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117943" name="Freeform 260"/>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117944" name="Freeform 261"/>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117945" name="Freeform 262"/>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117946" name="Freeform 263"/>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117947" name="Freeform 264"/>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117948" name="Freeform 265"/>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117949" name="Freeform 266"/>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117950" name="Freeform 267"/>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117951" name="Freeform 268"/>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117952" name="Freeform 269"/>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117953" name="Freeform 270"/>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117954" name="Freeform 271"/>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117955" name="Freeform 272"/>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117956" name="Freeform 273"/>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117957" name="Freeform 274"/>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117958" name="Freeform 275"/>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117959" name="Freeform 276"/>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117960" name="Freeform 277"/>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117961" name="Freeform 278"/>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117962" name="Freeform 279"/>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117963" name="Freeform 280"/>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117964" name="Freeform 281"/>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117965" name="Freeform 282"/>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117966" name="Freeform 283"/>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117967" name="Freeform 284"/>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117968" name="Freeform 285"/>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117969" name="Freeform 286"/>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117970" name="Freeform 287"/>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117971" name="Freeform 288"/>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117972" name="Freeform 289"/>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117772" name="Text Box 290"/>
              <p:cNvSpPr txBox="1">
                <a:spLocks noChangeArrowheads="1"/>
              </p:cNvSpPr>
              <p:nvPr/>
            </p:nvSpPr>
            <p:spPr bwMode="auto">
              <a:xfrm>
                <a:off x="1200" y="3216"/>
                <a:ext cx="500" cy="288"/>
              </a:xfrm>
              <a:prstGeom prst="rect">
                <a:avLst/>
              </a:prstGeom>
              <a:noFill/>
              <a:ln w="9525">
                <a:noFill/>
                <a:miter lim="800000"/>
                <a:headEnd/>
                <a:tailEnd/>
              </a:ln>
            </p:spPr>
            <p:txBody>
              <a:bodyPr>
                <a:spAutoFit/>
              </a:bodyPr>
              <a:lstStyle/>
              <a:p>
                <a:r>
                  <a:rPr lang="zh-TW" altLang="en-US" sz="2400" b="1">
                    <a:latin typeface="Times New Roman" pitchFamily="18" charset="0"/>
                    <a:ea typeface="標楷體" pitchFamily="65" charset="-120"/>
                  </a:rPr>
                  <a:t>研發</a:t>
                </a:r>
              </a:p>
            </p:txBody>
          </p:sp>
          <p:sp>
            <p:nvSpPr>
              <p:cNvPr id="117773" name="Text Box 291"/>
              <p:cNvSpPr txBox="1">
                <a:spLocks noChangeArrowheads="1"/>
              </p:cNvSpPr>
              <p:nvPr/>
            </p:nvSpPr>
            <p:spPr bwMode="auto">
              <a:xfrm>
                <a:off x="1872" y="3216"/>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採購</a:t>
                </a:r>
              </a:p>
            </p:txBody>
          </p:sp>
          <p:sp>
            <p:nvSpPr>
              <p:cNvPr id="117774" name="Text Box 292"/>
              <p:cNvSpPr txBox="1">
                <a:spLocks noChangeArrowheads="1"/>
              </p:cNvSpPr>
              <p:nvPr/>
            </p:nvSpPr>
            <p:spPr bwMode="auto">
              <a:xfrm>
                <a:off x="2640" y="2736"/>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製造</a:t>
                </a:r>
              </a:p>
            </p:txBody>
          </p:sp>
          <p:sp>
            <p:nvSpPr>
              <p:cNvPr id="117775" name="Text Box 293"/>
              <p:cNvSpPr txBox="1">
                <a:spLocks noChangeArrowheads="1"/>
              </p:cNvSpPr>
              <p:nvPr/>
            </p:nvSpPr>
            <p:spPr bwMode="auto">
              <a:xfrm>
                <a:off x="3504" y="3168"/>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銷售</a:t>
                </a:r>
              </a:p>
            </p:txBody>
          </p:sp>
          <p:sp>
            <p:nvSpPr>
              <p:cNvPr id="117776" name="Text Box 294"/>
              <p:cNvSpPr txBox="1">
                <a:spLocks noChangeArrowheads="1"/>
              </p:cNvSpPr>
              <p:nvPr/>
            </p:nvSpPr>
            <p:spPr bwMode="auto">
              <a:xfrm>
                <a:off x="4320" y="2784"/>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配送</a:t>
                </a:r>
              </a:p>
            </p:txBody>
          </p:sp>
          <p:sp>
            <p:nvSpPr>
              <p:cNvPr id="117777" name="Text Box 295"/>
              <p:cNvSpPr txBox="1">
                <a:spLocks noChangeArrowheads="1"/>
              </p:cNvSpPr>
              <p:nvPr/>
            </p:nvSpPr>
            <p:spPr bwMode="auto">
              <a:xfrm>
                <a:off x="5088" y="3120"/>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客服</a:t>
                </a:r>
              </a:p>
            </p:txBody>
          </p:sp>
          <p:pic>
            <p:nvPicPr>
              <p:cNvPr id="117778" name="Picture 296" descr="j0197933"/>
              <p:cNvPicPr>
                <a:picLocks noChangeAspect="1" noChangeArrowheads="1"/>
              </p:cNvPicPr>
              <p:nvPr/>
            </p:nvPicPr>
            <p:blipFill>
              <a:blip r:embed="rId4" cstate="print"/>
              <a:srcRect/>
              <a:stretch>
                <a:fillRect/>
              </a:stretch>
            </p:blipFill>
            <p:spPr bwMode="auto">
              <a:xfrm>
                <a:off x="1200" y="2736"/>
                <a:ext cx="478" cy="508"/>
              </a:xfrm>
              <a:prstGeom prst="rect">
                <a:avLst/>
              </a:prstGeom>
              <a:noFill/>
              <a:ln w="9525">
                <a:noFill/>
                <a:miter lim="800000"/>
                <a:headEnd/>
                <a:tailEnd/>
              </a:ln>
            </p:spPr>
          </p:pic>
          <p:pic>
            <p:nvPicPr>
              <p:cNvPr id="117779" name="Picture 297" descr="PE01523_"/>
              <p:cNvPicPr>
                <a:picLocks noChangeAspect="1" noChangeArrowheads="1"/>
              </p:cNvPicPr>
              <p:nvPr/>
            </p:nvPicPr>
            <p:blipFill>
              <a:blip r:embed="rId5" cstate="print"/>
              <a:srcRect/>
              <a:stretch>
                <a:fillRect/>
              </a:stretch>
            </p:blipFill>
            <p:spPr bwMode="auto">
              <a:xfrm>
                <a:off x="3504" y="2640"/>
                <a:ext cx="518" cy="493"/>
              </a:xfrm>
              <a:prstGeom prst="rect">
                <a:avLst/>
              </a:prstGeom>
              <a:noFill/>
              <a:ln w="9525">
                <a:noFill/>
                <a:miter lim="800000"/>
                <a:headEnd/>
                <a:tailEnd/>
              </a:ln>
            </p:spPr>
          </p:pic>
          <p:grpSp>
            <p:nvGrpSpPr>
              <p:cNvPr id="117797" name="Group 298"/>
              <p:cNvGrpSpPr>
                <a:grpSpLocks/>
              </p:cNvGrpSpPr>
              <p:nvPr/>
            </p:nvGrpSpPr>
            <p:grpSpPr bwMode="auto">
              <a:xfrm>
                <a:off x="4368" y="2304"/>
                <a:ext cx="331" cy="382"/>
                <a:chOff x="2238" y="1016"/>
                <a:chExt cx="404" cy="516"/>
              </a:xfrm>
            </p:grpSpPr>
            <p:grpSp>
              <p:nvGrpSpPr>
                <p:cNvPr id="117800" name="Group 299"/>
                <p:cNvGrpSpPr>
                  <a:grpSpLocks/>
                </p:cNvGrpSpPr>
                <p:nvPr/>
              </p:nvGrpSpPr>
              <p:grpSpPr bwMode="auto">
                <a:xfrm>
                  <a:off x="2256" y="1016"/>
                  <a:ext cx="372" cy="410"/>
                  <a:chOff x="2256" y="1016"/>
                  <a:chExt cx="372" cy="410"/>
                </a:xfrm>
              </p:grpSpPr>
              <p:grpSp>
                <p:nvGrpSpPr>
                  <p:cNvPr id="117801" name="Group 300"/>
                  <p:cNvGrpSpPr>
                    <a:grpSpLocks/>
                  </p:cNvGrpSpPr>
                  <p:nvPr/>
                </p:nvGrpSpPr>
                <p:grpSpPr bwMode="auto">
                  <a:xfrm>
                    <a:off x="2256" y="1016"/>
                    <a:ext cx="372" cy="410"/>
                    <a:chOff x="2256" y="1016"/>
                    <a:chExt cx="372" cy="410"/>
                  </a:xfrm>
                </p:grpSpPr>
                <p:grpSp>
                  <p:nvGrpSpPr>
                    <p:cNvPr id="117802" name="Group 301"/>
                    <p:cNvGrpSpPr>
                      <a:grpSpLocks/>
                    </p:cNvGrpSpPr>
                    <p:nvPr/>
                  </p:nvGrpSpPr>
                  <p:grpSpPr bwMode="auto">
                    <a:xfrm>
                      <a:off x="2256" y="1016"/>
                      <a:ext cx="372" cy="367"/>
                      <a:chOff x="2256" y="1016"/>
                      <a:chExt cx="372" cy="367"/>
                    </a:xfrm>
                  </p:grpSpPr>
                  <p:sp>
                    <p:nvSpPr>
                      <p:cNvPr id="117891" name="Freeform 302"/>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92" name="Freeform 303"/>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117876" name="Rectangle 304"/>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803" name="Group 305"/>
                    <p:cNvGrpSpPr>
                      <a:grpSpLocks/>
                    </p:cNvGrpSpPr>
                    <p:nvPr/>
                  </p:nvGrpSpPr>
                  <p:grpSpPr bwMode="auto">
                    <a:xfrm>
                      <a:off x="2270" y="1147"/>
                      <a:ext cx="341" cy="279"/>
                      <a:chOff x="2270" y="1147"/>
                      <a:chExt cx="341" cy="279"/>
                    </a:xfrm>
                  </p:grpSpPr>
                  <p:grpSp>
                    <p:nvGrpSpPr>
                      <p:cNvPr id="117804" name="Group 306"/>
                      <p:cNvGrpSpPr>
                        <a:grpSpLocks/>
                      </p:cNvGrpSpPr>
                      <p:nvPr/>
                    </p:nvGrpSpPr>
                    <p:grpSpPr bwMode="auto">
                      <a:xfrm>
                        <a:off x="2406" y="1147"/>
                        <a:ext cx="67" cy="12"/>
                        <a:chOff x="2406" y="1147"/>
                        <a:chExt cx="67" cy="12"/>
                      </a:xfrm>
                    </p:grpSpPr>
                    <p:sp>
                      <p:nvSpPr>
                        <p:cNvPr id="117888" name="Oval 307"/>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89" name="Oval 308"/>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90" name="Oval 309"/>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117882" name="AutoShape 310"/>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17805" name="Group 311"/>
                      <p:cNvGrpSpPr>
                        <a:grpSpLocks/>
                      </p:cNvGrpSpPr>
                      <p:nvPr/>
                    </p:nvGrpSpPr>
                    <p:grpSpPr bwMode="auto">
                      <a:xfrm>
                        <a:off x="2282" y="1166"/>
                        <a:ext cx="320" cy="259"/>
                        <a:chOff x="2282" y="1166"/>
                        <a:chExt cx="320" cy="259"/>
                      </a:xfrm>
                    </p:grpSpPr>
                    <p:sp>
                      <p:nvSpPr>
                        <p:cNvPr id="117886" name="Freeform 312"/>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87" name="Rectangle 313"/>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117884" name="Freeform 314"/>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85" name="Freeform 315"/>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06" name="Group 316"/>
                    <p:cNvGrpSpPr>
                      <a:grpSpLocks/>
                    </p:cNvGrpSpPr>
                    <p:nvPr/>
                  </p:nvGrpSpPr>
                  <p:grpSpPr bwMode="auto">
                    <a:xfrm>
                      <a:off x="2491" y="1140"/>
                      <a:ext cx="16" cy="1"/>
                      <a:chOff x="2491" y="1140"/>
                      <a:chExt cx="16" cy="1"/>
                    </a:xfrm>
                  </p:grpSpPr>
                  <p:sp>
                    <p:nvSpPr>
                      <p:cNvPr id="117879" name="Oval 317"/>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80" name="Oval 318"/>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17809" name="Group 319"/>
                  <p:cNvGrpSpPr>
                    <a:grpSpLocks/>
                  </p:cNvGrpSpPr>
                  <p:nvPr/>
                </p:nvGrpSpPr>
                <p:grpSpPr bwMode="auto">
                  <a:xfrm>
                    <a:off x="2340" y="1365"/>
                    <a:ext cx="202" cy="45"/>
                    <a:chOff x="2340" y="1365"/>
                    <a:chExt cx="202" cy="45"/>
                  </a:xfrm>
                </p:grpSpPr>
                <p:sp>
                  <p:nvSpPr>
                    <p:cNvPr id="117869" name="Rectangle 320"/>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810" name="Group 321"/>
                    <p:cNvGrpSpPr>
                      <a:grpSpLocks/>
                    </p:cNvGrpSpPr>
                    <p:nvPr/>
                  </p:nvGrpSpPr>
                  <p:grpSpPr bwMode="auto">
                    <a:xfrm>
                      <a:off x="2340" y="1367"/>
                      <a:ext cx="202" cy="41"/>
                      <a:chOff x="2340" y="1367"/>
                      <a:chExt cx="202" cy="41"/>
                    </a:xfrm>
                  </p:grpSpPr>
                  <p:sp>
                    <p:nvSpPr>
                      <p:cNvPr id="117871" name="Rectangle 322"/>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72" name="Rectangle 323"/>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73" name="Rectangle 324"/>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74" name="Rectangle 325"/>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17812" name="Group 326"/>
                <p:cNvGrpSpPr>
                  <a:grpSpLocks/>
                </p:cNvGrpSpPr>
                <p:nvPr/>
              </p:nvGrpSpPr>
              <p:grpSpPr bwMode="auto">
                <a:xfrm>
                  <a:off x="2238" y="1202"/>
                  <a:ext cx="404" cy="120"/>
                  <a:chOff x="2238" y="1202"/>
                  <a:chExt cx="404" cy="120"/>
                </a:xfrm>
              </p:grpSpPr>
              <p:grpSp>
                <p:nvGrpSpPr>
                  <p:cNvPr id="117813" name="Group 327"/>
                  <p:cNvGrpSpPr>
                    <a:grpSpLocks/>
                  </p:cNvGrpSpPr>
                  <p:nvPr/>
                </p:nvGrpSpPr>
                <p:grpSpPr bwMode="auto">
                  <a:xfrm>
                    <a:off x="2238" y="1203"/>
                    <a:ext cx="47" cy="119"/>
                    <a:chOff x="2238" y="1203"/>
                    <a:chExt cx="47" cy="119"/>
                  </a:xfrm>
                </p:grpSpPr>
                <p:sp>
                  <p:nvSpPr>
                    <p:cNvPr id="117862" name="AutoShape 328"/>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117863" name="Oval 329"/>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17814" name="Group 330"/>
                    <p:cNvGrpSpPr>
                      <a:grpSpLocks/>
                    </p:cNvGrpSpPr>
                    <p:nvPr/>
                  </p:nvGrpSpPr>
                  <p:grpSpPr bwMode="auto">
                    <a:xfrm>
                      <a:off x="2268" y="1214"/>
                      <a:ext cx="17" cy="66"/>
                      <a:chOff x="2268" y="1214"/>
                      <a:chExt cx="17" cy="66"/>
                    </a:xfrm>
                  </p:grpSpPr>
                  <p:sp>
                    <p:nvSpPr>
                      <p:cNvPr id="117865" name="Rectangle 331"/>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66" name="Rectangle 332"/>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17815" name="Group 333"/>
                  <p:cNvGrpSpPr>
                    <a:grpSpLocks/>
                  </p:cNvGrpSpPr>
                  <p:nvPr/>
                </p:nvGrpSpPr>
                <p:grpSpPr bwMode="auto">
                  <a:xfrm>
                    <a:off x="2595" y="1202"/>
                    <a:ext cx="47" cy="118"/>
                    <a:chOff x="2595" y="1202"/>
                    <a:chExt cx="47" cy="118"/>
                  </a:xfrm>
                </p:grpSpPr>
                <p:sp>
                  <p:nvSpPr>
                    <p:cNvPr id="117857" name="AutoShape 334"/>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117858" name="Oval 335"/>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17822" name="Group 336"/>
                    <p:cNvGrpSpPr>
                      <a:grpSpLocks/>
                    </p:cNvGrpSpPr>
                    <p:nvPr/>
                  </p:nvGrpSpPr>
                  <p:grpSpPr bwMode="auto">
                    <a:xfrm>
                      <a:off x="2595" y="1213"/>
                      <a:ext cx="16" cy="66"/>
                      <a:chOff x="2595" y="1213"/>
                      <a:chExt cx="16" cy="66"/>
                    </a:xfrm>
                  </p:grpSpPr>
                  <p:sp>
                    <p:nvSpPr>
                      <p:cNvPr id="117860" name="Rectangle 337"/>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61" name="Rectangle 338"/>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17823" name="Group 339"/>
                <p:cNvGrpSpPr>
                  <a:grpSpLocks/>
                </p:cNvGrpSpPr>
                <p:nvPr/>
              </p:nvGrpSpPr>
              <p:grpSpPr bwMode="auto">
                <a:xfrm>
                  <a:off x="2291" y="1361"/>
                  <a:ext cx="34" cy="54"/>
                  <a:chOff x="2291" y="1361"/>
                  <a:chExt cx="34" cy="54"/>
                </a:xfrm>
              </p:grpSpPr>
              <p:sp>
                <p:nvSpPr>
                  <p:cNvPr id="117851" name="Freeform 340"/>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52" name="Freeform 341"/>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53" name="Oval 342"/>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54" name="Freeform 343"/>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31" name="Group 344"/>
                <p:cNvGrpSpPr>
                  <a:grpSpLocks/>
                </p:cNvGrpSpPr>
                <p:nvPr/>
              </p:nvGrpSpPr>
              <p:grpSpPr bwMode="auto">
                <a:xfrm>
                  <a:off x="2559" y="1361"/>
                  <a:ext cx="33" cy="54"/>
                  <a:chOff x="2559" y="1361"/>
                  <a:chExt cx="33" cy="54"/>
                </a:xfrm>
              </p:grpSpPr>
              <p:sp>
                <p:nvSpPr>
                  <p:cNvPr id="117847" name="Freeform 345"/>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48" name="Freeform 346"/>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49" name="Oval 347"/>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50" name="Freeform 348"/>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37" name="Group 349"/>
                <p:cNvGrpSpPr>
                  <a:grpSpLocks/>
                </p:cNvGrpSpPr>
                <p:nvPr/>
              </p:nvGrpSpPr>
              <p:grpSpPr bwMode="auto">
                <a:xfrm>
                  <a:off x="2298" y="1471"/>
                  <a:ext cx="285" cy="61"/>
                  <a:chOff x="2298" y="1471"/>
                  <a:chExt cx="285" cy="61"/>
                </a:xfrm>
              </p:grpSpPr>
              <p:grpSp>
                <p:nvGrpSpPr>
                  <p:cNvPr id="117838" name="Group 350"/>
                  <p:cNvGrpSpPr>
                    <a:grpSpLocks/>
                  </p:cNvGrpSpPr>
                  <p:nvPr/>
                </p:nvGrpSpPr>
                <p:grpSpPr bwMode="auto">
                  <a:xfrm>
                    <a:off x="2301" y="1471"/>
                    <a:ext cx="278" cy="25"/>
                    <a:chOff x="2301" y="1471"/>
                    <a:chExt cx="278" cy="25"/>
                  </a:xfrm>
                </p:grpSpPr>
                <p:sp>
                  <p:nvSpPr>
                    <p:cNvPr id="117845" name="Oval 351"/>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46" name="Rectangle 352"/>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117839" name="Group 353"/>
                  <p:cNvGrpSpPr>
                    <a:grpSpLocks/>
                  </p:cNvGrpSpPr>
                  <p:nvPr/>
                </p:nvGrpSpPr>
                <p:grpSpPr bwMode="auto">
                  <a:xfrm>
                    <a:off x="2298" y="1484"/>
                    <a:ext cx="285" cy="48"/>
                    <a:chOff x="2298" y="1484"/>
                    <a:chExt cx="285" cy="48"/>
                  </a:xfrm>
                </p:grpSpPr>
                <p:grpSp>
                  <p:nvGrpSpPr>
                    <p:cNvPr id="117840" name="Group 354"/>
                    <p:cNvGrpSpPr>
                      <a:grpSpLocks/>
                    </p:cNvGrpSpPr>
                    <p:nvPr/>
                  </p:nvGrpSpPr>
                  <p:grpSpPr bwMode="auto">
                    <a:xfrm>
                      <a:off x="2298" y="1484"/>
                      <a:ext cx="51" cy="48"/>
                      <a:chOff x="2298" y="1484"/>
                      <a:chExt cx="51" cy="48"/>
                    </a:xfrm>
                  </p:grpSpPr>
                  <p:sp>
                    <p:nvSpPr>
                      <p:cNvPr id="117843" name="Oval 355"/>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44" name="Freeform 356"/>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55" name="Group 357"/>
                    <p:cNvGrpSpPr>
                      <a:grpSpLocks/>
                    </p:cNvGrpSpPr>
                    <p:nvPr/>
                  </p:nvGrpSpPr>
                  <p:grpSpPr bwMode="auto">
                    <a:xfrm>
                      <a:off x="2534" y="1484"/>
                      <a:ext cx="49" cy="48"/>
                      <a:chOff x="2534" y="1484"/>
                      <a:chExt cx="49" cy="48"/>
                    </a:xfrm>
                  </p:grpSpPr>
                  <p:sp>
                    <p:nvSpPr>
                      <p:cNvPr id="117841" name="Oval 358"/>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7842" name="Freeform 359"/>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117856" name="Group 360"/>
                <p:cNvGrpSpPr>
                  <a:grpSpLocks/>
                </p:cNvGrpSpPr>
                <p:nvPr/>
              </p:nvGrpSpPr>
              <p:grpSpPr bwMode="auto">
                <a:xfrm>
                  <a:off x="2274" y="1429"/>
                  <a:ext cx="332" cy="38"/>
                  <a:chOff x="2274" y="1429"/>
                  <a:chExt cx="332" cy="38"/>
                </a:xfrm>
              </p:grpSpPr>
              <p:sp>
                <p:nvSpPr>
                  <p:cNvPr id="117830" name="Rectangle 361"/>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859" name="Group 362"/>
                  <p:cNvGrpSpPr>
                    <a:grpSpLocks/>
                  </p:cNvGrpSpPr>
                  <p:nvPr/>
                </p:nvGrpSpPr>
                <p:grpSpPr bwMode="auto">
                  <a:xfrm>
                    <a:off x="2295" y="1432"/>
                    <a:ext cx="293" cy="23"/>
                    <a:chOff x="2295" y="1432"/>
                    <a:chExt cx="293" cy="23"/>
                  </a:xfrm>
                </p:grpSpPr>
                <p:sp>
                  <p:nvSpPr>
                    <p:cNvPr id="117832" name="Rectangle 363"/>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33" name="Rectangle 364"/>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34" name="Rectangle 365"/>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35" name="Rectangle 366"/>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36" name="Freeform 367"/>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117864" name="Group 368"/>
                <p:cNvGrpSpPr>
                  <a:grpSpLocks/>
                </p:cNvGrpSpPr>
                <p:nvPr/>
              </p:nvGrpSpPr>
              <p:grpSpPr bwMode="auto">
                <a:xfrm>
                  <a:off x="2309" y="1177"/>
                  <a:ext cx="268" cy="136"/>
                  <a:chOff x="2309" y="1177"/>
                  <a:chExt cx="268" cy="136"/>
                </a:xfrm>
              </p:grpSpPr>
              <p:sp>
                <p:nvSpPr>
                  <p:cNvPr id="117807" name="Freeform 369"/>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7808" name="Freeform 370"/>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117867" name="Group 371"/>
                  <p:cNvGrpSpPr>
                    <a:grpSpLocks/>
                  </p:cNvGrpSpPr>
                  <p:nvPr/>
                </p:nvGrpSpPr>
                <p:grpSpPr bwMode="auto">
                  <a:xfrm>
                    <a:off x="2330" y="1211"/>
                    <a:ext cx="83" cy="102"/>
                    <a:chOff x="2330" y="1211"/>
                    <a:chExt cx="83" cy="102"/>
                  </a:xfrm>
                </p:grpSpPr>
                <p:sp>
                  <p:nvSpPr>
                    <p:cNvPr id="117828" name="Rectangle 372"/>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29" name="Freeform 373"/>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68" name="Group 374"/>
                  <p:cNvGrpSpPr>
                    <a:grpSpLocks/>
                  </p:cNvGrpSpPr>
                  <p:nvPr/>
                </p:nvGrpSpPr>
                <p:grpSpPr bwMode="auto">
                  <a:xfrm>
                    <a:off x="2509" y="1193"/>
                    <a:ext cx="43" cy="39"/>
                    <a:chOff x="2509" y="1193"/>
                    <a:chExt cx="43" cy="39"/>
                  </a:xfrm>
                </p:grpSpPr>
                <p:grpSp>
                  <p:nvGrpSpPr>
                    <p:cNvPr id="117870" name="Group 375"/>
                    <p:cNvGrpSpPr>
                      <a:grpSpLocks/>
                    </p:cNvGrpSpPr>
                    <p:nvPr/>
                  </p:nvGrpSpPr>
                  <p:grpSpPr bwMode="auto">
                    <a:xfrm>
                      <a:off x="2509" y="1202"/>
                      <a:ext cx="36" cy="30"/>
                      <a:chOff x="2509" y="1202"/>
                      <a:chExt cx="36" cy="30"/>
                    </a:xfrm>
                  </p:grpSpPr>
                  <p:sp>
                    <p:nvSpPr>
                      <p:cNvPr id="117826" name="Line 376"/>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7827" name="Line 377"/>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17875" name="Group 378"/>
                    <p:cNvGrpSpPr>
                      <a:grpSpLocks/>
                    </p:cNvGrpSpPr>
                    <p:nvPr/>
                  </p:nvGrpSpPr>
                  <p:grpSpPr bwMode="auto">
                    <a:xfrm>
                      <a:off x="2518" y="1193"/>
                      <a:ext cx="34" cy="29"/>
                      <a:chOff x="2518" y="1193"/>
                      <a:chExt cx="34" cy="29"/>
                    </a:xfrm>
                  </p:grpSpPr>
                  <p:sp>
                    <p:nvSpPr>
                      <p:cNvPr id="117824" name="Line 379"/>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7825" name="Line 380"/>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117811" name="Rectangle 381"/>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17877" name="Group 382"/>
                  <p:cNvGrpSpPr>
                    <a:grpSpLocks/>
                  </p:cNvGrpSpPr>
                  <p:nvPr/>
                </p:nvGrpSpPr>
                <p:grpSpPr bwMode="auto">
                  <a:xfrm>
                    <a:off x="2474" y="1211"/>
                    <a:ext cx="83" cy="101"/>
                    <a:chOff x="2474" y="1211"/>
                    <a:chExt cx="83" cy="101"/>
                  </a:xfrm>
                </p:grpSpPr>
                <p:sp>
                  <p:nvSpPr>
                    <p:cNvPr id="117820" name="Rectangle 383"/>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7821" name="Freeform 384"/>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7878" name="Group 385"/>
                  <p:cNvGrpSpPr>
                    <a:grpSpLocks/>
                  </p:cNvGrpSpPr>
                  <p:nvPr/>
                </p:nvGrpSpPr>
                <p:grpSpPr bwMode="auto">
                  <a:xfrm>
                    <a:off x="2367" y="1193"/>
                    <a:ext cx="41" cy="39"/>
                    <a:chOff x="2367" y="1193"/>
                    <a:chExt cx="41" cy="39"/>
                  </a:xfrm>
                </p:grpSpPr>
                <p:grpSp>
                  <p:nvGrpSpPr>
                    <p:cNvPr id="117881" name="Group 386"/>
                    <p:cNvGrpSpPr>
                      <a:grpSpLocks/>
                    </p:cNvGrpSpPr>
                    <p:nvPr/>
                  </p:nvGrpSpPr>
                  <p:grpSpPr bwMode="auto">
                    <a:xfrm>
                      <a:off x="2367" y="1202"/>
                      <a:ext cx="34" cy="30"/>
                      <a:chOff x="2367" y="1202"/>
                      <a:chExt cx="34" cy="30"/>
                    </a:xfrm>
                  </p:grpSpPr>
                  <p:sp>
                    <p:nvSpPr>
                      <p:cNvPr id="117818" name="Line 387"/>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7819" name="Line 388"/>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17883" name="Group 389"/>
                    <p:cNvGrpSpPr>
                      <a:grpSpLocks/>
                    </p:cNvGrpSpPr>
                    <p:nvPr/>
                  </p:nvGrpSpPr>
                  <p:grpSpPr bwMode="auto">
                    <a:xfrm>
                      <a:off x="2376" y="1193"/>
                      <a:ext cx="32" cy="29"/>
                      <a:chOff x="2376" y="1193"/>
                      <a:chExt cx="32" cy="29"/>
                    </a:xfrm>
                  </p:grpSpPr>
                  <p:sp>
                    <p:nvSpPr>
                      <p:cNvPr id="117816" name="Line 390"/>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7817" name="Line 391"/>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117781" name="Rectangle 392"/>
              <p:cNvSpPr>
                <a:spLocks noChangeArrowheads="1"/>
              </p:cNvSpPr>
              <p:nvPr/>
            </p:nvSpPr>
            <p:spPr bwMode="auto">
              <a:xfrm>
                <a:off x="1152" y="2688"/>
                <a:ext cx="1344" cy="864"/>
              </a:xfrm>
              <a:prstGeom prst="rect">
                <a:avLst/>
              </a:prstGeom>
              <a:noFill/>
              <a:ln w="9525">
                <a:solidFill>
                  <a:schemeClr val="tx1"/>
                </a:solidFill>
                <a:miter lim="800000"/>
                <a:headEnd/>
                <a:tailEnd/>
              </a:ln>
            </p:spPr>
            <p:txBody>
              <a:bodyPr wrap="none" anchor="ctr"/>
              <a:lstStyle/>
              <a:p>
                <a:endParaRPr lang="zh-TW" altLang="en-US"/>
              </a:p>
            </p:txBody>
          </p:sp>
          <p:sp>
            <p:nvSpPr>
              <p:cNvPr id="117782" name="Oval 393"/>
              <p:cNvSpPr>
                <a:spLocks noChangeArrowheads="1"/>
              </p:cNvSpPr>
              <p:nvPr/>
            </p:nvSpPr>
            <p:spPr bwMode="auto">
              <a:xfrm>
                <a:off x="2736" y="3792"/>
                <a:ext cx="1296" cy="192"/>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台灣</a:t>
                </a:r>
              </a:p>
            </p:txBody>
          </p:sp>
          <p:sp>
            <p:nvSpPr>
              <p:cNvPr id="117783" name="AutoShape 394"/>
              <p:cNvSpPr>
                <a:spLocks noChangeArrowheads="1"/>
              </p:cNvSpPr>
              <p:nvPr/>
            </p:nvSpPr>
            <p:spPr bwMode="auto">
              <a:xfrm>
                <a:off x="1712" y="3312"/>
                <a:ext cx="132" cy="130"/>
              </a:xfrm>
              <a:prstGeom prst="rightArrow">
                <a:avLst>
                  <a:gd name="adj1" fmla="val 50000"/>
                  <a:gd name="adj2" fmla="val 25385"/>
                </a:avLst>
              </a:prstGeom>
              <a:solidFill>
                <a:schemeClr val="accent2"/>
              </a:solidFill>
              <a:ln w="9525">
                <a:noFill/>
                <a:miter lim="800000"/>
                <a:headEnd/>
                <a:tailEnd/>
              </a:ln>
            </p:spPr>
            <p:txBody>
              <a:bodyPr wrap="none" anchor="ctr"/>
              <a:lstStyle/>
              <a:p>
                <a:endParaRPr lang="zh-TW" altLang="en-US"/>
              </a:p>
            </p:txBody>
          </p:sp>
          <p:sp>
            <p:nvSpPr>
              <p:cNvPr id="117784" name="AutoShape 395"/>
              <p:cNvSpPr>
                <a:spLocks noChangeArrowheads="1"/>
              </p:cNvSpPr>
              <p:nvPr/>
            </p:nvSpPr>
            <p:spPr bwMode="auto">
              <a:xfrm>
                <a:off x="2496" y="288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117785" name="AutoShape 396"/>
              <p:cNvSpPr>
                <a:spLocks noChangeArrowheads="1"/>
              </p:cNvSpPr>
              <p:nvPr/>
            </p:nvSpPr>
            <p:spPr bwMode="auto">
              <a:xfrm>
                <a:off x="4128" y="2832"/>
                <a:ext cx="125" cy="13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zh-TW" altLang="en-US"/>
              </a:p>
            </p:txBody>
          </p:sp>
          <p:sp>
            <p:nvSpPr>
              <p:cNvPr id="117786" name="AutoShape 397"/>
              <p:cNvSpPr>
                <a:spLocks noChangeArrowheads="1"/>
              </p:cNvSpPr>
              <p:nvPr/>
            </p:nvSpPr>
            <p:spPr bwMode="auto">
              <a:xfrm>
                <a:off x="4848" y="2832"/>
                <a:ext cx="138" cy="130"/>
              </a:xfrm>
              <a:prstGeom prst="rightArrow">
                <a:avLst>
                  <a:gd name="adj1" fmla="val 50000"/>
                  <a:gd name="adj2" fmla="val 26538"/>
                </a:avLst>
              </a:prstGeom>
              <a:solidFill>
                <a:schemeClr val="accent2"/>
              </a:solidFill>
              <a:ln w="9525">
                <a:noFill/>
                <a:miter lim="800000"/>
                <a:headEnd/>
                <a:tailEnd/>
              </a:ln>
            </p:spPr>
            <p:txBody>
              <a:bodyPr wrap="none" anchor="ctr"/>
              <a:lstStyle/>
              <a:p>
                <a:endParaRPr lang="zh-TW" altLang="en-US"/>
              </a:p>
            </p:txBody>
          </p:sp>
          <p:sp>
            <p:nvSpPr>
              <p:cNvPr id="117787" name="Rectangle 398"/>
              <p:cNvSpPr>
                <a:spLocks noChangeArrowheads="1"/>
              </p:cNvSpPr>
              <p:nvPr/>
            </p:nvSpPr>
            <p:spPr bwMode="auto">
              <a:xfrm>
                <a:off x="2640" y="2304"/>
                <a:ext cx="528" cy="768"/>
              </a:xfrm>
              <a:prstGeom prst="rect">
                <a:avLst/>
              </a:prstGeom>
              <a:noFill/>
              <a:ln w="9525">
                <a:solidFill>
                  <a:schemeClr val="tx1"/>
                </a:solidFill>
                <a:miter lim="800000"/>
                <a:headEnd/>
                <a:tailEnd/>
              </a:ln>
            </p:spPr>
            <p:txBody>
              <a:bodyPr wrap="none" anchor="ctr"/>
              <a:lstStyle/>
              <a:p>
                <a:endParaRPr lang="zh-TW" altLang="en-US"/>
              </a:p>
            </p:txBody>
          </p:sp>
          <p:sp>
            <p:nvSpPr>
              <p:cNvPr id="117788" name="Rectangle 399"/>
              <p:cNvSpPr>
                <a:spLocks noChangeArrowheads="1"/>
              </p:cNvSpPr>
              <p:nvPr/>
            </p:nvSpPr>
            <p:spPr bwMode="auto">
              <a:xfrm>
                <a:off x="3456" y="2592"/>
                <a:ext cx="624" cy="864"/>
              </a:xfrm>
              <a:prstGeom prst="rect">
                <a:avLst/>
              </a:prstGeom>
              <a:noFill/>
              <a:ln w="9525">
                <a:solidFill>
                  <a:schemeClr val="tx1"/>
                </a:solidFill>
                <a:miter lim="800000"/>
                <a:headEnd/>
                <a:tailEnd/>
              </a:ln>
            </p:spPr>
            <p:txBody>
              <a:bodyPr wrap="none" anchor="ctr"/>
              <a:lstStyle/>
              <a:p>
                <a:endParaRPr lang="zh-TW" altLang="en-US"/>
              </a:p>
            </p:txBody>
          </p:sp>
          <p:sp>
            <p:nvSpPr>
              <p:cNvPr id="117789" name="Rectangle 400"/>
              <p:cNvSpPr>
                <a:spLocks noChangeArrowheads="1"/>
              </p:cNvSpPr>
              <p:nvPr/>
            </p:nvSpPr>
            <p:spPr bwMode="auto">
              <a:xfrm>
                <a:off x="4272" y="2256"/>
                <a:ext cx="576" cy="864"/>
              </a:xfrm>
              <a:prstGeom prst="rect">
                <a:avLst/>
              </a:prstGeom>
              <a:noFill/>
              <a:ln w="9525">
                <a:solidFill>
                  <a:schemeClr val="tx1"/>
                </a:solidFill>
                <a:miter lim="800000"/>
                <a:headEnd/>
                <a:tailEnd/>
              </a:ln>
            </p:spPr>
            <p:txBody>
              <a:bodyPr wrap="none" anchor="ctr"/>
              <a:lstStyle/>
              <a:p>
                <a:endParaRPr lang="zh-TW" altLang="en-US"/>
              </a:p>
            </p:txBody>
          </p:sp>
          <p:sp>
            <p:nvSpPr>
              <p:cNvPr id="117790" name="Rectangle 401"/>
              <p:cNvSpPr>
                <a:spLocks noChangeArrowheads="1"/>
              </p:cNvSpPr>
              <p:nvPr/>
            </p:nvSpPr>
            <p:spPr bwMode="auto">
              <a:xfrm>
                <a:off x="4992" y="2592"/>
                <a:ext cx="599" cy="864"/>
              </a:xfrm>
              <a:prstGeom prst="rect">
                <a:avLst/>
              </a:prstGeom>
              <a:noFill/>
              <a:ln w="9525">
                <a:solidFill>
                  <a:schemeClr val="tx1"/>
                </a:solidFill>
                <a:miter lim="800000"/>
                <a:headEnd/>
                <a:tailEnd/>
              </a:ln>
            </p:spPr>
            <p:txBody>
              <a:bodyPr wrap="none" anchor="ctr"/>
              <a:lstStyle/>
              <a:p>
                <a:endParaRPr lang="zh-TW" altLang="en-US"/>
              </a:p>
            </p:txBody>
          </p:sp>
          <p:sp>
            <p:nvSpPr>
              <p:cNvPr id="117791" name="Oval 402"/>
              <p:cNvSpPr>
                <a:spLocks noChangeArrowheads="1"/>
              </p:cNvSpPr>
              <p:nvPr/>
            </p:nvSpPr>
            <p:spPr bwMode="auto">
              <a:xfrm>
                <a:off x="2928" y="1872"/>
                <a:ext cx="1008" cy="240"/>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大陸</a:t>
                </a:r>
              </a:p>
            </p:txBody>
          </p:sp>
          <p:sp>
            <p:nvSpPr>
              <p:cNvPr id="117792" name="Line 403"/>
              <p:cNvSpPr>
                <a:spLocks noChangeShapeType="1"/>
              </p:cNvSpPr>
              <p:nvPr/>
            </p:nvSpPr>
            <p:spPr bwMode="auto">
              <a:xfrm flipV="1">
                <a:off x="2832" y="2064"/>
                <a:ext cx="292" cy="222"/>
              </a:xfrm>
              <a:prstGeom prst="line">
                <a:avLst/>
              </a:prstGeom>
              <a:noFill/>
              <a:ln w="9525">
                <a:solidFill>
                  <a:schemeClr val="tx1"/>
                </a:solidFill>
                <a:round/>
                <a:headEnd/>
                <a:tailEnd type="triangle" w="med" len="med"/>
              </a:ln>
            </p:spPr>
            <p:txBody>
              <a:bodyPr/>
              <a:lstStyle/>
              <a:p>
                <a:endParaRPr lang="zh-TW" altLang="en-US"/>
              </a:p>
            </p:txBody>
          </p:sp>
          <p:sp>
            <p:nvSpPr>
              <p:cNvPr id="117793" name="Line 404"/>
              <p:cNvSpPr>
                <a:spLocks noChangeShapeType="1"/>
              </p:cNvSpPr>
              <p:nvPr/>
            </p:nvSpPr>
            <p:spPr bwMode="auto">
              <a:xfrm flipH="1" flipV="1">
                <a:off x="3888" y="2112"/>
                <a:ext cx="528" cy="130"/>
              </a:xfrm>
              <a:prstGeom prst="line">
                <a:avLst/>
              </a:prstGeom>
              <a:noFill/>
              <a:ln w="9525">
                <a:solidFill>
                  <a:schemeClr val="tx1"/>
                </a:solidFill>
                <a:round/>
                <a:headEnd/>
                <a:tailEnd type="triangle" w="med" len="med"/>
              </a:ln>
            </p:spPr>
            <p:txBody>
              <a:bodyPr/>
              <a:lstStyle/>
              <a:p>
                <a:endParaRPr lang="zh-TW" altLang="en-US"/>
              </a:p>
            </p:txBody>
          </p:sp>
          <p:sp>
            <p:nvSpPr>
              <p:cNvPr id="117794" name="Line 405"/>
              <p:cNvSpPr>
                <a:spLocks noChangeShapeType="1"/>
              </p:cNvSpPr>
              <p:nvPr/>
            </p:nvSpPr>
            <p:spPr bwMode="auto">
              <a:xfrm>
                <a:off x="1824" y="3600"/>
                <a:ext cx="816" cy="288"/>
              </a:xfrm>
              <a:prstGeom prst="line">
                <a:avLst/>
              </a:prstGeom>
              <a:noFill/>
              <a:ln w="9525">
                <a:solidFill>
                  <a:schemeClr val="tx1"/>
                </a:solidFill>
                <a:round/>
                <a:headEnd/>
                <a:tailEnd type="triangle" w="med" len="med"/>
              </a:ln>
            </p:spPr>
            <p:txBody>
              <a:bodyPr/>
              <a:lstStyle/>
              <a:p>
                <a:endParaRPr lang="zh-TW" altLang="en-US"/>
              </a:p>
            </p:txBody>
          </p:sp>
          <p:sp>
            <p:nvSpPr>
              <p:cNvPr id="117795" name="Line 406"/>
              <p:cNvSpPr>
                <a:spLocks noChangeShapeType="1"/>
              </p:cNvSpPr>
              <p:nvPr/>
            </p:nvSpPr>
            <p:spPr bwMode="auto">
              <a:xfrm flipH="1">
                <a:off x="3600" y="3504"/>
                <a:ext cx="96" cy="240"/>
              </a:xfrm>
              <a:prstGeom prst="line">
                <a:avLst/>
              </a:prstGeom>
              <a:noFill/>
              <a:ln w="9525">
                <a:solidFill>
                  <a:schemeClr val="tx1"/>
                </a:solidFill>
                <a:round/>
                <a:headEnd/>
                <a:tailEnd type="triangle" w="med" len="med"/>
              </a:ln>
            </p:spPr>
            <p:txBody>
              <a:bodyPr/>
              <a:lstStyle/>
              <a:p>
                <a:endParaRPr lang="zh-TW" altLang="en-US"/>
              </a:p>
            </p:txBody>
          </p:sp>
          <p:sp>
            <p:nvSpPr>
              <p:cNvPr id="117796" name="Line 407"/>
              <p:cNvSpPr>
                <a:spLocks noChangeShapeType="1"/>
              </p:cNvSpPr>
              <p:nvPr/>
            </p:nvSpPr>
            <p:spPr bwMode="auto">
              <a:xfrm flipH="1">
                <a:off x="4032" y="3456"/>
                <a:ext cx="960" cy="384"/>
              </a:xfrm>
              <a:prstGeom prst="line">
                <a:avLst/>
              </a:prstGeom>
              <a:noFill/>
              <a:ln w="9525">
                <a:solidFill>
                  <a:schemeClr val="tx1"/>
                </a:solidFill>
                <a:round/>
                <a:headEnd/>
                <a:tailEnd type="triangle" w="med" len="med"/>
              </a:ln>
            </p:spPr>
            <p:txBody>
              <a:bodyPr/>
              <a:lstStyle/>
              <a:p>
                <a:endParaRPr lang="zh-TW" altLang="en-US"/>
              </a:p>
            </p:txBody>
          </p:sp>
          <p:sp>
            <p:nvSpPr>
              <p:cNvPr id="1532312" name="Rectangle 408"/>
              <p:cNvSpPr>
                <a:spLocks noChangeArrowheads="1"/>
              </p:cNvSpPr>
              <p:nvPr/>
            </p:nvSpPr>
            <p:spPr bwMode="auto">
              <a:xfrm>
                <a:off x="240" y="2880"/>
                <a:ext cx="692" cy="288"/>
              </a:xfrm>
              <a:prstGeom prst="rect">
                <a:avLst/>
              </a:prstGeom>
              <a:solidFill>
                <a:srgbClr val="FFCC00"/>
              </a:solidFill>
              <a:ln w="9525">
                <a:noFill/>
                <a:miter lim="800000"/>
                <a:headEnd/>
                <a:tailEnd/>
              </a:ln>
              <a:effectLst>
                <a:outerShdw dist="107763" dir="18900000" algn="ctr" rotWithShape="0">
                  <a:schemeClr val="bg2"/>
                </a:outerShdw>
              </a:effectLst>
            </p:spPr>
            <p:txBody>
              <a:bodyPr wrap="none">
                <a:spAutoFit/>
              </a:bodyPr>
              <a:lstStyle/>
              <a:p>
                <a:pPr>
                  <a:defRPr/>
                </a:pPr>
                <a:r>
                  <a:rPr lang="zh-TW" altLang="en-US" sz="2400" b="1">
                    <a:solidFill>
                      <a:srgbClr val="FF0000"/>
                    </a:solidFill>
                    <a:latin typeface="Times New Roman" pitchFamily="18" charset="0"/>
                    <a:ea typeface="標楷體" pitchFamily="65" charset="-120"/>
                  </a:rPr>
                  <a:t>分工後</a:t>
                </a:r>
              </a:p>
            </p:txBody>
          </p:sp>
          <p:sp>
            <p:nvSpPr>
              <p:cNvPr id="117798" name="Line 409"/>
              <p:cNvSpPr>
                <a:spLocks noChangeShapeType="1"/>
              </p:cNvSpPr>
              <p:nvPr/>
            </p:nvSpPr>
            <p:spPr bwMode="auto">
              <a:xfrm>
                <a:off x="3312" y="2160"/>
                <a:ext cx="0" cy="1536"/>
              </a:xfrm>
              <a:prstGeom prst="line">
                <a:avLst/>
              </a:prstGeom>
              <a:noFill/>
              <a:ln w="38100">
                <a:solidFill>
                  <a:schemeClr val="tx1"/>
                </a:solidFill>
                <a:prstDash val="sysDot"/>
                <a:round/>
                <a:headEnd/>
                <a:tailEnd type="triangle" w="med" len="med"/>
              </a:ln>
            </p:spPr>
            <p:txBody>
              <a:bodyPr wrap="none"/>
              <a:lstStyle/>
              <a:p>
                <a:endParaRPr lang="zh-TW" altLang="en-US"/>
              </a:p>
            </p:txBody>
          </p:sp>
          <p:sp>
            <p:nvSpPr>
              <p:cNvPr id="117799" name="AutoShape 410"/>
              <p:cNvSpPr>
                <a:spLocks noChangeArrowheads="1"/>
              </p:cNvSpPr>
              <p:nvPr/>
            </p:nvSpPr>
            <p:spPr bwMode="auto">
              <a:xfrm>
                <a:off x="3264" y="288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17767"/>
                                        </p:tgtEl>
                                        <p:attrNameLst>
                                          <p:attrName>style.visibility</p:attrName>
                                        </p:attrNameLst>
                                      </p:cBhvr>
                                      <p:to>
                                        <p:strVal val="visible"/>
                                      </p:to>
                                    </p:set>
                                    <p:animEffect transition="in" filter="slide(fromTop)">
                                      <p:cBhvr>
                                        <p:cTn id="12" dur="3000"/>
                                        <p:tgtEl>
                                          <p:spTgt spid="117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投影片編號版面配置區 3"/>
          <p:cNvSpPr>
            <a:spLocks noGrp="1"/>
          </p:cNvSpPr>
          <p:nvPr>
            <p:ph type="sldNum" sz="quarter" idx="12"/>
          </p:nvPr>
        </p:nvSpPr>
        <p:spPr/>
        <p:txBody>
          <a:bodyPr/>
          <a:lstStyle/>
          <a:p>
            <a:pPr>
              <a:defRPr/>
            </a:pPr>
            <a:fld id="{32053BAE-BEB8-4320-B318-963250A0EB73}" type="slidenum">
              <a:rPr lang="en-US" altLang="zh-TW"/>
              <a:pPr>
                <a:defRPr/>
              </a:pPr>
              <a:t>11</a:t>
            </a:fld>
            <a:endParaRPr lang="en-US" altLang="zh-TW"/>
          </a:p>
        </p:txBody>
      </p:sp>
      <p:grpSp>
        <p:nvGrpSpPr>
          <p:cNvPr id="2" name="Group 2"/>
          <p:cNvGrpSpPr>
            <a:grpSpLocks/>
          </p:cNvGrpSpPr>
          <p:nvPr/>
        </p:nvGrpSpPr>
        <p:grpSpPr bwMode="auto">
          <a:xfrm>
            <a:off x="685800" y="3886200"/>
            <a:ext cx="8229600" cy="2209800"/>
            <a:chOff x="432" y="2448"/>
            <a:chExt cx="5184" cy="1392"/>
          </a:xfrm>
        </p:grpSpPr>
        <p:pic>
          <p:nvPicPr>
            <p:cNvPr id="118995" name="Picture 3"/>
            <p:cNvPicPr>
              <a:picLocks noChangeArrowheads="1"/>
            </p:cNvPicPr>
            <p:nvPr/>
          </p:nvPicPr>
          <p:blipFill>
            <a:blip r:embed="rId2" cstate="print"/>
            <a:srcRect/>
            <a:stretch>
              <a:fillRect/>
            </a:stretch>
          </p:blipFill>
          <p:spPr bwMode="auto">
            <a:xfrm rot="10800000" flipV="1">
              <a:off x="5088" y="3168"/>
              <a:ext cx="368" cy="336"/>
            </a:xfrm>
            <a:prstGeom prst="rect">
              <a:avLst/>
            </a:prstGeom>
            <a:noFill/>
            <a:ln w="9525">
              <a:noFill/>
              <a:miter lim="800000"/>
              <a:headEnd/>
              <a:tailEnd/>
            </a:ln>
          </p:spPr>
        </p:pic>
        <p:pic>
          <p:nvPicPr>
            <p:cNvPr id="118996" name="Picture 4"/>
            <p:cNvPicPr>
              <a:picLocks noChangeArrowheads="1"/>
            </p:cNvPicPr>
            <p:nvPr/>
          </p:nvPicPr>
          <p:blipFill>
            <a:blip r:embed="rId3" cstate="print"/>
            <a:srcRect/>
            <a:stretch>
              <a:fillRect/>
            </a:stretch>
          </p:blipFill>
          <p:spPr bwMode="auto">
            <a:xfrm rot="10800000" flipV="1">
              <a:off x="2064" y="3216"/>
              <a:ext cx="491" cy="288"/>
            </a:xfrm>
            <a:prstGeom prst="rect">
              <a:avLst/>
            </a:prstGeom>
            <a:noFill/>
            <a:ln w="9525">
              <a:noFill/>
              <a:miter lim="800000"/>
              <a:headEnd/>
              <a:tailEnd/>
            </a:ln>
          </p:spPr>
        </p:pic>
        <p:grpSp>
          <p:nvGrpSpPr>
            <p:cNvPr id="3" name="Group 5"/>
            <p:cNvGrpSpPr>
              <a:grpSpLocks/>
            </p:cNvGrpSpPr>
            <p:nvPr/>
          </p:nvGrpSpPr>
          <p:grpSpPr bwMode="auto">
            <a:xfrm>
              <a:off x="2928" y="3216"/>
              <a:ext cx="372" cy="298"/>
              <a:chOff x="622" y="2034"/>
              <a:chExt cx="434" cy="439"/>
            </a:xfrm>
          </p:grpSpPr>
          <p:sp>
            <p:nvSpPr>
              <p:cNvPr id="119109" name="Freeform 6"/>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119110" name="Freeform 7"/>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119111" name="Freeform 8"/>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119112" name="Freeform 9"/>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119113" name="Freeform 10"/>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119114" name="Freeform 11"/>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119115" name="Freeform 12"/>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119116" name="Freeform 13"/>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119117" name="Freeform 14"/>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119118" name="Freeform 15"/>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119119" name="Freeform 16"/>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119120" name="Freeform 17"/>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119121" name="Freeform 18"/>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119122" name="Freeform 19"/>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119123" name="Freeform 20"/>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119124" name="Freeform 21"/>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119125" name="Freeform 22"/>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119126" name="Freeform 23"/>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119127" name="Freeform 24"/>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119128" name="Freeform 25"/>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119129" name="Freeform 26"/>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119130" name="Freeform 27"/>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119131" name="Freeform 28"/>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119132" name="Freeform 29"/>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119133" name="Freeform 30"/>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119134" name="Freeform 31"/>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119135" name="Freeform 32"/>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119136" name="Freeform 33"/>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119137" name="Freeform 34"/>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119138" name="Freeform 35"/>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119139" name="Freeform 36"/>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119140" name="Freeform 37"/>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119141" name="Freeform 38"/>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119142" name="Freeform 39"/>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119143" name="Freeform 40"/>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119144" name="Freeform 41"/>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119145" name="Freeform 42"/>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119146" name="Freeform 43"/>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119147" name="Freeform 44"/>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119148" name="Freeform 45"/>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119149" name="Freeform 46"/>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119150" name="Freeform 47"/>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119151" name="Freeform 48"/>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119152" name="Freeform 49"/>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119153" name="Freeform 50"/>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119154" name="Freeform 51"/>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119155" name="Freeform 52"/>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119156" name="Freeform 53"/>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119157" name="Freeform 54"/>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119158" name="Freeform 55"/>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119159" name="Freeform 56"/>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119160" name="Freeform 57"/>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119161" name="Freeform 58"/>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119162" name="Freeform 59"/>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119163" name="Freeform 60"/>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119164" name="Freeform 61"/>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119165" name="Freeform 62"/>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119166" name="Freeform 63"/>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119167" name="Freeform 64"/>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119168" name="Freeform 65"/>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119169" name="Freeform 66"/>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119170" name="Freeform 67"/>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119171" name="Freeform 68"/>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119172" name="Freeform 69"/>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119173" name="Freeform 70"/>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119174" name="Freeform 71"/>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119175" name="Freeform 72"/>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119176" name="Freeform 73"/>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119177" name="Freeform 74"/>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119178" name="Freeform 75"/>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119179" name="Freeform 76"/>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119180" name="Freeform 77"/>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119181" name="Freeform 78"/>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119182" name="Freeform 79"/>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119183" name="Freeform 80"/>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119184" name="Freeform 81"/>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119185" name="Freeform 82"/>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119186" name="Freeform 83"/>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119187" name="Freeform 84"/>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119188" name="Freeform 85"/>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118998" name="Text Box 86"/>
            <p:cNvSpPr txBox="1">
              <a:spLocks noChangeArrowheads="1"/>
            </p:cNvSpPr>
            <p:nvPr/>
          </p:nvSpPr>
          <p:spPr bwMode="auto">
            <a:xfrm>
              <a:off x="1248"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研發</a:t>
              </a:r>
            </a:p>
          </p:txBody>
        </p:sp>
        <p:sp>
          <p:nvSpPr>
            <p:cNvPr id="118999" name="Text Box 87"/>
            <p:cNvSpPr txBox="1">
              <a:spLocks noChangeArrowheads="1"/>
            </p:cNvSpPr>
            <p:nvPr/>
          </p:nvSpPr>
          <p:spPr bwMode="auto">
            <a:xfrm>
              <a:off x="2064"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採購</a:t>
              </a:r>
            </a:p>
          </p:txBody>
        </p:sp>
        <p:sp>
          <p:nvSpPr>
            <p:cNvPr id="119000" name="Text Box 88"/>
            <p:cNvSpPr txBox="1">
              <a:spLocks noChangeArrowheads="1"/>
            </p:cNvSpPr>
            <p:nvPr/>
          </p:nvSpPr>
          <p:spPr bwMode="auto">
            <a:xfrm>
              <a:off x="2928"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製造</a:t>
              </a:r>
            </a:p>
          </p:txBody>
        </p:sp>
        <p:sp>
          <p:nvSpPr>
            <p:cNvPr id="119001" name="Text Box 89"/>
            <p:cNvSpPr txBox="1">
              <a:spLocks noChangeArrowheads="1"/>
            </p:cNvSpPr>
            <p:nvPr/>
          </p:nvSpPr>
          <p:spPr bwMode="auto">
            <a:xfrm>
              <a:off x="3744"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銷售</a:t>
              </a:r>
            </a:p>
          </p:txBody>
        </p:sp>
        <p:sp>
          <p:nvSpPr>
            <p:cNvPr id="119002" name="Text Box 90"/>
            <p:cNvSpPr txBox="1">
              <a:spLocks noChangeArrowheads="1"/>
            </p:cNvSpPr>
            <p:nvPr/>
          </p:nvSpPr>
          <p:spPr bwMode="auto">
            <a:xfrm>
              <a:off x="4416"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配送</a:t>
              </a:r>
            </a:p>
          </p:txBody>
        </p:sp>
        <p:sp>
          <p:nvSpPr>
            <p:cNvPr id="119003" name="Text Box 91"/>
            <p:cNvSpPr txBox="1">
              <a:spLocks noChangeArrowheads="1"/>
            </p:cNvSpPr>
            <p:nvPr/>
          </p:nvSpPr>
          <p:spPr bwMode="auto">
            <a:xfrm>
              <a:off x="5040" y="355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客服</a:t>
              </a:r>
            </a:p>
          </p:txBody>
        </p:sp>
        <p:pic>
          <p:nvPicPr>
            <p:cNvPr id="119004" name="Picture 92" descr="j0197933"/>
            <p:cNvPicPr>
              <a:picLocks noChangeAspect="1" noChangeArrowheads="1"/>
            </p:cNvPicPr>
            <p:nvPr/>
          </p:nvPicPr>
          <p:blipFill>
            <a:blip r:embed="rId4" cstate="print"/>
            <a:srcRect/>
            <a:stretch>
              <a:fillRect/>
            </a:stretch>
          </p:blipFill>
          <p:spPr bwMode="auto">
            <a:xfrm>
              <a:off x="1296" y="3120"/>
              <a:ext cx="452" cy="439"/>
            </a:xfrm>
            <a:prstGeom prst="rect">
              <a:avLst/>
            </a:prstGeom>
            <a:noFill/>
            <a:ln w="9525">
              <a:noFill/>
              <a:miter lim="800000"/>
              <a:headEnd/>
              <a:tailEnd/>
            </a:ln>
          </p:spPr>
        </p:pic>
        <p:pic>
          <p:nvPicPr>
            <p:cNvPr id="119005" name="Picture 93" descr="PE01523_"/>
            <p:cNvPicPr>
              <a:picLocks noChangeAspect="1" noChangeArrowheads="1"/>
            </p:cNvPicPr>
            <p:nvPr/>
          </p:nvPicPr>
          <p:blipFill>
            <a:blip r:embed="rId5" cstate="print"/>
            <a:srcRect/>
            <a:stretch>
              <a:fillRect/>
            </a:stretch>
          </p:blipFill>
          <p:spPr bwMode="auto">
            <a:xfrm>
              <a:off x="3744" y="3168"/>
              <a:ext cx="480" cy="426"/>
            </a:xfrm>
            <a:prstGeom prst="rect">
              <a:avLst/>
            </a:prstGeom>
            <a:noFill/>
            <a:ln w="9525">
              <a:noFill/>
              <a:miter lim="800000"/>
              <a:headEnd/>
              <a:tailEnd/>
            </a:ln>
          </p:spPr>
        </p:pic>
        <p:grpSp>
          <p:nvGrpSpPr>
            <p:cNvPr id="4" name="Group 94"/>
            <p:cNvGrpSpPr>
              <a:grpSpLocks/>
            </p:cNvGrpSpPr>
            <p:nvPr/>
          </p:nvGrpSpPr>
          <p:grpSpPr bwMode="auto">
            <a:xfrm>
              <a:off x="4512" y="3216"/>
              <a:ext cx="308" cy="350"/>
              <a:chOff x="2238" y="1016"/>
              <a:chExt cx="404" cy="516"/>
            </a:xfrm>
          </p:grpSpPr>
          <p:grpSp>
            <p:nvGrpSpPr>
              <p:cNvPr id="5" name="Group 95"/>
              <p:cNvGrpSpPr>
                <a:grpSpLocks/>
              </p:cNvGrpSpPr>
              <p:nvPr/>
            </p:nvGrpSpPr>
            <p:grpSpPr bwMode="auto">
              <a:xfrm>
                <a:off x="2256" y="1016"/>
                <a:ext cx="372" cy="410"/>
                <a:chOff x="2256" y="1016"/>
                <a:chExt cx="372" cy="410"/>
              </a:xfrm>
            </p:grpSpPr>
            <p:grpSp>
              <p:nvGrpSpPr>
                <p:cNvPr id="6" name="Group 96"/>
                <p:cNvGrpSpPr>
                  <a:grpSpLocks/>
                </p:cNvGrpSpPr>
                <p:nvPr/>
              </p:nvGrpSpPr>
              <p:grpSpPr bwMode="auto">
                <a:xfrm>
                  <a:off x="2256" y="1016"/>
                  <a:ext cx="372" cy="410"/>
                  <a:chOff x="2256" y="1016"/>
                  <a:chExt cx="372" cy="410"/>
                </a:xfrm>
              </p:grpSpPr>
              <p:grpSp>
                <p:nvGrpSpPr>
                  <p:cNvPr id="7" name="Group 97"/>
                  <p:cNvGrpSpPr>
                    <a:grpSpLocks/>
                  </p:cNvGrpSpPr>
                  <p:nvPr/>
                </p:nvGrpSpPr>
                <p:grpSpPr bwMode="auto">
                  <a:xfrm>
                    <a:off x="2256" y="1016"/>
                    <a:ext cx="372" cy="367"/>
                    <a:chOff x="2256" y="1016"/>
                    <a:chExt cx="372" cy="367"/>
                  </a:xfrm>
                </p:grpSpPr>
                <p:sp>
                  <p:nvSpPr>
                    <p:cNvPr id="119107" name="Freeform 98"/>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108" name="Freeform 99"/>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119092" name="Rectangle 100"/>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8" name="Group 101"/>
                  <p:cNvGrpSpPr>
                    <a:grpSpLocks/>
                  </p:cNvGrpSpPr>
                  <p:nvPr/>
                </p:nvGrpSpPr>
                <p:grpSpPr bwMode="auto">
                  <a:xfrm>
                    <a:off x="2270" y="1147"/>
                    <a:ext cx="341" cy="279"/>
                    <a:chOff x="2270" y="1147"/>
                    <a:chExt cx="341" cy="279"/>
                  </a:xfrm>
                </p:grpSpPr>
                <p:grpSp>
                  <p:nvGrpSpPr>
                    <p:cNvPr id="9" name="Group 102"/>
                    <p:cNvGrpSpPr>
                      <a:grpSpLocks/>
                    </p:cNvGrpSpPr>
                    <p:nvPr/>
                  </p:nvGrpSpPr>
                  <p:grpSpPr bwMode="auto">
                    <a:xfrm>
                      <a:off x="2406" y="1147"/>
                      <a:ext cx="67" cy="12"/>
                      <a:chOff x="2406" y="1147"/>
                      <a:chExt cx="67" cy="12"/>
                    </a:xfrm>
                  </p:grpSpPr>
                  <p:sp>
                    <p:nvSpPr>
                      <p:cNvPr id="119104" name="Oval 103"/>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105" name="Oval 104"/>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106" name="Oval 105"/>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119098" name="AutoShape 106"/>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0" name="Group 107"/>
                    <p:cNvGrpSpPr>
                      <a:grpSpLocks/>
                    </p:cNvGrpSpPr>
                    <p:nvPr/>
                  </p:nvGrpSpPr>
                  <p:grpSpPr bwMode="auto">
                    <a:xfrm>
                      <a:off x="2282" y="1166"/>
                      <a:ext cx="320" cy="259"/>
                      <a:chOff x="2282" y="1166"/>
                      <a:chExt cx="320" cy="259"/>
                    </a:xfrm>
                  </p:grpSpPr>
                  <p:sp>
                    <p:nvSpPr>
                      <p:cNvPr id="119102" name="Freeform 108"/>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103" name="Rectangle 109"/>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119100" name="Freeform 110"/>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101" name="Freeform 111"/>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1" name="Group 112"/>
                  <p:cNvGrpSpPr>
                    <a:grpSpLocks/>
                  </p:cNvGrpSpPr>
                  <p:nvPr/>
                </p:nvGrpSpPr>
                <p:grpSpPr bwMode="auto">
                  <a:xfrm>
                    <a:off x="2491" y="1140"/>
                    <a:ext cx="16" cy="1"/>
                    <a:chOff x="2491" y="1140"/>
                    <a:chExt cx="16" cy="1"/>
                  </a:xfrm>
                </p:grpSpPr>
                <p:sp>
                  <p:nvSpPr>
                    <p:cNvPr id="119095" name="Oval 113"/>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96" name="Oval 114"/>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2" name="Group 115"/>
                <p:cNvGrpSpPr>
                  <a:grpSpLocks/>
                </p:cNvGrpSpPr>
                <p:nvPr/>
              </p:nvGrpSpPr>
              <p:grpSpPr bwMode="auto">
                <a:xfrm>
                  <a:off x="2340" y="1365"/>
                  <a:ext cx="202" cy="45"/>
                  <a:chOff x="2340" y="1365"/>
                  <a:chExt cx="202" cy="45"/>
                </a:xfrm>
              </p:grpSpPr>
              <p:sp>
                <p:nvSpPr>
                  <p:cNvPr id="119085" name="Rectangle 116"/>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3" name="Group 117"/>
                  <p:cNvGrpSpPr>
                    <a:grpSpLocks/>
                  </p:cNvGrpSpPr>
                  <p:nvPr/>
                </p:nvGrpSpPr>
                <p:grpSpPr bwMode="auto">
                  <a:xfrm>
                    <a:off x="2340" y="1367"/>
                    <a:ext cx="202" cy="41"/>
                    <a:chOff x="2340" y="1367"/>
                    <a:chExt cx="202" cy="41"/>
                  </a:xfrm>
                </p:grpSpPr>
                <p:sp>
                  <p:nvSpPr>
                    <p:cNvPr id="119087" name="Rectangle 118"/>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88" name="Rectangle 119"/>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89" name="Rectangle 120"/>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90" name="Rectangle 121"/>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4" name="Group 122"/>
              <p:cNvGrpSpPr>
                <a:grpSpLocks/>
              </p:cNvGrpSpPr>
              <p:nvPr/>
            </p:nvGrpSpPr>
            <p:grpSpPr bwMode="auto">
              <a:xfrm>
                <a:off x="2238" y="1202"/>
                <a:ext cx="404" cy="120"/>
                <a:chOff x="2238" y="1202"/>
                <a:chExt cx="404" cy="120"/>
              </a:xfrm>
            </p:grpSpPr>
            <p:grpSp>
              <p:nvGrpSpPr>
                <p:cNvPr id="15" name="Group 123"/>
                <p:cNvGrpSpPr>
                  <a:grpSpLocks/>
                </p:cNvGrpSpPr>
                <p:nvPr/>
              </p:nvGrpSpPr>
              <p:grpSpPr bwMode="auto">
                <a:xfrm>
                  <a:off x="2238" y="1203"/>
                  <a:ext cx="47" cy="119"/>
                  <a:chOff x="2238" y="1203"/>
                  <a:chExt cx="47" cy="119"/>
                </a:xfrm>
              </p:grpSpPr>
              <p:sp>
                <p:nvSpPr>
                  <p:cNvPr id="119078" name="AutoShape 124"/>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119079" name="Oval 125"/>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6" name="Group 126"/>
                  <p:cNvGrpSpPr>
                    <a:grpSpLocks/>
                  </p:cNvGrpSpPr>
                  <p:nvPr/>
                </p:nvGrpSpPr>
                <p:grpSpPr bwMode="auto">
                  <a:xfrm>
                    <a:off x="2268" y="1214"/>
                    <a:ext cx="17" cy="66"/>
                    <a:chOff x="2268" y="1214"/>
                    <a:chExt cx="17" cy="66"/>
                  </a:xfrm>
                </p:grpSpPr>
                <p:sp>
                  <p:nvSpPr>
                    <p:cNvPr id="119081" name="Rectangle 127"/>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82" name="Rectangle 128"/>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7" name="Group 129"/>
                <p:cNvGrpSpPr>
                  <a:grpSpLocks/>
                </p:cNvGrpSpPr>
                <p:nvPr/>
              </p:nvGrpSpPr>
              <p:grpSpPr bwMode="auto">
                <a:xfrm>
                  <a:off x="2595" y="1202"/>
                  <a:ext cx="47" cy="118"/>
                  <a:chOff x="2595" y="1202"/>
                  <a:chExt cx="47" cy="118"/>
                </a:xfrm>
              </p:grpSpPr>
              <p:sp>
                <p:nvSpPr>
                  <p:cNvPr id="119073" name="AutoShape 130"/>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119074" name="Oval 131"/>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8" name="Group 132"/>
                  <p:cNvGrpSpPr>
                    <a:grpSpLocks/>
                  </p:cNvGrpSpPr>
                  <p:nvPr/>
                </p:nvGrpSpPr>
                <p:grpSpPr bwMode="auto">
                  <a:xfrm>
                    <a:off x="2595" y="1213"/>
                    <a:ext cx="16" cy="66"/>
                    <a:chOff x="2595" y="1213"/>
                    <a:chExt cx="16" cy="66"/>
                  </a:xfrm>
                </p:grpSpPr>
                <p:sp>
                  <p:nvSpPr>
                    <p:cNvPr id="119076" name="Rectangle 133"/>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77" name="Rectangle 134"/>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9" name="Group 135"/>
              <p:cNvGrpSpPr>
                <a:grpSpLocks/>
              </p:cNvGrpSpPr>
              <p:nvPr/>
            </p:nvGrpSpPr>
            <p:grpSpPr bwMode="auto">
              <a:xfrm>
                <a:off x="2291" y="1361"/>
                <a:ext cx="34" cy="54"/>
                <a:chOff x="2291" y="1361"/>
                <a:chExt cx="34" cy="54"/>
              </a:xfrm>
            </p:grpSpPr>
            <p:sp>
              <p:nvSpPr>
                <p:cNvPr id="119067" name="Freeform 136"/>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68" name="Freeform 137"/>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69" name="Oval 138"/>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70" name="Freeform 139"/>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0" name="Group 140"/>
              <p:cNvGrpSpPr>
                <a:grpSpLocks/>
              </p:cNvGrpSpPr>
              <p:nvPr/>
            </p:nvGrpSpPr>
            <p:grpSpPr bwMode="auto">
              <a:xfrm>
                <a:off x="2559" y="1361"/>
                <a:ext cx="33" cy="54"/>
                <a:chOff x="2559" y="1361"/>
                <a:chExt cx="33" cy="54"/>
              </a:xfrm>
            </p:grpSpPr>
            <p:sp>
              <p:nvSpPr>
                <p:cNvPr id="119063" name="Freeform 141"/>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64" name="Freeform 142"/>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65" name="Oval 143"/>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66" name="Freeform 144"/>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1" name="Group 145"/>
              <p:cNvGrpSpPr>
                <a:grpSpLocks/>
              </p:cNvGrpSpPr>
              <p:nvPr/>
            </p:nvGrpSpPr>
            <p:grpSpPr bwMode="auto">
              <a:xfrm>
                <a:off x="2298" y="1471"/>
                <a:ext cx="285" cy="61"/>
                <a:chOff x="2298" y="1471"/>
                <a:chExt cx="285" cy="61"/>
              </a:xfrm>
            </p:grpSpPr>
            <p:grpSp>
              <p:nvGrpSpPr>
                <p:cNvPr id="22" name="Group 146"/>
                <p:cNvGrpSpPr>
                  <a:grpSpLocks/>
                </p:cNvGrpSpPr>
                <p:nvPr/>
              </p:nvGrpSpPr>
              <p:grpSpPr bwMode="auto">
                <a:xfrm>
                  <a:off x="2301" y="1471"/>
                  <a:ext cx="278" cy="25"/>
                  <a:chOff x="2301" y="1471"/>
                  <a:chExt cx="278" cy="25"/>
                </a:xfrm>
              </p:grpSpPr>
              <p:sp>
                <p:nvSpPr>
                  <p:cNvPr id="119061" name="Oval 147"/>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62" name="Rectangle 148"/>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23" name="Group 149"/>
                <p:cNvGrpSpPr>
                  <a:grpSpLocks/>
                </p:cNvGrpSpPr>
                <p:nvPr/>
              </p:nvGrpSpPr>
              <p:grpSpPr bwMode="auto">
                <a:xfrm>
                  <a:off x="2298" y="1484"/>
                  <a:ext cx="285" cy="48"/>
                  <a:chOff x="2298" y="1484"/>
                  <a:chExt cx="285" cy="48"/>
                </a:xfrm>
              </p:grpSpPr>
              <p:grpSp>
                <p:nvGrpSpPr>
                  <p:cNvPr id="24" name="Group 150"/>
                  <p:cNvGrpSpPr>
                    <a:grpSpLocks/>
                  </p:cNvGrpSpPr>
                  <p:nvPr/>
                </p:nvGrpSpPr>
                <p:grpSpPr bwMode="auto">
                  <a:xfrm>
                    <a:off x="2298" y="1484"/>
                    <a:ext cx="51" cy="48"/>
                    <a:chOff x="2298" y="1484"/>
                    <a:chExt cx="51" cy="48"/>
                  </a:xfrm>
                </p:grpSpPr>
                <p:sp>
                  <p:nvSpPr>
                    <p:cNvPr id="119059" name="Oval 151"/>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60" name="Freeform 152"/>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25" name="Group 153"/>
                  <p:cNvGrpSpPr>
                    <a:grpSpLocks/>
                  </p:cNvGrpSpPr>
                  <p:nvPr/>
                </p:nvGrpSpPr>
                <p:grpSpPr bwMode="auto">
                  <a:xfrm>
                    <a:off x="2534" y="1484"/>
                    <a:ext cx="49" cy="48"/>
                    <a:chOff x="2534" y="1484"/>
                    <a:chExt cx="49" cy="48"/>
                  </a:xfrm>
                </p:grpSpPr>
                <p:sp>
                  <p:nvSpPr>
                    <p:cNvPr id="119057" name="Oval 154"/>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9058" name="Freeform 155"/>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26" name="Group 156"/>
              <p:cNvGrpSpPr>
                <a:grpSpLocks/>
              </p:cNvGrpSpPr>
              <p:nvPr/>
            </p:nvGrpSpPr>
            <p:grpSpPr bwMode="auto">
              <a:xfrm>
                <a:off x="2274" y="1429"/>
                <a:ext cx="332" cy="38"/>
                <a:chOff x="2274" y="1429"/>
                <a:chExt cx="332" cy="38"/>
              </a:xfrm>
            </p:grpSpPr>
            <p:sp>
              <p:nvSpPr>
                <p:cNvPr id="119046" name="Rectangle 157"/>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27" name="Group 158"/>
                <p:cNvGrpSpPr>
                  <a:grpSpLocks/>
                </p:cNvGrpSpPr>
                <p:nvPr/>
              </p:nvGrpSpPr>
              <p:grpSpPr bwMode="auto">
                <a:xfrm>
                  <a:off x="2295" y="1432"/>
                  <a:ext cx="293" cy="23"/>
                  <a:chOff x="2295" y="1432"/>
                  <a:chExt cx="293" cy="23"/>
                </a:xfrm>
              </p:grpSpPr>
              <p:sp>
                <p:nvSpPr>
                  <p:cNvPr id="119048" name="Rectangle 159"/>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49" name="Rectangle 160"/>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50" name="Rectangle 161"/>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51" name="Rectangle 162"/>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52" name="Freeform 163"/>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28" name="Group 164"/>
              <p:cNvGrpSpPr>
                <a:grpSpLocks/>
              </p:cNvGrpSpPr>
              <p:nvPr/>
            </p:nvGrpSpPr>
            <p:grpSpPr bwMode="auto">
              <a:xfrm>
                <a:off x="2309" y="1177"/>
                <a:ext cx="268" cy="136"/>
                <a:chOff x="2309" y="1177"/>
                <a:chExt cx="268" cy="136"/>
              </a:xfrm>
            </p:grpSpPr>
            <p:sp>
              <p:nvSpPr>
                <p:cNvPr id="119023" name="Freeform 165"/>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9024" name="Freeform 166"/>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29" name="Group 167"/>
                <p:cNvGrpSpPr>
                  <a:grpSpLocks/>
                </p:cNvGrpSpPr>
                <p:nvPr/>
              </p:nvGrpSpPr>
              <p:grpSpPr bwMode="auto">
                <a:xfrm>
                  <a:off x="2330" y="1211"/>
                  <a:ext cx="83" cy="102"/>
                  <a:chOff x="2330" y="1211"/>
                  <a:chExt cx="83" cy="102"/>
                </a:xfrm>
              </p:grpSpPr>
              <p:sp>
                <p:nvSpPr>
                  <p:cNvPr id="119044" name="Rectangle 168"/>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45" name="Freeform 169"/>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30" name="Group 170"/>
                <p:cNvGrpSpPr>
                  <a:grpSpLocks/>
                </p:cNvGrpSpPr>
                <p:nvPr/>
              </p:nvGrpSpPr>
              <p:grpSpPr bwMode="auto">
                <a:xfrm>
                  <a:off x="2509" y="1193"/>
                  <a:ext cx="43" cy="39"/>
                  <a:chOff x="2509" y="1193"/>
                  <a:chExt cx="43" cy="39"/>
                </a:xfrm>
              </p:grpSpPr>
              <p:grpSp>
                <p:nvGrpSpPr>
                  <p:cNvPr id="31" name="Group 171"/>
                  <p:cNvGrpSpPr>
                    <a:grpSpLocks/>
                  </p:cNvGrpSpPr>
                  <p:nvPr/>
                </p:nvGrpSpPr>
                <p:grpSpPr bwMode="auto">
                  <a:xfrm>
                    <a:off x="2509" y="1202"/>
                    <a:ext cx="36" cy="30"/>
                    <a:chOff x="2509" y="1202"/>
                    <a:chExt cx="36" cy="30"/>
                  </a:xfrm>
                </p:grpSpPr>
                <p:sp>
                  <p:nvSpPr>
                    <p:cNvPr id="119042" name="Line 172"/>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9043" name="Line 173"/>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533120" name="Group 174"/>
                  <p:cNvGrpSpPr>
                    <a:grpSpLocks/>
                  </p:cNvGrpSpPr>
                  <p:nvPr/>
                </p:nvGrpSpPr>
                <p:grpSpPr bwMode="auto">
                  <a:xfrm>
                    <a:off x="2518" y="1193"/>
                    <a:ext cx="34" cy="29"/>
                    <a:chOff x="2518" y="1193"/>
                    <a:chExt cx="34" cy="29"/>
                  </a:xfrm>
                </p:grpSpPr>
                <p:sp>
                  <p:nvSpPr>
                    <p:cNvPr id="119040" name="Line 175"/>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9041" name="Line 176"/>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119027" name="Rectangle 177"/>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122" name="Group 178"/>
                <p:cNvGrpSpPr>
                  <a:grpSpLocks/>
                </p:cNvGrpSpPr>
                <p:nvPr/>
              </p:nvGrpSpPr>
              <p:grpSpPr bwMode="auto">
                <a:xfrm>
                  <a:off x="2474" y="1211"/>
                  <a:ext cx="83" cy="101"/>
                  <a:chOff x="2474" y="1211"/>
                  <a:chExt cx="83" cy="101"/>
                </a:xfrm>
              </p:grpSpPr>
              <p:sp>
                <p:nvSpPr>
                  <p:cNvPr id="119036" name="Rectangle 179"/>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9037" name="Freeform 180"/>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24" name="Group 181"/>
                <p:cNvGrpSpPr>
                  <a:grpSpLocks/>
                </p:cNvGrpSpPr>
                <p:nvPr/>
              </p:nvGrpSpPr>
              <p:grpSpPr bwMode="auto">
                <a:xfrm>
                  <a:off x="2367" y="1193"/>
                  <a:ext cx="41" cy="39"/>
                  <a:chOff x="2367" y="1193"/>
                  <a:chExt cx="41" cy="39"/>
                </a:xfrm>
              </p:grpSpPr>
              <p:grpSp>
                <p:nvGrpSpPr>
                  <p:cNvPr id="1533125" name="Group 182"/>
                  <p:cNvGrpSpPr>
                    <a:grpSpLocks/>
                  </p:cNvGrpSpPr>
                  <p:nvPr/>
                </p:nvGrpSpPr>
                <p:grpSpPr bwMode="auto">
                  <a:xfrm>
                    <a:off x="2367" y="1202"/>
                    <a:ext cx="34" cy="30"/>
                    <a:chOff x="2367" y="1202"/>
                    <a:chExt cx="34" cy="30"/>
                  </a:xfrm>
                </p:grpSpPr>
                <p:sp>
                  <p:nvSpPr>
                    <p:cNvPr id="119034" name="Line 183"/>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9035" name="Line 184"/>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533126" name="Group 185"/>
                  <p:cNvGrpSpPr>
                    <a:grpSpLocks/>
                  </p:cNvGrpSpPr>
                  <p:nvPr/>
                </p:nvGrpSpPr>
                <p:grpSpPr bwMode="auto">
                  <a:xfrm>
                    <a:off x="2376" y="1193"/>
                    <a:ext cx="32" cy="29"/>
                    <a:chOff x="2376" y="1193"/>
                    <a:chExt cx="32" cy="29"/>
                  </a:xfrm>
                </p:grpSpPr>
                <p:sp>
                  <p:nvSpPr>
                    <p:cNvPr id="119032" name="Line 186"/>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9033" name="Line 187"/>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119007" name="AutoShape 188"/>
            <p:cNvSpPr>
              <a:spLocks noChangeArrowheads="1"/>
            </p:cNvSpPr>
            <p:nvPr/>
          </p:nvSpPr>
          <p:spPr bwMode="auto">
            <a:xfrm>
              <a:off x="1824"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9008" name="AutoShape 189"/>
            <p:cNvSpPr>
              <a:spLocks noChangeArrowheads="1"/>
            </p:cNvSpPr>
            <p:nvPr/>
          </p:nvSpPr>
          <p:spPr bwMode="auto">
            <a:xfrm>
              <a:off x="2640" y="3360"/>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9009" name="AutoShape 190"/>
            <p:cNvSpPr>
              <a:spLocks noChangeArrowheads="1"/>
            </p:cNvSpPr>
            <p:nvPr/>
          </p:nvSpPr>
          <p:spPr bwMode="auto">
            <a:xfrm>
              <a:off x="4320"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9010" name="AutoShape 191"/>
            <p:cNvSpPr>
              <a:spLocks noChangeArrowheads="1"/>
            </p:cNvSpPr>
            <p:nvPr/>
          </p:nvSpPr>
          <p:spPr bwMode="auto">
            <a:xfrm>
              <a:off x="3408" y="3360"/>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19011" name="AutoShape 192"/>
            <p:cNvSpPr>
              <a:spLocks noChangeArrowheads="1"/>
            </p:cNvSpPr>
            <p:nvPr/>
          </p:nvSpPr>
          <p:spPr bwMode="auto">
            <a:xfrm>
              <a:off x="4896" y="3312"/>
              <a:ext cx="124" cy="120"/>
            </a:xfrm>
            <a:prstGeom prst="rightArrow">
              <a:avLst>
                <a:gd name="adj1" fmla="val 50000"/>
                <a:gd name="adj2" fmla="val 25833"/>
              </a:avLst>
            </a:prstGeom>
            <a:solidFill>
              <a:schemeClr val="accent2"/>
            </a:solidFill>
            <a:ln w="9525">
              <a:noFill/>
              <a:miter lim="800000"/>
              <a:headEnd/>
              <a:tailEnd/>
            </a:ln>
          </p:spPr>
          <p:txBody>
            <a:bodyPr wrap="none" anchor="ctr"/>
            <a:lstStyle/>
            <a:p>
              <a:endParaRPr lang="zh-TW" altLang="en-US"/>
            </a:p>
          </p:txBody>
        </p:sp>
        <p:sp>
          <p:nvSpPr>
            <p:cNvPr id="1533121" name="Rectangle 193"/>
            <p:cNvSpPr>
              <a:spLocks noChangeArrowheads="1"/>
            </p:cNvSpPr>
            <p:nvPr/>
          </p:nvSpPr>
          <p:spPr bwMode="auto">
            <a:xfrm>
              <a:off x="432" y="2688"/>
              <a:ext cx="585" cy="288"/>
            </a:xfrm>
            <a:prstGeom prst="rect">
              <a:avLst/>
            </a:prstGeom>
            <a:solidFill>
              <a:srgbClr val="FFCC66"/>
            </a:solidFill>
            <a:ln w="9525">
              <a:noFill/>
              <a:miter lim="800000"/>
              <a:headEnd/>
              <a:tailEnd/>
            </a:ln>
            <a:effectLst>
              <a:outerShdw dist="107763" dir="18900000" algn="ctr" rotWithShape="0">
                <a:schemeClr val="bg2"/>
              </a:outerShdw>
            </a:effectLst>
          </p:spPr>
          <p:txBody>
            <a:bodyPr wrap="none">
              <a:spAutoFit/>
            </a:bodyPr>
            <a:lstStyle/>
            <a:p>
              <a:pPr>
                <a:defRPr/>
              </a:pPr>
              <a:r>
                <a:rPr lang="en-US" altLang="zh-TW" sz="2400" b="1">
                  <a:solidFill>
                    <a:srgbClr val="FF0000"/>
                  </a:solidFill>
                  <a:latin typeface="Times New Roman" pitchFamily="18" charset="0"/>
                  <a:ea typeface="標楷體" pitchFamily="65" charset="-120"/>
                </a:rPr>
                <a:t>e</a:t>
              </a:r>
              <a:r>
                <a:rPr lang="zh-TW" altLang="en-US" sz="2400" b="1">
                  <a:solidFill>
                    <a:srgbClr val="FF0000"/>
                  </a:solidFill>
                  <a:latin typeface="Times New Roman" pitchFamily="18" charset="0"/>
                  <a:ea typeface="標楷體" pitchFamily="65" charset="-120"/>
                </a:rPr>
                <a:t>化後</a:t>
              </a:r>
            </a:p>
          </p:txBody>
        </p:sp>
        <p:sp>
          <p:nvSpPr>
            <p:cNvPr id="119013" name="Rectangle 194"/>
            <p:cNvSpPr>
              <a:spLocks noChangeArrowheads="1"/>
            </p:cNvSpPr>
            <p:nvPr/>
          </p:nvSpPr>
          <p:spPr bwMode="auto">
            <a:xfrm>
              <a:off x="1104" y="2784"/>
              <a:ext cx="4512" cy="1056"/>
            </a:xfrm>
            <a:prstGeom prst="rect">
              <a:avLst/>
            </a:prstGeom>
            <a:noFill/>
            <a:ln w="38100">
              <a:solidFill>
                <a:schemeClr val="tx1"/>
              </a:solidFill>
              <a:prstDash val="sysDot"/>
              <a:miter lim="800000"/>
              <a:headEnd/>
              <a:tailEnd/>
            </a:ln>
          </p:spPr>
          <p:txBody>
            <a:bodyPr wrap="none" anchor="ctr"/>
            <a:lstStyle/>
            <a:p>
              <a:endParaRPr lang="zh-TW" altLang="en-US"/>
            </a:p>
          </p:txBody>
        </p:sp>
        <p:sp>
          <p:nvSpPr>
            <p:cNvPr id="1533123" name="Cloud"/>
            <p:cNvSpPr>
              <a:spLocks noChangeAspect="1" noEditPoints="1" noChangeArrowheads="1"/>
            </p:cNvSpPr>
            <p:nvPr/>
          </p:nvSpPr>
          <p:spPr bwMode="auto">
            <a:xfrm>
              <a:off x="2736" y="2544"/>
              <a:ext cx="2256" cy="52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pPr algn="ctr" fontAlgn="ctr">
                <a:defRPr/>
              </a:pPr>
              <a:r>
                <a:rPr lang="zh-TW" altLang="en-US" sz="2000" b="1">
                  <a:solidFill>
                    <a:srgbClr val="000000"/>
                  </a:solidFill>
                  <a:latin typeface="Times New Roman" pitchFamily="18" charset="0"/>
                  <a:ea typeface="標楷體" pitchFamily="65" charset="-120"/>
                </a:rPr>
                <a:t>台陸虛擬指揮中心</a:t>
              </a:r>
            </a:p>
          </p:txBody>
        </p:sp>
        <p:sp>
          <p:nvSpPr>
            <p:cNvPr id="119015" name="Text Box 196"/>
            <p:cNvSpPr txBox="1">
              <a:spLocks noChangeArrowheads="1"/>
            </p:cNvSpPr>
            <p:nvPr/>
          </p:nvSpPr>
          <p:spPr bwMode="auto">
            <a:xfrm>
              <a:off x="5088" y="2448"/>
              <a:ext cx="500" cy="288"/>
            </a:xfrm>
            <a:prstGeom prst="rect">
              <a:avLst/>
            </a:prstGeom>
            <a:noFill/>
            <a:ln w="9525">
              <a:noFill/>
              <a:miter lim="800000"/>
              <a:headEnd/>
              <a:tailEnd/>
            </a:ln>
          </p:spPr>
          <p:txBody>
            <a:bodyPr wrap="none">
              <a:spAutoFit/>
            </a:bodyPr>
            <a:lstStyle/>
            <a:p>
              <a:r>
                <a:rPr lang="zh-TW" altLang="en-US" sz="2400">
                  <a:solidFill>
                    <a:srgbClr val="FF0000"/>
                  </a:solidFill>
                  <a:latin typeface="Times New Roman" pitchFamily="18" charset="0"/>
                  <a:ea typeface="標楷體" pitchFamily="65" charset="-120"/>
                </a:rPr>
                <a:t>台灣</a:t>
              </a:r>
            </a:p>
          </p:txBody>
        </p:sp>
      </p:grpSp>
      <p:sp>
        <p:nvSpPr>
          <p:cNvPr id="118788" name="Text Box 197"/>
          <p:cNvSpPr txBox="1">
            <a:spLocks noChangeArrowheads="1"/>
          </p:cNvSpPr>
          <p:nvPr/>
        </p:nvSpPr>
        <p:spPr bwMode="auto">
          <a:xfrm>
            <a:off x="3352800" y="6096000"/>
            <a:ext cx="793750" cy="457200"/>
          </a:xfrm>
          <a:prstGeom prst="rect">
            <a:avLst/>
          </a:prstGeom>
          <a:noFill/>
          <a:ln w="9525">
            <a:noFill/>
            <a:miter lim="800000"/>
            <a:headEnd/>
            <a:tailEnd/>
          </a:ln>
        </p:spPr>
        <p:txBody>
          <a:bodyPr>
            <a:spAutoFit/>
          </a:bodyPr>
          <a:lstStyle/>
          <a:p>
            <a:r>
              <a:rPr lang="zh-TW" altLang="en-US" sz="2400">
                <a:solidFill>
                  <a:srgbClr val="FF0000"/>
                </a:solidFill>
                <a:latin typeface="Times New Roman" pitchFamily="18" charset="0"/>
                <a:ea typeface="標楷體" pitchFamily="65" charset="-120"/>
              </a:rPr>
              <a:t>大陸</a:t>
            </a:r>
          </a:p>
        </p:txBody>
      </p:sp>
      <p:grpSp>
        <p:nvGrpSpPr>
          <p:cNvPr id="1533127" name="Group 198"/>
          <p:cNvGrpSpPr>
            <a:grpSpLocks/>
          </p:cNvGrpSpPr>
          <p:nvPr/>
        </p:nvGrpSpPr>
        <p:grpSpPr bwMode="auto">
          <a:xfrm>
            <a:off x="685800" y="609600"/>
            <a:ext cx="8113713" cy="3048000"/>
            <a:chOff x="432" y="384"/>
            <a:chExt cx="5111" cy="1920"/>
          </a:xfrm>
        </p:grpSpPr>
        <p:sp>
          <p:nvSpPr>
            <p:cNvPr id="118790" name="Rectangle 199"/>
            <p:cNvSpPr>
              <a:spLocks noChangeArrowheads="1"/>
            </p:cNvSpPr>
            <p:nvPr/>
          </p:nvSpPr>
          <p:spPr bwMode="auto">
            <a:xfrm>
              <a:off x="1632" y="624"/>
              <a:ext cx="2256" cy="654"/>
            </a:xfrm>
            <a:prstGeom prst="rect">
              <a:avLst/>
            </a:prstGeom>
            <a:noFill/>
            <a:ln w="9525">
              <a:noFill/>
              <a:miter lim="800000"/>
              <a:headEnd/>
              <a:tailEnd/>
            </a:ln>
          </p:spPr>
          <p:txBody>
            <a:bodyPr lIns="92075" tIns="46038" rIns="92075" bIns="46038" anchor="ctr"/>
            <a:lstStyle/>
            <a:p>
              <a:endParaRPr lang="zh-TW" altLang="zh-TW" sz="4000">
                <a:solidFill>
                  <a:schemeClr val="tx2"/>
                </a:solidFill>
                <a:latin typeface="標楷體" pitchFamily="65" charset="-120"/>
                <a:ea typeface="標楷體" pitchFamily="65" charset="-120"/>
              </a:endParaRPr>
            </a:p>
          </p:txBody>
        </p:sp>
        <p:pic>
          <p:nvPicPr>
            <p:cNvPr id="118791" name="Picture 200"/>
            <p:cNvPicPr>
              <a:picLocks noChangeArrowheads="1"/>
            </p:cNvPicPr>
            <p:nvPr/>
          </p:nvPicPr>
          <p:blipFill>
            <a:blip r:embed="rId2" cstate="print"/>
            <a:srcRect/>
            <a:stretch>
              <a:fillRect/>
            </a:stretch>
          </p:blipFill>
          <p:spPr bwMode="auto">
            <a:xfrm rot="10800000" flipV="1">
              <a:off x="5040" y="1104"/>
              <a:ext cx="369" cy="336"/>
            </a:xfrm>
            <a:prstGeom prst="rect">
              <a:avLst/>
            </a:prstGeom>
            <a:noFill/>
            <a:ln w="9525">
              <a:noFill/>
              <a:miter lim="800000"/>
              <a:headEnd/>
              <a:tailEnd/>
            </a:ln>
          </p:spPr>
        </p:pic>
        <p:pic>
          <p:nvPicPr>
            <p:cNvPr id="118792" name="Picture 201"/>
            <p:cNvPicPr>
              <a:picLocks noChangeArrowheads="1"/>
            </p:cNvPicPr>
            <p:nvPr/>
          </p:nvPicPr>
          <p:blipFill>
            <a:blip r:embed="rId3" cstate="print"/>
            <a:srcRect/>
            <a:stretch>
              <a:fillRect/>
            </a:stretch>
          </p:blipFill>
          <p:spPr bwMode="auto">
            <a:xfrm rot="10800000" flipV="1">
              <a:off x="1808" y="1200"/>
              <a:ext cx="495" cy="336"/>
            </a:xfrm>
            <a:prstGeom prst="rect">
              <a:avLst/>
            </a:prstGeom>
            <a:noFill/>
            <a:ln w="9525">
              <a:noFill/>
              <a:miter lim="800000"/>
              <a:headEnd/>
              <a:tailEnd/>
            </a:ln>
          </p:spPr>
        </p:pic>
        <p:grpSp>
          <p:nvGrpSpPr>
            <p:cNvPr id="1533128" name="Group 202"/>
            <p:cNvGrpSpPr>
              <a:grpSpLocks/>
            </p:cNvGrpSpPr>
            <p:nvPr/>
          </p:nvGrpSpPr>
          <p:grpSpPr bwMode="auto">
            <a:xfrm>
              <a:off x="2658" y="864"/>
              <a:ext cx="364" cy="326"/>
              <a:chOff x="622" y="2034"/>
              <a:chExt cx="434" cy="439"/>
            </a:xfrm>
          </p:grpSpPr>
          <p:sp>
            <p:nvSpPr>
              <p:cNvPr id="118915" name="Freeform 203"/>
              <p:cNvSpPr>
                <a:spLocks/>
              </p:cNvSpPr>
              <p:nvPr/>
            </p:nvSpPr>
            <p:spPr bwMode="auto">
              <a:xfrm>
                <a:off x="680" y="2334"/>
                <a:ext cx="148" cy="138"/>
              </a:xfrm>
              <a:custGeom>
                <a:avLst/>
                <a:gdLst>
                  <a:gd name="T0" fmla="*/ 23 w 148"/>
                  <a:gd name="T1" fmla="*/ 5 h 138"/>
                  <a:gd name="T2" fmla="*/ 23 w 148"/>
                  <a:gd name="T3" fmla="*/ 5 h 138"/>
                  <a:gd name="T4" fmla="*/ 23 w 148"/>
                  <a:gd name="T5" fmla="*/ 5 h 138"/>
                  <a:gd name="T6" fmla="*/ 23 w 148"/>
                  <a:gd name="T7" fmla="*/ 6 h 138"/>
                  <a:gd name="T8" fmla="*/ 23 w 148"/>
                  <a:gd name="T9" fmla="*/ 6 h 138"/>
                  <a:gd name="T10" fmla="*/ 23 w 148"/>
                  <a:gd name="T11" fmla="*/ 8 h 138"/>
                  <a:gd name="T12" fmla="*/ 23 w 148"/>
                  <a:gd name="T13" fmla="*/ 13 h 138"/>
                  <a:gd name="T14" fmla="*/ 21 w 148"/>
                  <a:gd name="T15" fmla="*/ 19 h 138"/>
                  <a:gd name="T16" fmla="*/ 19 w 148"/>
                  <a:gd name="T17" fmla="*/ 24 h 138"/>
                  <a:gd name="T18" fmla="*/ 18 w 148"/>
                  <a:gd name="T19" fmla="*/ 29 h 138"/>
                  <a:gd name="T20" fmla="*/ 18 w 148"/>
                  <a:gd name="T21" fmla="*/ 32 h 138"/>
                  <a:gd name="T22" fmla="*/ 12 w 148"/>
                  <a:gd name="T23" fmla="*/ 51 h 138"/>
                  <a:gd name="T24" fmla="*/ 10 w 148"/>
                  <a:gd name="T25" fmla="*/ 70 h 138"/>
                  <a:gd name="T26" fmla="*/ 6 w 148"/>
                  <a:gd name="T27" fmla="*/ 92 h 138"/>
                  <a:gd name="T28" fmla="*/ 3 w 148"/>
                  <a:gd name="T29" fmla="*/ 113 h 138"/>
                  <a:gd name="T30" fmla="*/ 0 w 148"/>
                  <a:gd name="T31" fmla="*/ 132 h 138"/>
                  <a:gd name="T32" fmla="*/ 7 w 148"/>
                  <a:gd name="T33" fmla="*/ 137 h 138"/>
                  <a:gd name="T34" fmla="*/ 35 w 148"/>
                  <a:gd name="T35" fmla="*/ 137 h 138"/>
                  <a:gd name="T36" fmla="*/ 74 w 148"/>
                  <a:gd name="T37" fmla="*/ 137 h 138"/>
                  <a:gd name="T38" fmla="*/ 110 w 148"/>
                  <a:gd name="T39" fmla="*/ 137 h 138"/>
                  <a:gd name="T40" fmla="*/ 137 w 148"/>
                  <a:gd name="T41" fmla="*/ 136 h 138"/>
                  <a:gd name="T42" fmla="*/ 141 w 148"/>
                  <a:gd name="T43" fmla="*/ 134 h 138"/>
                  <a:gd name="T44" fmla="*/ 141 w 148"/>
                  <a:gd name="T45" fmla="*/ 132 h 138"/>
                  <a:gd name="T46" fmla="*/ 141 w 148"/>
                  <a:gd name="T47" fmla="*/ 128 h 138"/>
                  <a:gd name="T48" fmla="*/ 142 w 148"/>
                  <a:gd name="T49" fmla="*/ 122 h 138"/>
                  <a:gd name="T50" fmla="*/ 144 w 148"/>
                  <a:gd name="T51" fmla="*/ 116 h 138"/>
                  <a:gd name="T52" fmla="*/ 147 w 148"/>
                  <a:gd name="T53" fmla="*/ 107 h 138"/>
                  <a:gd name="T54" fmla="*/ 147 w 148"/>
                  <a:gd name="T55" fmla="*/ 100 h 138"/>
                  <a:gd name="T56" fmla="*/ 147 w 148"/>
                  <a:gd name="T57" fmla="*/ 88 h 138"/>
                  <a:gd name="T58" fmla="*/ 146 w 148"/>
                  <a:gd name="T59" fmla="*/ 76 h 138"/>
                  <a:gd name="T60" fmla="*/ 146 w 148"/>
                  <a:gd name="T61" fmla="*/ 65 h 138"/>
                  <a:gd name="T62" fmla="*/ 145 w 148"/>
                  <a:gd name="T63" fmla="*/ 56 h 138"/>
                  <a:gd name="T64" fmla="*/ 143 w 148"/>
                  <a:gd name="T65" fmla="*/ 50 h 138"/>
                  <a:gd name="T66" fmla="*/ 142 w 148"/>
                  <a:gd name="T67" fmla="*/ 43 h 138"/>
                  <a:gd name="T68" fmla="*/ 142 w 148"/>
                  <a:gd name="T69" fmla="*/ 32 h 138"/>
                  <a:gd name="T70" fmla="*/ 140 w 148"/>
                  <a:gd name="T71" fmla="*/ 24 h 138"/>
                  <a:gd name="T72" fmla="*/ 140 w 148"/>
                  <a:gd name="T73" fmla="*/ 16 h 138"/>
                  <a:gd name="T74" fmla="*/ 135 w 148"/>
                  <a:gd name="T75" fmla="*/ 15 h 138"/>
                  <a:gd name="T76" fmla="*/ 114 w 148"/>
                  <a:gd name="T77" fmla="*/ 11 h 138"/>
                  <a:gd name="T78" fmla="*/ 85 w 148"/>
                  <a:gd name="T79" fmla="*/ 5 h 138"/>
                  <a:gd name="T80" fmla="*/ 57 w 148"/>
                  <a:gd name="T81" fmla="*/ 1 h 138"/>
                  <a:gd name="T82" fmla="*/ 34 w 148"/>
                  <a:gd name="T83" fmla="*/ 0 h 138"/>
                  <a:gd name="T84" fmla="*/ 23 w 148"/>
                  <a:gd name="T85" fmla="*/ 4 h 1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38"/>
                  <a:gd name="T131" fmla="*/ 148 w 148"/>
                  <a:gd name="T132" fmla="*/ 138 h 1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38">
                    <a:moveTo>
                      <a:pt x="23" y="4"/>
                    </a:moveTo>
                    <a:lnTo>
                      <a:pt x="23" y="5"/>
                    </a:lnTo>
                    <a:lnTo>
                      <a:pt x="23" y="6"/>
                    </a:lnTo>
                    <a:lnTo>
                      <a:pt x="23" y="8"/>
                    </a:lnTo>
                    <a:lnTo>
                      <a:pt x="23" y="10"/>
                    </a:lnTo>
                    <a:lnTo>
                      <a:pt x="23" y="12"/>
                    </a:lnTo>
                    <a:lnTo>
                      <a:pt x="23" y="13"/>
                    </a:lnTo>
                    <a:lnTo>
                      <a:pt x="21" y="15"/>
                    </a:lnTo>
                    <a:lnTo>
                      <a:pt x="21" y="17"/>
                    </a:lnTo>
                    <a:lnTo>
                      <a:pt x="21" y="19"/>
                    </a:lnTo>
                    <a:lnTo>
                      <a:pt x="21" y="21"/>
                    </a:lnTo>
                    <a:lnTo>
                      <a:pt x="19" y="22"/>
                    </a:lnTo>
                    <a:lnTo>
                      <a:pt x="19" y="24"/>
                    </a:lnTo>
                    <a:lnTo>
                      <a:pt x="19" y="27"/>
                    </a:lnTo>
                    <a:lnTo>
                      <a:pt x="19" y="28"/>
                    </a:lnTo>
                    <a:lnTo>
                      <a:pt x="18" y="29"/>
                    </a:lnTo>
                    <a:lnTo>
                      <a:pt x="18" y="30"/>
                    </a:lnTo>
                    <a:lnTo>
                      <a:pt x="18" y="32"/>
                    </a:lnTo>
                    <a:lnTo>
                      <a:pt x="15" y="38"/>
                    </a:lnTo>
                    <a:lnTo>
                      <a:pt x="14" y="44"/>
                    </a:lnTo>
                    <a:lnTo>
                      <a:pt x="12" y="51"/>
                    </a:lnTo>
                    <a:lnTo>
                      <a:pt x="12" y="57"/>
                    </a:lnTo>
                    <a:lnTo>
                      <a:pt x="10" y="65"/>
                    </a:lnTo>
                    <a:lnTo>
                      <a:pt x="10" y="70"/>
                    </a:lnTo>
                    <a:lnTo>
                      <a:pt x="8" y="78"/>
                    </a:lnTo>
                    <a:lnTo>
                      <a:pt x="8" y="84"/>
                    </a:lnTo>
                    <a:lnTo>
                      <a:pt x="6" y="92"/>
                    </a:lnTo>
                    <a:lnTo>
                      <a:pt x="5" y="99"/>
                    </a:lnTo>
                    <a:lnTo>
                      <a:pt x="3" y="107"/>
                    </a:lnTo>
                    <a:lnTo>
                      <a:pt x="3" y="113"/>
                    </a:lnTo>
                    <a:lnTo>
                      <a:pt x="1" y="120"/>
                    </a:lnTo>
                    <a:lnTo>
                      <a:pt x="1" y="126"/>
                    </a:lnTo>
                    <a:lnTo>
                      <a:pt x="0" y="132"/>
                    </a:lnTo>
                    <a:lnTo>
                      <a:pt x="0" y="137"/>
                    </a:lnTo>
                    <a:lnTo>
                      <a:pt x="2" y="137"/>
                    </a:lnTo>
                    <a:lnTo>
                      <a:pt x="7" y="137"/>
                    </a:lnTo>
                    <a:lnTo>
                      <a:pt x="14" y="137"/>
                    </a:lnTo>
                    <a:lnTo>
                      <a:pt x="24" y="137"/>
                    </a:lnTo>
                    <a:lnTo>
                      <a:pt x="35" y="137"/>
                    </a:lnTo>
                    <a:lnTo>
                      <a:pt x="47" y="137"/>
                    </a:lnTo>
                    <a:lnTo>
                      <a:pt x="60" y="137"/>
                    </a:lnTo>
                    <a:lnTo>
                      <a:pt x="74" y="137"/>
                    </a:lnTo>
                    <a:lnTo>
                      <a:pt x="85" y="137"/>
                    </a:lnTo>
                    <a:lnTo>
                      <a:pt x="99" y="137"/>
                    </a:lnTo>
                    <a:lnTo>
                      <a:pt x="110" y="137"/>
                    </a:lnTo>
                    <a:lnTo>
                      <a:pt x="122" y="137"/>
                    </a:lnTo>
                    <a:lnTo>
                      <a:pt x="130" y="137"/>
                    </a:lnTo>
                    <a:lnTo>
                      <a:pt x="137" y="136"/>
                    </a:lnTo>
                    <a:lnTo>
                      <a:pt x="141" y="136"/>
                    </a:lnTo>
                    <a:lnTo>
                      <a:pt x="143" y="134"/>
                    </a:lnTo>
                    <a:lnTo>
                      <a:pt x="141" y="134"/>
                    </a:lnTo>
                    <a:lnTo>
                      <a:pt x="141" y="132"/>
                    </a:lnTo>
                    <a:lnTo>
                      <a:pt x="141" y="130"/>
                    </a:lnTo>
                    <a:lnTo>
                      <a:pt x="141" y="128"/>
                    </a:lnTo>
                    <a:lnTo>
                      <a:pt x="142" y="127"/>
                    </a:lnTo>
                    <a:lnTo>
                      <a:pt x="142" y="124"/>
                    </a:lnTo>
                    <a:lnTo>
                      <a:pt x="142" y="122"/>
                    </a:lnTo>
                    <a:lnTo>
                      <a:pt x="142" y="121"/>
                    </a:lnTo>
                    <a:lnTo>
                      <a:pt x="144" y="118"/>
                    </a:lnTo>
                    <a:lnTo>
                      <a:pt x="144" y="116"/>
                    </a:lnTo>
                    <a:lnTo>
                      <a:pt x="145" y="113"/>
                    </a:lnTo>
                    <a:lnTo>
                      <a:pt x="145" y="111"/>
                    </a:lnTo>
                    <a:lnTo>
                      <a:pt x="147" y="107"/>
                    </a:lnTo>
                    <a:lnTo>
                      <a:pt x="147" y="105"/>
                    </a:lnTo>
                    <a:lnTo>
                      <a:pt x="147" y="102"/>
                    </a:lnTo>
                    <a:lnTo>
                      <a:pt x="147" y="100"/>
                    </a:lnTo>
                    <a:lnTo>
                      <a:pt x="147" y="95"/>
                    </a:lnTo>
                    <a:lnTo>
                      <a:pt x="147" y="92"/>
                    </a:lnTo>
                    <a:lnTo>
                      <a:pt x="147" y="88"/>
                    </a:lnTo>
                    <a:lnTo>
                      <a:pt x="147" y="84"/>
                    </a:lnTo>
                    <a:lnTo>
                      <a:pt x="147" y="80"/>
                    </a:lnTo>
                    <a:lnTo>
                      <a:pt x="146" y="76"/>
                    </a:lnTo>
                    <a:lnTo>
                      <a:pt x="146" y="73"/>
                    </a:lnTo>
                    <a:lnTo>
                      <a:pt x="146" y="68"/>
                    </a:lnTo>
                    <a:lnTo>
                      <a:pt x="146" y="65"/>
                    </a:lnTo>
                    <a:lnTo>
                      <a:pt x="145" y="62"/>
                    </a:lnTo>
                    <a:lnTo>
                      <a:pt x="145" y="59"/>
                    </a:lnTo>
                    <a:lnTo>
                      <a:pt x="145" y="56"/>
                    </a:lnTo>
                    <a:lnTo>
                      <a:pt x="145" y="52"/>
                    </a:lnTo>
                    <a:lnTo>
                      <a:pt x="143" y="52"/>
                    </a:lnTo>
                    <a:lnTo>
                      <a:pt x="143" y="50"/>
                    </a:lnTo>
                    <a:lnTo>
                      <a:pt x="143" y="48"/>
                    </a:lnTo>
                    <a:lnTo>
                      <a:pt x="143" y="46"/>
                    </a:lnTo>
                    <a:lnTo>
                      <a:pt x="142" y="43"/>
                    </a:lnTo>
                    <a:lnTo>
                      <a:pt x="142" y="40"/>
                    </a:lnTo>
                    <a:lnTo>
                      <a:pt x="142" y="36"/>
                    </a:lnTo>
                    <a:lnTo>
                      <a:pt x="142" y="32"/>
                    </a:lnTo>
                    <a:lnTo>
                      <a:pt x="140" y="30"/>
                    </a:lnTo>
                    <a:lnTo>
                      <a:pt x="140" y="27"/>
                    </a:lnTo>
                    <a:lnTo>
                      <a:pt x="140" y="24"/>
                    </a:lnTo>
                    <a:lnTo>
                      <a:pt x="140" y="20"/>
                    </a:lnTo>
                    <a:lnTo>
                      <a:pt x="140" y="18"/>
                    </a:lnTo>
                    <a:lnTo>
                      <a:pt x="140" y="16"/>
                    </a:lnTo>
                    <a:lnTo>
                      <a:pt x="140" y="15"/>
                    </a:lnTo>
                    <a:lnTo>
                      <a:pt x="140" y="14"/>
                    </a:lnTo>
                    <a:lnTo>
                      <a:pt x="135" y="15"/>
                    </a:lnTo>
                    <a:lnTo>
                      <a:pt x="129" y="14"/>
                    </a:lnTo>
                    <a:lnTo>
                      <a:pt x="122" y="13"/>
                    </a:lnTo>
                    <a:lnTo>
                      <a:pt x="114" y="11"/>
                    </a:lnTo>
                    <a:lnTo>
                      <a:pt x="104" y="9"/>
                    </a:lnTo>
                    <a:lnTo>
                      <a:pt x="95" y="7"/>
                    </a:lnTo>
                    <a:lnTo>
                      <a:pt x="85" y="5"/>
                    </a:lnTo>
                    <a:lnTo>
                      <a:pt x="77" y="3"/>
                    </a:lnTo>
                    <a:lnTo>
                      <a:pt x="67" y="3"/>
                    </a:lnTo>
                    <a:lnTo>
                      <a:pt x="57" y="1"/>
                    </a:lnTo>
                    <a:lnTo>
                      <a:pt x="48" y="1"/>
                    </a:lnTo>
                    <a:lnTo>
                      <a:pt x="41" y="0"/>
                    </a:lnTo>
                    <a:lnTo>
                      <a:pt x="34" y="0"/>
                    </a:lnTo>
                    <a:lnTo>
                      <a:pt x="29" y="0"/>
                    </a:lnTo>
                    <a:lnTo>
                      <a:pt x="24" y="2"/>
                    </a:lnTo>
                    <a:lnTo>
                      <a:pt x="23" y="4"/>
                    </a:lnTo>
                  </a:path>
                </a:pathLst>
              </a:custGeom>
              <a:solidFill>
                <a:srgbClr val="404040"/>
              </a:solidFill>
              <a:ln w="9525">
                <a:noFill/>
                <a:round/>
                <a:headEnd/>
                <a:tailEnd/>
              </a:ln>
            </p:spPr>
            <p:txBody>
              <a:bodyPr/>
              <a:lstStyle/>
              <a:p>
                <a:endParaRPr lang="zh-TW" altLang="en-US"/>
              </a:p>
            </p:txBody>
          </p:sp>
          <p:sp>
            <p:nvSpPr>
              <p:cNvPr id="118916" name="Freeform 204"/>
              <p:cNvSpPr>
                <a:spLocks/>
              </p:cNvSpPr>
              <p:nvPr/>
            </p:nvSpPr>
            <p:spPr bwMode="auto">
              <a:xfrm>
                <a:off x="808" y="2397"/>
                <a:ext cx="20" cy="73"/>
              </a:xfrm>
              <a:custGeom>
                <a:avLst/>
                <a:gdLst>
                  <a:gd name="T0" fmla="*/ 3 w 20"/>
                  <a:gd name="T1" fmla="*/ 0 h 73"/>
                  <a:gd name="T2" fmla="*/ 5 w 20"/>
                  <a:gd name="T3" fmla="*/ 21 h 73"/>
                  <a:gd name="T4" fmla="*/ 0 w 20"/>
                  <a:gd name="T5" fmla="*/ 72 h 73"/>
                  <a:gd name="T6" fmla="*/ 12 w 20"/>
                  <a:gd name="T7" fmla="*/ 70 h 73"/>
                  <a:gd name="T8" fmla="*/ 19 w 20"/>
                  <a:gd name="T9" fmla="*/ 11 h 73"/>
                  <a:gd name="T10" fmla="*/ 3 w 20"/>
                  <a:gd name="T11" fmla="*/ 0 h 73"/>
                  <a:gd name="T12" fmla="*/ 3 w 20"/>
                  <a:gd name="T13" fmla="*/ 0 h 73"/>
                  <a:gd name="T14" fmla="*/ 0 60000 65536"/>
                  <a:gd name="T15" fmla="*/ 0 60000 65536"/>
                  <a:gd name="T16" fmla="*/ 0 60000 65536"/>
                  <a:gd name="T17" fmla="*/ 0 60000 65536"/>
                  <a:gd name="T18" fmla="*/ 0 60000 65536"/>
                  <a:gd name="T19" fmla="*/ 0 60000 65536"/>
                  <a:gd name="T20" fmla="*/ 0 60000 65536"/>
                  <a:gd name="T21" fmla="*/ 0 w 20"/>
                  <a:gd name="T22" fmla="*/ 0 h 73"/>
                  <a:gd name="T23" fmla="*/ 20 w 20"/>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73">
                    <a:moveTo>
                      <a:pt x="3" y="0"/>
                    </a:moveTo>
                    <a:lnTo>
                      <a:pt x="5" y="21"/>
                    </a:lnTo>
                    <a:lnTo>
                      <a:pt x="0" y="72"/>
                    </a:lnTo>
                    <a:lnTo>
                      <a:pt x="12" y="70"/>
                    </a:lnTo>
                    <a:lnTo>
                      <a:pt x="19" y="11"/>
                    </a:lnTo>
                    <a:lnTo>
                      <a:pt x="3" y="0"/>
                    </a:lnTo>
                  </a:path>
                </a:pathLst>
              </a:custGeom>
              <a:solidFill>
                <a:srgbClr val="2F2F2F"/>
              </a:solidFill>
              <a:ln w="9525">
                <a:noFill/>
                <a:round/>
                <a:headEnd/>
                <a:tailEnd/>
              </a:ln>
            </p:spPr>
            <p:txBody>
              <a:bodyPr/>
              <a:lstStyle/>
              <a:p>
                <a:endParaRPr lang="zh-TW" altLang="en-US"/>
              </a:p>
            </p:txBody>
          </p:sp>
          <p:sp>
            <p:nvSpPr>
              <p:cNvPr id="118917" name="Freeform 205"/>
              <p:cNvSpPr>
                <a:spLocks/>
              </p:cNvSpPr>
              <p:nvPr/>
            </p:nvSpPr>
            <p:spPr bwMode="auto">
              <a:xfrm>
                <a:off x="741" y="2433"/>
                <a:ext cx="12" cy="36"/>
              </a:xfrm>
              <a:custGeom>
                <a:avLst/>
                <a:gdLst>
                  <a:gd name="T0" fmla="*/ 11 w 12"/>
                  <a:gd name="T1" fmla="*/ 35 h 36"/>
                  <a:gd name="T2" fmla="*/ 11 w 12"/>
                  <a:gd name="T3" fmla="*/ 0 h 36"/>
                  <a:gd name="T4" fmla="*/ 6 w 12"/>
                  <a:gd name="T5" fmla="*/ 16 h 36"/>
                  <a:gd name="T6" fmla="*/ 0 w 12"/>
                  <a:gd name="T7" fmla="*/ 35 h 36"/>
                  <a:gd name="T8" fmla="*/ 11 w 12"/>
                  <a:gd name="T9" fmla="*/ 35 h 36"/>
                  <a:gd name="T10" fmla="*/ 11 w 12"/>
                  <a:gd name="T11" fmla="*/ 35 h 36"/>
                  <a:gd name="T12" fmla="*/ 0 60000 65536"/>
                  <a:gd name="T13" fmla="*/ 0 60000 65536"/>
                  <a:gd name="T14" fmla="*/ 0 60000 65536"/>
                  <a:gd name="T15" fmla="*/ 0 60000 65536"/>
                  <a:gd name="T16" fmla="*/ 0 60000 65536"/>
                  <a:gd name="T17" fmla="*/ 0 60000 65536"/>
                  <a:gd name="T18" fmla="*/ 0 w 12"/>
                  <a:gd name="T19" fmla="*/ 0 h 36"/>
                  <a:gd name="T20" fmla="*/ 12 w 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2" h="36">
                    <a:moveTo>
                      <a:pt x="11" y="35"/>
                    </a:moveTo>
                    <a:lnTo>
                      <a:pt x="11" y="0"/>
                    </a:lnTo>
                    <a:lnTo>
                      <a:pt x="6" y="16"/>
                    </a:lnTo>
                    <a:lnTo>
                      <a:pt x="0" y="35"/>
                    </a:lnTo>
                    <a:lnTo>
                      <a:pt x="11" y="35"/>
                    </a:lnTo>
                  </a:path>
                </a:pathLst>
              </a:custGeom>
              <a:solidFill>
                <a:srgbClr val="2F2F2F"/>
              </a:solidFill>
              <a:ln w="9525">
                <a:noFill/>
                <a:round/>
                <a:headEnd/>
                <a:tailEnd/>
              </a:ln>
            </p:spPr>
            <p:txBody>
              <a:bodyPr/>
              <a:lstStyle/>
              <a:p>
                <a:endParaRPr lang="zh-TW" altLang="en-US"/>
              </a:p>
            </p:txBody>
          </p:sp>
          <p:sp>
            <p:nvSpPr>
              <p:cNvPr id="118918" name="Freeform 206"/>
              <p:cNvSpPr>
                <a:spLocks/>
              </p:cNvSpPr>
              <p:nvPr/>
            </p:nvSpPr>
            <p:spPr bwMode="auto">
              <a:xfrm>
                <a:off x="701" y="2344"/>
                <a:ext cx="118" cy="77"/>
              </a:xfrm>
              <a:custGeom>
                <a:avLst/>
                <a:gdLst>
                  <a:gd name="T0" fmla="*/ 0 w 118"/>
                  <a:gd name="T1" fmla="*/ 5 h 77"/>
                  <a:gd name="T2" fmla="*/ 0 w 118"/>
                  <a:gd name="T3" fmla="*/ 18 h 77"/>
                  <a:gd name="T4" fmla="*/ 27 w 118"/>
                  <a:gd name="T5" fmla="*/ 18 h 77"/>
                  <a:gd name="T6" fmla="*/ 51 w 118"/>
                  <a:gd name="T7" fmla="*/ 28 h 77"/>
                  <a:gd name="T8" fmla="*/ 75 w 118"/>
                  <a:gd name="T9" fmla="*/ 36 h 77"/>
                  <a:gd name="T10" fmla="*/ 110 w 118"/>
                  <a:gd name="T11" fmla="*/ 76 h 77"/>
                  <a:gd name="T12" fmla="*/ 117 w 118"/>
                  <a:gd name="T13" fmla="*/ 55 h 77"/>
                  <a:gd name="T14" fmla="*/ 64 w 118"/>
                  <a:gd name="T15" fmla="*/ 7 h 77"/>
                  <a:gd name="T16" fmla="*/ 2 w 118"/>
                  <a:gd name="T17" fmla="*/ 0 h 77"/>
                  <a:gd name="T18" fmla="*/ 0 w 118"/>
                  <a:gd name="T19" fmla="*/ 5 h 77"/>
                  <a:gd name="T20" fmla="*/ 0 w 118"/>
                  <a:gd name="T21" fmla="*/ 5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77"/>
                  <a:gd name="T35" fmla="*/ 118 w 118"/>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77">
                    <a:moveTo>
                      <a:pt x="0" y="5"/>
                    </a:moveTo>
                    <a:lnTo>
                      <a:pt x="0" y="18"/>
                    </a:lnTo>
                    <a:lnTo>
                      <a:pt x="27" y="18"/>
                    </a:lnTo>
                    <a:lnTo>
                      <a:pt x="51" y="28"/>
                    </a:lnTo>
                    <a:lnTo>
                      <a:pt x="75" y="36"/>
                    </a:lnTo>
                    <a:lnTo>
                      <a:pt x="110" y="76"/>
                    </a:lnTo>
                    <a:lnTo>
                      <a:pt x="117" y="55"/>
                    </a:lnTo>
                    <a:lnTo>
                      <a:pt x="64" y="7"/>
                    </a:lnTo>
                    <a:lnTo>
                      <a:pt x="2" y="0"/>
                    </a:lnTo>
                    <a:lnTo>
                      <a:pt x="0" y="5"/>
                    </a:lnTo>
                  </a:path>
                </a:pathLst>
              </a:custGeom>
              <a:solidFill>
                <a:srgbClr val="2F2F2F"/>
              </a:solidFill>
              <a:ln w="9525">
                <a:noFill/>
                <a:round/>
                <a:headEnd/>
                <a:tailEnd/>
              </a:ln>
            </p:spPr>
            <p:txBody>
              <a:bodyPr/>
              <a:lstStyle/>
              <a:p>
                <a:endParaRPr lang="zh-TW" altLang="en-US"/>
              </a:p>
            </p:txBody>
          </p:sp>
          <p:sp>
            <p:nvSpPr>
              <p:cNvPr id="118919" name="Freeform 207"/>
              <p:cNvSpPr>
                <a:spLocks/>
              </p:cNvSpPr>
              <p:nvPr/>
            </p:nvSpPr>
            <p:spPr bwMode="auto">
              <a:xfrm>
                <a:off x="761" y="2123"/>
                <a:ext cx="9" cy="23"/>
              </a:xfrm>
              <a:custGeom>
                <a:avLst/>
                <a:gdLst>
                  <a:gd name="T0" fmla="*/ 2 w 9"/>
                  <a:gd name="T1" fmla="*/ 13 h 23"/>
                  <a:gd name="T2" fmla="*/ 2 w 9"/>
                  <a:gd name="T3" fmla="*/ 14 h 23"/>
                  <a:gd name="T4" fmla="*/ 2 w 9"/>
                  <a:gd name="T5" fmla="*/ 16 h 23"/>
                  <a:gd name="T6" fmla="*/ 2 w 9"/>
                  <a:gd name="T7" fmla="*/ 18 h 23"/>
                  <a:gd name="T8" fmla="*/ 4 w 9"/>
                  <a:gd name="T9" fmla="*/ 19 h 23"/>
                  <a:gd name="T10" fmla="*/ 4 w 9"/>
                  <a:gd name="T11" fmla="*/ 21 h 23"/>
                  <a:gd name="T12" fmla="*/ 6 w 9"/>
                  <a:gd name="T13" fmla="*/ 22 h 23"/>
                  <a:gd name="T14" fmla="*/ 6 w 9"/>
                  <a:gd name="T15" fmla="*/ 22 h 23"/>
                  <a:gd name="T16" fmla="*/ 7 w 9"/>
                  <a:gd name="T17" fmla="*/ 22 h 23"/>
                  <a:gd name="T18" fmla="*/ 7 w 9"/>
                  <a:gd name="T19" fmla="*/ 21 h 23"/>
                  <a:gd name="T20" fmla="*/ 8 w 9"/>
                  <a:gd name="T21" fmla="*/ 19 h 23"/>
                  <a:gd name="T22" fmla="*/ 8 w 9"/>
                  <a:gd name="T23" fmla="*/ 15 h 23"/>
                  <a:gd name="T24" fmla="*/ 8 w 9"/>
                  <a:gd name="T25" fmla="*/ 13 h 23"/>
                  <a:gd name="T26" fmla="*/ 8 w 9"/>
                  <a:gd name="T27" fmla="*/ 9 h 23"/>
                  <a:gd name="T28" fmla="*/ 8 w 9"/>
                  <a:gd name="T29" fmla="*/ 7 h 23"/>
                  <a:gd name="T30" fmla="*/ 8 w 9"/>
                  <a:gd name="T31" fmla="*/ 5 h 23"/>
                  <a:gd name="T32" fmla="*/ 6 w 9"/>
                  <a:gd name="T33" fmla="*/ 3 h 23"/>
                  <a:gd name="T34" fmla="*/ 6 w 9"/>
                  <a:gd name="T35" fmla="*/ 3 h 23"/>
                  <a:gd name="T36" fmla="*/ 4 w 9"/>
                  <a:gd name="T37" fmla="*/ 3 h 23"/>
                  <a:gd name="T38" fmla="*/ 4 w 9"/>
                  <a:gd name="T39" fmla="*/ 3 h 23"/>
                  <a:gd name="T40" fmla="*/ 2 w 9"/>
                  <a:gd name="T41" fmla="*/ 1 h 23"/>
                  <a:gd name="T42" fmla="*/ 2 w 9"/>
                  <a:gd name="T43" fmla="*/ 1 h 23"/>
                  <a:gd name="T44" fmla="*/ 1 w 9"/>
                  <a:gd name="T45" fmla="*/ 1 h 23"/>
                  <a:gd name="T46" fmla="*/ 1 w 9"/>
                  <a:gd name="T47" fmla="*/ 1 h 23"/>
                  <a:gd name="T48" fmla="*/ 0 w 9"/>
                  <a:gd name="T49" fmla="*/ 1 h 23"/>
                  <a:gd name="T50" fmla="*/ 0 w 9"/>
                  <a:gd name="T51" fmla="*/ 2 h 23"/>
                  <a:gd name="T52" fmla="*/ 0 w 9"/>
                  <a:gd name="T53" fmla="*/ 4 h 23"/>
                  <a:gd name="T54" fmla="*/ 0 w 9"/>
                  <a:gd name="T55" fmla="*/ 5 h 23"/>
                  <a:gd name="T56" fmla="*/ 0 w 9"/>
                  <a:gd name="T57" fmla="*/ 7 h 23"/>
                  <a:gd name="T58" fmla="*/ 0 w 9"/>
                  <a:gd name="T59" fmla="*/ 10 h 23"/>
                  <a:gd name="T60" fmla="*/ 0 w 9"/>
                  <a:gd name="T61" fmla="*/ 12 h 23"/>
                  <a:gd name="T62" fmla="*/ 0 w 9"/>
                  <a:gd name="T63" fmla="*/ 12 h 23"/>
                  <a:gd name="T64" fmla="*/ 2 w 9"/>
                  <a:gd name="T65" fmla="*/ 12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23"/>
                  <a:gd name="T101" fmla="*/ 9 w 9"/>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23">
                    <a:moveTo>
                      <a:pt x="2" y="12"/>
                    </a:moveTo>
                    <a:lnTo>
                      <a:pt x="2" y="13"/>
                    </a:lnTo>
                    <a:lnTo>
                      <a:pt x="2" y="14"/>
                    </a:lnTo>
                    <a:lnTo>
                      <a:pt x="2" y="16"/>
                    </a:lnTo>
                    <a:lnTo>
                      <a:pt x="2" y="18"/>
                    </a:lnTo>
                    <a:lnTo>
                      <a:pt x="4" y="18"/>
                    </a:lnTo>
                    <a:lnTo>
                      <a:pt x="4" y="19"/>
                    </a:lnTo>
                    <a:lnTo>
                      <a:pt x="4" y="21"/>
                    </a:lnTo>
                    <a:lnTo>
                      <a:pt x="6" y="21"/>
                    </a:lnTo>
                    <a:lnTo>
                      <a:pt x="6" y="22"/>
                    </a:lnTo>
                    <a:lnTo>
                      <a:pt x="7" y="22"/>
                    </a:lnTo>
                    <a:lnTo>
                      <a:pt x="7" y="21"/>
                    </a:lnTo>
                    <a:lnTo>
                      <a:pt x="8" y="19"/>
                    </a:lnTo>
                    <a:lnTo>
                      <a:pt x="8" y="17"/>
                    </a:lnTo>
                    <a:lnTo>
                      <a:pt x="8" y="15"/>
                    </a:lnTo>
                    <a:lnTo>
                      <a:pt x="8" y="13"/>
                    </a:lnTo>
                    <a:lnTo>
                      <a:pt x="8" y="11"/>
                    </a:lnTo>
                    <a:lnTo>
                      <a:pt x="8" y="9"/>
                    </a:lnTo>
                    <a:lnTo>
                      <a:pt x="8" y="7"/>
                    </a:lnTo>
                    <a:lnTo>
                      <a:pt x="8" y="5"/>
                    </a:lnTo>
                    <a:lnTo>
                      <a:pt x="8" y="3"/>
                    </a:lnTo>
                    <a:lnTo>
                      <a:pt x="6" y="3"/>
                    </a:lnTo>
                    <a:lnTo>
                      <a:pt x="4" y="3"/>
                    </a:lnTo>
                    <a:lnTo>
                      <a:pt x="4" y="1"/>
                    </a:lnTo>
                    <a:lnTo>
                      <a:pt x="2" y="1"/>
                    </a:lnTo>
                    <a:lnTo>
                      <a:pt x="1" y="1"/>
                    </a:lnTo>
                    <a:lnTo>
                      <a:pt x="1" y="0"/>
                    </a:lnTo>
                    <a:lnTo>
                      <a:pt x="0" y="1"/>
                    </a:lnTo>
                    <a:lnTo>
                      <a:pt x="0" y="2"/>
                    </a:lnTo>
                    <a:lnTo>
                      <a:pt x="0" y="4"/>
                    </a:lnTo>
                    <a:lnTo>
                      <a:pt x="0" y="5"/>
                    </a:lnTo>
                    <a:lnTo>
                      <a:pt x="0" y="7"/>
                    </a:lnTo>
                    <a:lnTo>
                      <a:pt x="0" y="8"/>
                    </a:lnTo>
                    <a:lnTo>
                      <a:pt x="0" y="10"/>
                    </a:lnTo>
                    <a:lnTo>
                      <a:pt x="0" y="12"/>
                    </a:lnTo>
                    <a:lnTo>
                      <a:pt x="2" y="12"/>
                    </a:lnTo>
                  </a:path>
                </a:pathLst>
              </a:custGeom>
              <a:solidFill>
                <a:srgbClr val="824200"/>
              </a:solidFill>
              <a:ln w="9525">
                <a:noFill/>
                <a:round/>
                <a:headEnd/>
                <a:tailEnd/>
              </a:ln>
            </p:spPr>
            <p:txBody>
              <a:bodyPr/>
              <a:lstStyle/>
              <a:p>
                <a:endParaRPr lang="zh-TW" altLang="en-US"/>
              </a:p>
            </p:txBody>
          </p:sp>
          <p:sp>
            <p:nvSpPr>
              <p:cNvPr id="118920" name="Freeform 208"/>
              <p:cNvSpPr>
                <a:spLocks/>
              </p:cNvSpPr>
              <p:nvPr/>
            </p:nvSpPr>
            <p:spPr bwMode="auto">
              <a:xfrm>
                <a:off x="760" y="2074"/>
                <a:ext cx="73" cy="88"/>
              </a:xfrm>
              <a:custGeom>
                <a:avLst/>
                <a:gdLst>
                  <a:gd name="T0" fmla="*/ 59 w 73"/>
                  <a:gd name="T1" fmla="*/ 86 h 88"/>
                  <a:gd name="T2" fmla="*/ 59 w 73"/>
                  <a:gd name="T3" fmla="*/ 86 h 88"/>
                  <a:gd name="T4" fmla="*/ 59 w 73"/>
                  <a:gd name="T5" fmla="*/ 86 h 88"/>
                  <a:gd name="T6" fmla="*/ 57 w 73"/>
                  <a:gd name="T7" fmla="*/ 87 h 88"/>
                  <a:gd name="T8" fmla="*/ 56 w 73"/>
                  <a:gd name="T9" fmla="*/ 87 h 88"/>
                  <a:gd name="T10" fmla="*/ 54 w 73"/>
                  <a:gd name="T11" fmla="*/ 87 h 88"/>
                  <a:gd name="T12" fmla="*/ 54 w 73"/>
                  <a:gd name="T13" fmla="*/ 85 h 88"/>
                  <a:gd name="T14" fmla="*/ 54 w 73"/>
                  <a:gd name="T15" fmla="*/ 79 h 88"/>
                  <a:gd name="T16" fmla="*/ 56 w 73"/>
                  <a:gd name="T17" fmla="*/ 72 h 88"/>
                  <a:gd name="T18" fmla="*/ 58 w 73"/>
                  <a:gd name="T19" fmla="*/ 65 h 88"/>
                  <a:gd name="T20" fmla="*/ 60 w 73"/>
                  <a:gd name="T21" fmla="*/ 61 h 88"/>
                  <a:gd name="T22" fmla="*/ 58 w 73"/>
                  <a:gd name="T23" fmla="*/ 61 h 88"/>
                  <a:gd name="T24" fmla="*/ 58 w 73"/>
                  <a:gd name="T25" fmla="*/ 61 h 88"/>
                  <a:gd name="T26" fmla="*/ 57 w 73"/>
                  <a:gd name="T27" fmla="*/ 59 h 88"/>
                  <a:gd name="T28" fmla="*/ 57 w 73"/>
                  <a:gd name="T29" fmla="*/ 57 h 88"/>
                  <a:gd name="T30" fmla="*/ 57 w 73"/>
                  <a:gd name="T31" fmla="*/ 56 h 88"/>
                  <a:gd name="T32" fmla="*/ 54 w 73"/>
                  <a:gd name="T33" fmla="*/ 55 h 88"/>
                  <a:gd name="T34" fmla="*/ 43 w 73"/>
                  <a:gd name="T35" fmla="*/ 59 h 88"/>
                  <a:gd name="T36" fmla="*/ 30 w 73"/>
                  <a:gd name="T37" fmla="*/ 62 h 88"/>
                  <a:gd name="T38" fmla="*/ 16 w 73"/>
                  <a:gd name="T39" fmla="*/ 68 h 88"/>
                  <a:gd name="T40" fmla="*/ 6 w 73"/>
                  <a:gd name="T41" fmla="*/ 72 h 88"/>
                  <a:gd name="T42" fmla="*/ 3 w 73"/>
                  <a:gd name="T43" fmla="*/ 72 h 88"/>
                  <a:gd name="T44" fmla="*/ 2 w 73"/>
                  <a:gd name="T45" fmla="*/ 63 h 88"/>
                  <a:gd name="T46" fmla="*/ 1 w 73"/>
                  <a:gd name="T47" fmla="*/ 48 h 88"/>
                  <a:gd name="T48" fmla="*/ 0 w 73"/>
                  <a:gd name="T49" fmla="*/ 31 h 88"/>
                  <a:gd name="T50" fmla="*/ 3 w 73"/>
                  <a:gd name="T51" fmla="*/ 17 h 88"/>
                  <a:gd name="T52" fmla="*/ 11 w 73"/>
                  <a:gd name="T53" fmla="*/ 8 h 88"/>
                  <a:gd name="T54" fmla="*/ 11 w 73"/>
                  <a:gd name="T55" fmla="*/ 8 h 88"/>
                  <a:gd name="T56" fmla="*/ 15 w 73"/>
                  <a:gd name="T57" fmla="*/ 7 h 88"/>
                  <a:gd name="T58" fmla="*/ 17 w 73"/>
                  <a:gd name="T59" fmla="*/ 5 h 88"/>
                  <a:gd name="T60" fmla="*/ 21 w 73"/>
                  <a:gd name="T61" fmla="*/ 3 h 88"/>
                  <a:gd name="T62" fmla="*/ 24 w 73"/>
                  <a:gd name="T63" fmla="*/ 2 h 88"/>
                  <a:gd name="T64" fmla="*/ 29 w 73"/>
                  <a:gd name="T65" fmla="*/ 1 h 88"/>
                  <a:gd name="T66" fmla="*/ 34 w 73"/>
                  <a:gd name="T67" fmla="*/ 1 h 88"/>
                  <a:gd name="T68" fmla="*/ 40 w 73"/>
                  <a:gd name="T69" fmla="*/ 1 h 88"/>
                  <a:gd name="T70" fmla="*/ 44 w 73"/>
                  <a:gd name="T71" fmla="*/ 2 h 88"/>
                  <a:gd name="T72" fmla="*/ 48 w 73"/>
                  <a:gd name="T73" fmla="*/ 2 h 88"/>
                  <a:gd name="T74" fmla="*/ 53 w 73"/>
                  <a:gd name="T75" fmla="*/ 4 h 88"/>
                  <a:gd name="T76" fmla="*/ 59 w 73"/>
                  <a:gd name="T77" fmla="*/ 7 h 88"/>
                  <a:gd name="T78" fmla="*/ 63 w 73"/>
                  <a:gd name="T79" fmla="*/ 13 h 88"/>
                  <a:gd name="T80" fmla="*/ 67 w 73"/>
                  <a:gd name="T81" fmla="*/ 16 h 88"/>
                  <a:gd name="T82" fmla="*/ 69 w 73"/>
                  <a:gd name="T83" fmla="*/ 20 h 88"/>
                  <a:gd name="T84" fmla="*/ 71 w 73"/>
                  <a:gd name="T85" fmla="*/ 20 h 88"/>
                  <a:gd name="T86" fmla="*/ 71 w 73"/>
                  <a:gd name="T87" fmla="*/ 24 h 88"/>
                  <a:gd name="T88" fmla="*/ 71 w 73"/>
                  <a:gd name="T89" fmla="*/ 32 h 88"/>
                  <a:gd name="T90" fmla="*/ 71 w 73"/>
                  <a:gd name="T91" fmla="*/ 42 h 88"/>
                  <a:gd name="T92" fmla="*/ 71 w 73"/>
                  <a:gd name="T93" fmla="*/ 52 h 88"/>
                  <a:gd name="T94" fmla="*/ 71 w 73"/>
                  <a:gd name="T95" fmla="*/ 58 h 88"/>
                  <a:gd name="T96" fmla="*/ 70 w 73"/>
                  <a:gd name="T97" fmla="*/ 64 h 88"/>
                  <a:gd name="T98" fmla="*/ 66 w 73"/>
                  <a:gd name="T99" fmla="*/ 70 h 88"/>
                  <a:gd name="T100" fmla="*/ 65 w 73"/>
                  <a:gd name="T101" fmla="*/ 76 h 88"/>
                  <a:gd name="T102" fmla="*/ 62 w 73"/>
                  <a:gd name="T103" fmla="*/ 81 h 88"/>
                  <a:gd name="T104" fmla="*/ 60 w 73"/>
                  <a:gd name="T105" fmla="*/ 84 h 88"/>
                  <a:gd name="T106" fmla="*/ 60 w 73"/>
                  <a:gd name="T107" fmla="*/ 85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3"/>
                  <a:gd name="T163" fmla="*/ 0 h 88"/>
                  <a:gd name="T164" fmla="*/ 73 w 73"/>
                  <a:gd name="T165" fmla="*/ 88 h 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3" h="88">
                    <a:moveTo>
                      <a:pt x="60" y="85"/>
                    </a:moveTo>
                    <a:lnTo>
                      <a:pt x="59" y="86"/>
                    </a:lnTo>
                    <a:lnTo>
                      <a:pt x="57" y="87"/>
                    </a:lnTo>
                    <a:lnTo>
                      <a:pt x="56" y="87"/>
                    </a:lnTo>
                    <a:lnTo>
                      <a:pt x="54" y="87"/>
                    </a:lnTo>
                    <a:lnTo>
                      <a:pt x="54" y="85"/>
                    </a:lnTo>
                    <a:lnTo>
                      <a:pt x="54" y="83"/>
                    </a:lnTo>
                    <a:lnTo>
                      <a:pt x="54" y="81"/>
                    </a:lnTo>
                    <a:lnTo>
                      <a:pt x="54" y="79"/>
                    </a:lnTo>
                    <a:lnTo>
                      <a:pt x="55" y="76"/>
                    </a:lnTo>
                    <a:lnTo>
                      <a:pt x="55" y="74"/>
                    </a:lnTo>
                    <a:lnTo>
                      <a:pt x="56" y="72"/>
                    </a:lnTo>
                    <a:lnTo>
                      <a:pt x="56" y="70"/>
                    </a:lnTo>
                    <a:lnTo>
                      <a:pt x="58" y="67"/>
                    </a:lnTo>
                    <a:lnTo>
                      <a:pt x="58" y="65"/>
                    </a:lnTo>
                    <a:lnTo>
                      <a:pt x="59" y="63"/>
                    </a:lnTo>
                    <a:lnTo>
                      <a:pt x="59" y="62"/>
                    </a:lnTo>
                    <a:lnTo>
                      <a:pt x="60" y="61"/>
                    </a:lnTo>
                    <a:lnTo>
                      <a:pt x="58" y="61"/>
                    </a:lnTo>
                    <a:lnTo>
                      <a:pt x="58" y="59"/>
                    </a:lnTo>
                    <a:lnTo>
                      <a:pt x="57" y="59"/>
                    </a:lnTo>
                    <a:lnTo>
                      <a:pt x="57" y="57"/>
                    </a:lnTo>
                    <a:lnTo>
                      <a:pt x="57" y="56"/>
                    </a:lnTo>
                    <a:lnTo>
                      <a:pt x="57" y="54"/>
                    </a:lnTo>
                    <a:lnTo>
                      <a:pt x="55" y="55"/>
                    </a:lnTo>
                    <a:lnTo>
                      <a:pt x="54" y="55"/>
                    </a:lnTo>
                    <a:lnTo>
                      <a:pt x="51" y="57"/>
                    </a:lnTo>
                    <a:lnTo>
                      <a:pt x="48" y="57"/>
                    </a:lnTo>
                    <a:lnTo>
                      <a:pt x="43" y="59"/>
                    </a:lnTo>
                    <a:lnTo>
                      <a:pt x="40" y="61"/>
                    </a:lnTo>
                    <a:lnTo>
                      <a:pt x="34" y="62"/>
                    </a:lnTo>
                    <a:lnTo>
                      <a:pt x="30" y="62"/>
                    </a:lnTo>
                    <a:lnTo>
                      <a:pt x="24" y="65"/>
                    </a:lnTo>
                    <a:lnTo>
                      <a:pt x="21" y="67"/>
                    </a:lnTo>
                    <a:lnTo>
                      <a:pt x="16" y="68"/>
                    </a:lnTo>
                    <a:lnTo>
                      <a:pt x="12" y="70"/>
                    </a:lnTo>
                    <a:lnTo>
                      <a:pt x="8" y="72"/>
                    </a:lnTo>
                    <a:lnTo>
                      <a:pt x="6" y="72"/>
                    </a:lnTo>
                    <a:lnTo>
                      <a:pt x="5" y="72"/>
                    </a:lnTo>
                    <a:lnTo>
                      <a:pt x="3" y="72"/>
                    </a:lnTo>
                    <a:lnTo>
                      <a:pt x="3" y="70"/>
                    </a:lnTo>
                    <a:lnTo>
                      <a:pt x="2" y="67"/>
                    </a:lnTo>
                    <a:lnTo>
                      <a:pt x="2" y="63"/>
                    </a:lnTo>
                    <a:lnTo>
                      <a:pt x="1" y="59"/>
                    </a:lnTo>
                    <a:lnTo>
                      <a:pt x="1" y="54"/>
                    </a:lnTo>
                    <a:lnTo>
                      <a:pt x="1" y="48"/>
                    </a:lnTo>
                    <a:lnTo>
                      <a:pt x="1" y="42"/>
                    </a:lnTo>
                    <a:lnTo>
                      <a:pt x="0" y="37"/>
                    </a:lnTo>
                    <a:lnTo>
                      <a:pt x="0" y="31"/>
                    </a:lnTo>
                    <a:lnTo>
                      <a:pt x="0" y="26"/>
                    </a:lnTo>
                    <a:lnTo>
                      <a:pt x="1" y="20"/>
                    </a:lnTo>
                    <a:lnTo>
                      <a:pt x="3" y="17"/>
                    </a:lnTo>
                    <a:lnTo>
                      <a:pt x="5" y="13"/>
                    </a:lnTo>
                    <a:lnTo>
                      <a:pt x="7" y="11"/>
                    </a:lnTo>
                    <a:lnTo>
                      <a:pt x="11" y="8"/>
                    </a:lnTo>
                    <a:lnTo>
                      <a:pt x="13" y="8"/>
                    </a:lnTo>
                    <a:lnTo>
                      <a:pt x="15" y="7"/>
                    </a:lnTo>
                    <a:lnTo>
                      <a:pt x="17" y="5"/>
                    </a:lnTo>
                    <a:lnTo>
                      <a:pt x="19" y="5"/>
                    </a:lnTo>
                    <a:lnTo>
                      <a:pt x="21" y="3"/>
                    </a:lnTo>
                    <a:lnTo>
                      <a:pt x="23" y="2"/>
                    </a:lnTo>
                    <a:lnTo>
                      <a:pt x="24" y="2"/>
                    </a:lnTo>
                    <a:lnTo>
                      <a:pt x="26" y="0"/>
                    </a:lnTo>
                    <a:lnTo>
                      <a:pt x="27" y="1"/>
                    </a:lnTo>
                    <a:lnTo>
                      <a:pt x="29" y="1"/>
                    </a:lnTo>
                    <a:lnTo>
                      <a:pt x="31" y="1"/>
                    </a:lnTo>
                    <a:lnTo>
                      <a:pt x="33" y="1"/>
                    </a:lnTo>
                    <a:lnTo>
                      <a:pt x="34" y="1"/>
                    </a:lnTo>
                    <a:lnTo>
                      <a:pt x="36" y="1"/>
                    </a:lnTo>
                    <a:lnTo>
                      <a:pt x="38" y="1"/>
                    </a:lnTo>
                    <a:lnTo>
                      <a:pt x="40" y="1"/>
                    </a:lnTo>
                    <a:lnTo>
                      <a:pt x="40" y="2"/>
                    </a:lnTo>
                    <a:lnTo>
                      <a:pt x="42" y="2"/>
                    </a:lnTo>
                    <a:lnTo>
                      <a:pt x="44" y="2"/>
                    </a:lnTo>
                    <a:lnTo>
                      <a:pt x="46" y="2"/>
                    </a:lnTo>
                    <a:lnTo>
                      <a:pt x="48" y="2"/>
                    </a:lnTo>
                    <a:lnTo>
                      <a:pt x="49" y="2"/>
                    </a:lnTo>
                    <a:lnTo>
                      <a:pt x="51" y="2"/>
                    </a:lnTo>
                    <a:lnTo>
                      <a:pt x="53" y="4"/>
                    </a:lnTo>
                    <a:lnTo>
                      <a:pt x="55" y="5"/>
                    </a:lnTo>
                    <a:lnTo>
                      <a:pt x="57" y="7"/>
                    </a:lnTo>
                    <a:lnTo>
                      <a:pt x="59" y="7"/>
                    </a:lnTo>
                    <a:lnTo>
                      <a:pt x="59" y="9"/>
                    </a:lnTo>
                    <a:lnTo>
                      <a:pt x="61" y="11"/>
                    </a:lnTo>
                    <a:lnTo>
                      <a:pt x="63" y="13"/>
                    </a:lnTo>
                    <a:lnTo>
                      <a:pt x="65" y="13"/>
                    </a:lnTo>
                    <a:lnTo>
                      <a:pt x="65" y="15"/>
                    </a:lnTo>
                    <a:lnTo>
                      <a:pt x="67" y="16"/>
                    </a:lnTo>
                    <a:lnTo>
                      <a:pt x="67" y="19"/>
                    </a:lnTo>
                    <a:lnTo>
                      <a:pt x="69" y="19"/>
                    </a:lnTo>
                    <a:lnTo>
                      <a:pt x="69" y="20"/>
                    </a:lnTo>
                    <a:lnTo>
                      <a:pt x="70" y="20"/>
                    </a:lnTo>
                    <a:lnTo>
                      <a:pt x="71" y="20"/>
                    </a:lnTo>
                    <a:lnTo>
                      <a:pt x="71" y="21"/>
                    </a:lnTo>
                    <a:lnTo>
                      <a:pt x="71" y="22"/>
                    </a:lnTo>
                    <a:lnTo>
                      <a:pt x="71" y="24"/>
                    </a:lnTo>
                    <a:lnTo>
                      <a:pt x="71" y="26"/>
                    </a:lnTo>
                    <a:lnTo>
                      <a:pt x="71" y="30"/>
                    </a:lnTo>
                    <a:lnTo>
                      <a:pt x="71" y="32"/>
                    </a:lnTo>
                    <a:lnTo>
                      <a:pt x="71" y="36"/>
                    </a:lnTo>
                    <a:lnTo>
                      <a:pt x="71" y="38"/>
                    </a:lnTo>
                    <a:lnTo>
                      <a:pt x="71" y="42"/>
                    </a:lnTo>
                    <a:lnTo>
                      <a:pt x="71" y="46"/>
                    </a:lnTo>
                    <a:lnTo>
                      <a:pt x="71" y="49"/>
                    </a:lnTo>
                    <a:lnTo>
                      <a:pt x="71" y="52"/>
                    </a:lnTo>
                    <a:lnTo>
                      <a:pt x="71" y="54"/>
                    </a:lnTo>
                    <a:lnTo>
                      <a:pt x="71" y="56"/>
                    </a:lnTo>
                    <a:lnTo>
                      <a:pt x="71" y="58"/>
                    </a:lnTo>
                    <a:lnTo>
                      <a:pt x="72" y="58"/>
                    </a:lnTo>
                    <a:lnTo>
                      <a:pt x="70" y="62"/>
                    </a:lnTo>
                    <a:lnTo>
                      <a:pt x="70" y="64"/>
                    </a:lnTo>
                    <a:lnTo>
                      <a:pt x="68" y="67"/>
                    </a:lnTo>
                    <a:lnTo>
                      <a:pt x="68" y="68"/>
                    </a:lnTo>
                    <a:lnTo>
                      <a:pt x="66" y="70"/>
                    </a:lnTo>
                    <a:lnTo>
                      <a:pt x="66" y="73"/>
                    </a:lnTo>
                    <a:lnTo>
                      <a:pt x="65" y="74"/>
                    </a:lnTo>
                    <a:lnTo>
                      <a:pt x="65" y="76"/>
                    </a:lnTo>
                    <a:lnTo>
                      <a:pt x="63" y="78"/>
                    </a:lnTo>
                    <a:lnTo>
                      <a:pt x="63" y="80"/>
                    </a:lnTo>
                    <a:lnTo>
                      <a:pt x="62" y="81"/>
                    </a:lnTo>
                    <a:lnTo>
                      <a:pt x="62" y="82"/>
                    </a:lnTo>
                    <a:lnTo>
                      <a:pt x="60" y="84"/>
                    </a:lnTo>
                    <a:lnTo>
                      <a:pt x="60" y="85"/>
                    </a:lnTo>
                  </a:path>
                </a:pathLst>
              </a:custGeom>
              <a:solidFill>
                <a:srgbClr val="000000"/>
              </a:solidFill>
              <a:ln w="9525">
                <a:noFill/>
                <a:round/>
                <a:headEnd/>
                <a:tailEnd/>
              </a:ln>
            </p:spPr>
            <p:txBody>
              <a:bodyPr/>
              <a:lstStyle/>
              <a:p>
                <a:endParaRPr lang="zh-TW" altLang="en-US"/>
              </a:p>
            </p:txBody>
          </p:sp>
          <p:sp>
            <p:nvSpPr>
              <p:cNvPr id="118921" name="Freeform 209"/>
              <p:cNvSpPr>
                <a:spLocks/>
              </p:cNvSpPr>
              <p:nvPr/>
            </p:nvSpPr>
            <p:spPr bwMode="auto">
              <a:xfrm>
                <a:off x="821" y="2127"/>
                <a:ext cx="10" cy="26"/>
              </a:xfrm>
              <a:custGeom>
                <a:avLst/>
                <a:gdLst>
                  <a:gd name="T0" fmla="*/ 7 w 10"/>
                  <a:gd name="T1" fmla="*/ 14 h 26"/>
                  <a:gd name="T2" fmla="*/ 7 w 10"/>
                  <a:gd name="T3" fmla="*/ 14 h 26"/>
                  <a:gd name="T4" fmla="*/ 7 w 10"/>
                  <a:gd name="T5" fmla="*/ 15 h 26"/>
                  <a:gd name="T6" fmla="*/ 7 w 10"/>
                  <a:gd name="T7" fmla="*/ 15 h 26"/>
                  <a:gd name="T8" fmla="*/ 7 w 10"/>
                  <a:gd name="T9" fmla="*/ 17 h 26"/>
                  <a:gd name="T10" fmla="*/ 7 w 10"/>
                  <a:gd name="T11" fmla="*/ 18 h 26"/>
                  <a:gd name="T12" fmla="*/ 6 w 10"/>
                  <a:gd name="T13" fmla="*/ 20 h 26"/>
                  <a:gd name="T14" fmla="*/ 6 w 10"/>
                  <a:gd name="T15" fmla="*/ 20 h 26"/>
                  <a:gd name="T16" fmla="*/ 4 w 10"/>
                  <a:gd name="T17" fmla="*/ 22 h 26"/>
                  <a:gd name="T18" fmla="*/ 4 w 10"/>
                  <a:gd name="T19" fmla="*/ 22 h 26"/>
                  <a:gd name="T20" fmla="*/ 3 w 10"/>
                  <a:gd name="T21" fmla="*/ 23 h 26"/>
                  <a:gd name="T22" fmla="*/ 3 w 10"/>
                  <a:gd name="T23" fmla="*/ 23 h 26"/>
                  <a:gd name="T24" fmla="*/ 1 w 10"/>
                  <a:gd name="T25" fmla="*/ 25 h 26"/>
                  <a:gd name="T26" fmla="*/ 1 w 10"/>
                  <a:gd name="T27" fmla="*/ 25 h 26"/>
                  <a:gd name="T28" fmla="*/ 1 w 10"/>
                  <a:gd name="T29" fmla="*/ 25 h 26"/>
                  <a:gd name="T30" fmla="*/ 1 w 10"/>
                  <a:gd name="T31" fmla="*/ 25 h 26"/>
                  <a:gd name="T32" fmla="*/ 0 w 10"/>
                  <a:gd name="T33" fmla="*/ 24 h 26"/>
                  <a:gd name="T34" fmla="*/ 0 w 10"/>
                  <a:gd name="T35" fmla="*/ 24 h 26"/>
                  <a:gd name="T36" fmla="*/ 0 w 10"/>
                  <a:gd name="T37" fmla="*/ 21 h 26"/>
                  <a:gd name="T38" fmla="*/ 0 w 10"/>
                  <a:gd name="T39" fmla="*/ 17 h 26"/>
                  <a:gd name="T40" fmla="*/ 0 w 10"/>
                  <a:gd name="T41" fmla="*/ 14 h 26"/>
                  <a:gd name="T42" fmla="*/ 0 w 10"/>
                  <a:gd name="T43" fmla="*/ 9 h 26"/>
                  <a:gd name="T44" fmla="*/ 1 w 10"/>
                  <a:gd name="T45" fmla="*/ 8 h 26"/>
                  <a:gd name="T46" fmla="*/ 1 w 10"/>
                  <a:gd name="T47" fmla="*/ 6 h 26"/>
                  <a:gd name="T48" fmla="*/ 2 w 10"/>
                  <a:gd name="T49" fmla="*/ 4 h 26"/>
                  <a:gd name="T50" fmla="*/ 2 w 10"/>
                  <a:gd name="T51" fmla="*/ 4 h 26"/>
                  <a:gd name="T52" fmla="*/ 3 w 10"/>
                  <a:gd name="T53" fmla="*/ 4 h 26"/>
                  <a:gd name="T54" fmla="*/ 4 w 10"/>
                  <a:gd name="T55" fmla="*/ 4 h 26"/>
                  <a:gd name="T56" fmla="*/ 6 w 10"/>
                  <a:gd name="T57" fmla="*/ 1 h 26"/>
                  <a:gd name="T58" fmla="*/ 6 w 10"/>
                  <a:gd name="T59" fmla="*/ 1 h 26"/>
                  <a:gd name="T60" fmla="*/ 7 w 10"/>
                  <a:gd name="T61" fmla="*/ 1 h 26"/>
                  <a:gd name="T62" fmla="*/ 8 w 10"/>
                  <a:gd name="T63" fmla="*/ 1 h 26"/>
                  <a:gd name="T64" fmla="*/ 9 w 10"/>
                  <a:gd name="T65" fmla="*/ 1 h 26"/>
                  <a:gd name="T66" fmla="*/ 9 w 10"/>
                  <a:gd name="T67" fmla="*/ 2 h 26"/>
                  <a:gd name="T68" fmla="*/ 9 w 10"/>
                  <a:gd name="T69" fmla="*/ 4 h 26"/>
                  <a:gd name="T70" fmla="*/ 9 w 10"/>
                  <a:gd name="T71" fmla="*/ 6 h 26"/>
                  <a:gd name="T72" fmla="*/ 7 w 10"/>
                  <a:gd name="T73" fmla="*/ 8 h 26"/>
                  <a:gd name="T74" fmla="*/ 7 w 10"/>
                  <a:gd name="T75" fmla="*/ 9 h 26"/>
                  <a:gd name="T76" fmla="*/ 7 w 10"/>
                  <a:gd name="T77" fmla="*/ 12 h 26"/>
                  <a:gd name="T78" fmla="*/ 7 w 10"/>
                  <a:gd name="T79" fmla="*/ 12 h 26"/>
                  <a:gd name="T80" fmla="*/ 7 w 10"/>
                  <a:gd name="T81" fmla="*/ 12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26"/>
                  <a:gd name="T125" fmla="*/ 10 w 10"/>
                  <a:gd name="T126" fmla="*/ 26 h 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26">
                    <a:moveTo>
                      <a:pt x="7" y="12"/>
                    </a:moveTo>
                    <a:lnTo>
                      <a:pt x="7" y="14"/>
                    </a:lnTo>
                    <a:lnTo>
                      <a:pt x="7" y="15"/>
                    </a:lnTo>
                    <a:lnTo>
                      <a:pt x="7" y="17"/>
                    </a:lnTo>
                    <a:lnTo>
                      <a:pt x="7" y="18"/>
                    </a:lnTo>
                    <a:lnTo>
                      <a:pt x="6" y="20"/>
                    </a:lnTo>
                    <a:lnTo>
                      <a:pt x="4" y="22"/>
                    </a:lnTo>
                    <a:lnTo>
                      <a:pt x="3" y="23"/>
                    </a:lnTo>
                    <a:lnTo>
                      <a:pt x="1" y="25"/>
                    </a:lnTo>
                    <a:lnTo>
                      <a:pt x="1" y="24"/>
                    </a:lnTo>
                    <a:lnTo>
                      <a:pt x="0" y="24"/>
                    </a:lnTo>
                    <a:lnTo>
                      <a:pt x="0" y="22"/>
                    </a:lnTo>
                    <a:lnTo>
                      <a:pt x="0" y="21"/>
                    </a:lnTo>
                    <a:lnTo>
                      <a:pt x="0" y="19"/>
                    </a:lnTo>
                    <a:lnTo>
                      <a:pt x="0" y="17"/>
                    </a:lnTo>
                    <a:lnTo>
                      <a:pt x="0" y="15"/>
                    </a:lnTo>
                    <a:lnTo>
                      <a:pt x="0" y="14"/>
                    </a:lnTo>
                    <a:lnTo>
                      <a:pt x="0" y="12"/>
                    </a:lnTo>
                    <a:lnTo>
                      <a:pt x="0" y="9"/>
                    </a:lnTo>
                    <a:lnTo>
                      <a:pt x="1" y="8"/>
                    </a:lnTo>
                    <a:lnTo>
                      <a:pt x="1" y="6"/>
                    </a:lnTo>
                    <a:lnTo>
                      <a:pt x="2" y="4"/>
                    </a:lnTo>
                    <a:lnTo>
                      <a:pt x="3" y="4"/>
                    </a:lnTo>
                    <a:lnTo>
                      <a:pt x="4" y="4"/>
                    </a:lnTo>
                    <a:lnTo>
                      <a:pt x="6" y="1"/>
                    </a:lnTo>
                    <a:lnTo>
                      <a:pt x="7" y="1"/>
                    </a:lnTo>
                    <a:lnTo>
                      <a:pt x="8" y="1"/>
                    </a:lnTo>
                    <a:lnTo>
                      <a:pt x="9" y="0"/>
                    </a:lnTo>
                    <a:lnTo>
                      <a:pt x="9" y="1"/>
                    </a:lnTo>
                    <a:lnTo>
                      <a:pt x="9" y="2"/>
                    </a:lnTo>
                    <a:lnTo>
                      <a:pt x="9" y="4"/>
                    </a:lnTo>
                    <a:lnTo>
                      <a:pt x="9" y="6"/>
                    </a:lnTo>
                    <a:lnTo>
                      <a:pt x="7" y="8"/>
                    </a:lnTo>
                    <a:lnTo>
                      <a:pt x="7" y="9"/>
                    </a:lnTo>
                    <a:lnTo>
                      <a:pt x="7" y="12"/>
                    </a:lnTo>
                  </a:path>
                </a:pathLst>
              </a:custGeom>
              <a:solidFill>
                <a:srgbClr val="622100"/>
              </a:solidFill>
              <a:ln w="9525">
                <a:noFill/>
                <a:round/>
                <a:headEnd/>
                <a:tailEnd/>
              </a:ln>
            </p:spPr>
            <p:txBody>
              <a:bodyPr/>
              <a:lstStyle/>
              <a:p>
                <a:endParaRPr lang="zh-TW" altLang="en-US"/>
              </a:p>
            </p:txBody>
          </p:sp>
          <p:sp>
            <p:nvSpPr>
              <p:cNvPr id="118922" name="Freeform 210"/>
              <p:cNvSpPr>
                <a:spLocks/>
              </p:cNvSpPr>
              <p:nvPr/>
            </p:nvSpPr>
            <p:spPr bwMode="auto">
              <a:xfrm>
                <a:off x="647" y="2159"/>
                <a:ext cx="229" cy="205"/>
              </a:xfrm>
              <a:custGeom>
                <a:avLst/>
                <a:gdLst>
                  <a:gd name="T0" fmla="*/ 175 w 229"/>
                  <a:gd name="T1" fmla="*/ 13 h 205"/>
                  <a:gd name="T2" fmla="*/ 191 w 229"/>
                  <a:gd name="T3" fmla="*/ 28 h 205"/>
                  <a:gd name="T4" fmla="*/ 208 w 229"/>
                  <a:gd name="T5" fmla="*/ 46 h 205"/>
                  <a:gd name="T6" fmla="*/ 219 w 229"/>
                  <a:gd name="T7" fmla="*/ 56 h 205"/>
                  <a:gd name="T8" fmla="*/ 224 w 229"/>
                  <a:gd name="T9" fmla="*/ 67 h 205"/>
                  <a:gd name="T10" fmla="*/ 227 w 229"/>
                  <a:gd name="T11" fmla="*/ 86 h 205"/>
                  <a:gd name="T12" fmla="*/ 226 w 229"/>
                  <a:gd name="T13" fmla="*/ 107 h 205"/>
                  <a:gd name="T14" fmla="*/ 224 w 229"/>
                  <a:gd name="T15" fmla="*/ 123 h 205"/>
                  <a:gd name="T16" fmla="*/ 222 w 229"/>
                  <a:gd name="T17" fmla="*/ 131 h 205"/>
                  <a:gd name="T18" fmla="*/ 219 w 229"/>
                  <a:gd name="T19" fmla="*/ 140 h 205"/>
                  <a:gd name="T20" fmla="*/ 216 w 229"/>
                  <a:gd name="T21" fmla="*/ 150 h 205"/>
                  <a:gd name="T22" fmla="*/ 215 w 229"/>
                  <a:gd name="T23" fmla="*/ 157 h 205"/>
                  <a:gd name="T24" fmla="*/ 212 w 229"/>
                  <a:gd name="T25" fmla="*/ 163 h 205"/>
                  <a:gd name="T26" fmla="*/ 208 w 229"/>
                  <a:gd name="T27" fmla="*/ 170 h 205"/>
                  <a:gd name="T28" fmla="*/ 205 w 229"/>
                  <a:gd name="T29" fmla="*/ 178 h 205"/>
                  <a:gd name="T30" fmla="*/ 201 w 229"/>
                  <a:gd name="T31" fmla="*/ 185 h 205"/>
                  <a:gd name="T32" fmla="*/ 195 w 229"/>
                  <a:gd name="T33" fmla="*/ 190 h 205"/>
                  <a:gd name="T34" fmla="*/ 184 w 229"/>
                  <a:gd name="T35" fmla="*/ 196 h 205"/>
                  <a:gd name="T36" fmla="*/ 172 w 229"/>
                  <a:gd name="T37" fmla="*/ 203 h 205"/>
                  <a:gd name="T38" fmla="*/ 163 w 229"/>
                  <a:gd name="T39" fmla="*/ 204 h 205"/>
                  <a:gd name="T40" fmla="*/ 150 w 229"/>
                  <a:gd name="T41" fmla="*/ 204 h 205"/>
                  <a:gd name="T42" fmla="*/ 119 w 229"/>
                  <a:gd name="T43" fmla="*/ 201 h 205"/>
                  <a:gd name="T44" fmla="*/ 85 w 229"/>
                  <a:gd name="T45" fmla="*/ 197 h 205"/>
                  <a:gd name="T46" fmla="*/ 62 w 229"/>
                  <a:gd name="T47" fmla="*/ 192 h 205"/>
                  <a:gd name="T48" fmla="*/ 55 w 229"/>
                  <a:gd name="T49" fmla="*/ 190 h 205"/>
                  <a:gd name="T50" fmla="*/ 51 w 229"/>
                  <a:gd name="T51" fmla="*/ 184 h 205"/>
                  <a:gd name="T52" fmla="*/ 46 w 229"/>
                  <a:gd name="T53" fmla="*/ 178 h 205"/>
                  <a:gd name="T54" fmla="*/ 45 w 229"/>
                  <a:gd name="T55" fmla="*/ 173 h 205"/>
                  <a:gd name="T56" fmla="*/ 42 w 229"/>
                  <a:gd name="T57" fmla="*/ 162 h 205"/>
                  <a:gd name="T58" fmla="*/ 41 w 229"/>
                  <a:gd name="T59" fmla="*/ 146 h 205"/>
                  <a:gd name="T60" fmla="*/ 41 w 229"/>
                  <a:gd name="T61" fmla="*/ 129 h 205"/>
                  <a:gd name="T62" fmla="*/ 43 w 229"/>
                  <a:gd name="T63" fmla="*/ 116 h 205"/>
                  <a:gd name="T64" fmla="*/ 45 w 229"/>
                  <a:gd name="T65" fmla="*/ 110 h 205"/>
                  <a:gd name="T66" fmla="*/ 45 w 229"/>
                  <a:gd name="T67" fmla="*/ 103 h 205"/>
                  <a:gd name="T68" fmla="*/ 43 w 229"/>
                  <a:gd name="T69" fmla="*/ 98 h 205"/>
                  <a:gd name="T70" fmla="*/ 43 w 229"/>
                  <a:gd name="T71" fmla="*/ 95 h 205"/>
                  <a:gd name="T72" fmla="*/ 39 w 229"/>
                  <a:gd name="T73" fmla="*/ 93 h 205"/>
                  <a:gd name="T74" fmla="*/ 37 w 229"/>
                  <a:gd name="T75" fmla="*/ 88 h 205"/>
                  <a:gd name="T76" fmla="*/ 37 w 229"/>
                  <a:gd name="T77" fmla="*/ 82 h 205"/>
                  <a:gd name="T78" fmla="*/ 37 w 229"/>
                  <a:gd name="T79" fmla="*/ 79 h 205"/>
                  <a:gd name="T80" fmla="*/ 32 w 229"/>
                  <a:gd name="T81" fmla="*/ 75 h 205"/>
                  <a:gd name="T82" fmla="*/ 19 w 229"/>
                  <a:gd name="T83" fmla="*/ 67 h 205"/>
                  <a:gd name="T84" fmla="*/ 7 w 229"/>
                  <a:gd name="T85" fmla="*/ 57 h 205"/>
                  <a:gd name="T86" fmla="*/ 0 w 229"/>
                  <a:gd name="T87" fmla="*/ 50 h 205"/>
                  <a:gd name="T88" fmla="*/ 0 w 229"/>
                  <a:gd name="T89" fmla="*/ 46 h 205"/>
                  <a:gd name="T90" fmla="*/ 5 w 229"/>
                  <a:gd name="T91" fmla="*/ 42 h 205"/>
                  <a:gd name="T92" fmla="*/ 10 w 229"/>
                  <a:gd name="T93" fmla="*/ 39 h 205"/>
                  <a:gd name="T94" fmla="*/ 17 w 229"/>
                  <a:gd name="T95" fmla="*/ 35 h 205"/>
                  <a:gd name="T96" fmla="*/ 20 w 229"/>
                  <a:gd name="T97" fmla="*/ 33 h 205"/>
                  <a:gd name="T98" fmla="*/ 27 w 229"/>
                  <a:gd name="T99" fmla="*/ 33 h 205"/>
                  <a:gd name="T100" fmla="*/ 33 w 229"/>
                  <a:gd name="T101" fmla="*/ 32 h 205"/>
                  <a:gd name="T102" fmla="*/ 39 w 229"/>
                  <a:gd name="T103" fmla="*/ 31 h 205"/>
                  <a:gd name="T104" fmla="*/ 40 w 229"/>
                  <a:gd name="T105" fmla="*/ 28 h 205"/>
                  <a:gd name="T106" fmla="*/ 39 w 229"/>
                  <a:gd name="T107" fmla="*/ 22 h 205"/>
                  <a:gd name="T108" fmla="*/ 37 w 229"/>
                  <a:gd name="T109" fmla="*/ 17 h 205"/>
                  <a:gd name="T110" fmla="*/ 37 w 229"/>
                  <a:gd name="T111" fmla="*/ 14 h 205"/>
                  <a:gd name="T112" fmla="*/ 59 w 229"/>
                  <a:gd name="T113" fmla="*/ 4 h 205"/>
                  <a:gd name="T114" fmla="*/ 92 w 229"/>
                  <a:gd name="T115" fmla="*/ 1 h 205"/>
                  <a:gd name="T116" fmla="*/ 128 w 229"/>
                  <a:gd name="T117" fmla="*/ 2 h 205"/>
                  <a:gd name="T118" fmla="*/ 163 w 229"/>
                  <a:gd name="T119" fmla="*/ 7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
                  <a:gd name="T181" fmla="*/ 0 h 205"/>
                  <a:gd name="T182" fmla="*/ 229 w 229"/>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 h="205">
                    <a:moveTo>
                      <a:pt x="172" y="7"/>
                    </a:moveTo>
                    <a:lnTo>
                      <a:pt x="172" y="9"/>
                    </a:lnTo>
                    <a:lnTo>
                      <a:pt x="174" y="10"/>
                    </a:lnTo>
                    <a:lnTo>
                      <a:pt x="175" y="13"/>
                    </a:lnTo>
                    <a:lnTo>
                      <a:pt x="180" y="16"/>
                    </a:lnTo>
                    <a:lnTo>
                      <a:pt x="183" y="21"/>
                    </a:lnTo>
                    <a:lnTo>
                      <a:pt x="187" y="24"/>
                    </a:lnTo>
                    <a:lnTo>
                      <a:pt x="191" y="28"/>
                    </a:lnTo>
                    <a:lnTo>
                      <a:pt x="196" y="32"/>
                    </a:lnTo>
                    <a:lnTo>
                      <a:pt x="200" y="38"/>
                    </a:lnTo>
                    <a:lnTo>
                      <a:pt x="204" y="42"/>
                    </a:lnTo>
                    <a:lnTo>
                      <a:pt x="208" y="46"/>
                    </a:lnTo>
                    <a:lnTo>
                      <a:pt x="213" y="49"/>
                    </a:lnTo>
                    <a:lnTo>
                      <a:pt x="214" y="53"/>
                    </a:lnTo>
                    <a:lnTo>
                      <a:pt x="218" y="55"/>
                    </a:lnTo>
                    <a:lnTo>
                      <a:pt x="219" y="56"/>
                    </a:lnTo>
                    <a:lnTo>
                      <a:pt x="221" y="56"/>
                    </a:lnTo>
                    <a:lnTo>
                      <a:pt x="222" y="61"/>
                    </a:lnTo>
                    <a:lnTo>
                      <a:pt x="224" y="63"/>
                    </a:lnTo>
                    <a:lnTo>
                      <a:pt x="224" y="67"/>
                    </a:lnTo>
                    <a:lnTo>
                      <a:pt x="226" y="71"/>
                    </a:lnTo>
                    <a:lnTo>
                      <a:pt x="226" y="77"/>
                    </a:lnTo>
                    <a:lnTo>
                      <a:pt x="227" y="81"/>
                    </a:lnTo>
                    <a:lnTo>
                      <a:pt x="227" y="86"/>
                    </a:lnTo>
                    <a:lnTo>
                      <a:pt x="228" y="90"/>
                    </a:lnTo>
                    <a:lnTo>
                      <a:pt x="226" y="96"/>
                    </a:lnTo>
                    <a:lnTo>
                      <a:pt x="226" y="101"/>
                    </a:lnTo>
                    <a:lnTo>
                      <a:pt x="226" y="107"/>
                    </a:lnTo>
                    <a:lnTo>
                      <a:pt x="226" y="110"/>
                    </a:lnTo>
                    <a:lnTo>
                      <a:pt x="224" y="115"/>
                    </a:lnTo>
                    <a:lnTo>
                      <a:pt x="224" y="119"/>
                    </a:lnTo>
                    <a:lnTo>
                      <a:pt x="224" y="123"/>
                    </a:lnTo>
                    <a:lnTo>
                      <a:pt x="224" y="126"/>
                    </a:lnTo>
                    <a:lnTo>
                      <a:pt x="223" y="128"/>
                    </a:lnTo>
                    <a:lnTo>
                      <a:pt x="223" y="129"/>
                    </a:lnTo>
                    <a:lnTo>
                      <a:pt x="222" y="131"/>
                    </a:lnTo>
                    <a:lnTo>
                      <a:pt x="222" y="133"/>
                    </a:lnTo>
                    <a:lnTo>
                      <a:pt x="221" y="136"/>
                    </a:lnTo>
                    <a:lnTo>
                      <a:pt x="221" y="138"/>
                    </a:lnTo>
                    <a:lnTo>
                      <a:pt x="219" y="140"/>
                    </a:lnTo>
                    <a:lnTo>
                      <a:pt x="219" y="142"/>
                    </a:lnTo>
                    <a:lnTo>
                      <a:pt x="217" y="146"/>
                    </a:lnTo>
                    <a:lnTo>
                      <a:pt x="217" y="148"/>
                    </a:lnTo>
                    <a:lnTo>
                      <a:pt x="216" y="150"/>
                    </a:lnTo>
                    <a:lnTo>
                      <a:pt x="216" y="152"/>
                    </a:lnTo>
                    <a:lnTo>
                      <a:pt x="215" y="154"/>
                    </a:lnTo>
                    <a:lnTo>
                      <a:pt x="215" y="156"/>
                    </a:lnTo>
                    <a:lnTo>
                      <a:pt x="215" y="157"/>
                    </a:lnTo>
                    <a:lnTo>
                      <a:pt x="213" y="159"/>
                    </a:lnTo>
                    <a:lnTo>
                      <a:pt x="213" y="161"/>
                    </a:lnTo>
                    <a:lnTo>
                      <a:pt x="212" y="163"/>
                    </a:lnTo>
                    <a:lnTo>
                      <a:pt x="212" y="164"/>
                    </a:lnTo>
                    <a:lnTo>
                      <a:pt x="210" y="167"/>
                    </a:lnTo>
                    <a:lnTo>
                      <a:pt x="210" y="169"/>
                    </a:lnTo>
                    <a:lnTo>
                      <a:pt x="208" y="170"/>
                    </a:lnTo>
                    <a:lnTo>
                      <a:pt x="208" y="172"/>
                    </a:lnTo>
                    <a:lnTo>
                      <a:pt x="207" y="175"/>
                    </a:lnTo>
                    <a:lnTo>
                      <a:pt x="207" y="176"/>
                    </a:lnTo>
                    <a:lnTo>
                      <a:pt x="205" y="178"/>
                    </a:lnTo>
                    <a:lnTo>
                      <a:pt x="205" y="180"/>
                    </a:lnTo>
                    <a:lnTo>
                      <a:pt x="202" y="182"/>
                    </a:lnTo>
                    <a:lnTo>
                      <a:pt x="202" y="183"/>
                    </a:lnTo>
                    <a:lnTo>
                      <a:pt x="201" y="185"/>
                    </a:lnTo>
                    <a:lnTo>
                      <a:pt x="199" y="187"/>
                    </a:lnTo>
                    <a:lnTo>
                      <a:pt x="198" y="188"/>
                    </a:lnTo>
                    <a:lnTo>
                      <a:pt x="195" y="190"/>
                    </a:lnTo>
                    <a:lnTo>
                      <a:pt x="194" y="190"/>
                    </a:lnTo>
                    <a:lnTo>
                      <a:pt x="189" y="192"/>
                    </a:lnTo>
                    <a:lnTo>
                      <a:pt x="188" y="194"/>
                    </a:lnTo>
                    <a:lnTo>
                      <a:pt x="184" y="196"/>
                    </a:lnTo>
                    <a:lnTo>
                      <a:pt x="182" y="197"/>
                    </a:lnTo>
                    <a:lnTo>
                      <a:pt x="178" y="199"/>
                    </a:lnTo>
                    <a:lnTo>
                      <a:pt x="175" y="201"/>
                    </a:lnTo>
                    <a:lnTo>
                      <a:pt x="172" y="203"/>
                    </a:lnTo>
                    <a:lnTo>
                      <a:pt x="170" y="203"/>
                    </a:lnTo>
                    <a:lnTo>
                      <a:pt x="167" y="204"/>
                    </a:lnTo>
                    <a:lnTo>
                      <a:pt x="165" y="204"/>
                    </a:lnTo>
                    <a:lnTo>
                      <a:pt x="163" y="204"/>
                    </a:lnTo>
                    <a:lnTo>
                      <a:pt x="162" y="204"/>
                    </a:lnTo>
                    <a:lnTo>
                      <a:pt x="159" y="204"/>
                    </a:lnTo>
                    <a:lnTo>
                      <a:pt x="155" y="204"/>
                    </a:lnTo>
                    <a:lnTo>
                      <a:pt x="150" y="204"/>
                    </a:lnTo>
                    <a:lnTo>
                      <a:pt x="144" y="203"/>
                    </a:lnTo>
                    <a:lnTo>
                      <a:pt x="136" y="203"/>
                    </a:lnTo>
                    <a:lnTo>
                      <a:pt x="128" y="201"/>
                    </a:lnTo>
                    <a:lnTo>
                      <a:pt x="119" y="201"/>
                    </a:lnTo>
                    <a:lnTo>
                      <a:pt x="111" y="199"/>
                    </a:lnTo>
                    <a:lnTo>
                      <a:pt x="101" y="199"/>
                    </a:lnTo>
                    <a:lnTo>
                      <a:pt x="93" y="197"/>
                    </a:lnTo>
                    <a:lnTo>
                      <a:pt x="85" y="197"/>
                    </a:lnTo>
                    <a:lnTo>
                      <a:pt x="78" y="195"/>
                    </a:lnTo>
                    <a:lnTo>
                      <a:pt x="71" y="195"/>
                    </a:lnTo>
                    <a:lnTo>
                      <a:pt x="66" y="193"/>
                    </a:lnTo>
                    <a:lnTo>
                      <a:pt x="62" y="192"/>
                    </a:lnTo>
                    <a:lnTo>
                      <a:pt x="60" y="190"/>
                    </a:lnTo>
                    <a:lnTo>
                      <a:pt x="59" y="190"/>
                    </a:lnTo>
                    <a:lnTo>
                      <a:pt x="57" y="190"/>
                    </a:lnTo>
                    <a:lnTo>
                      <a:pt x="55" y="190"/>
                    </a:lnTo>
                    <a:lnTo>
                      <a:pt x="55" y="188"/>
                    </a:lnTo>
                    <a:lnTo>
                      <a:pt x="53" y="188"/>
                    </a:lnTo>
                    <a:lnTo>
                      <a:pt x="53" y="186"/>
                    </a:lnTo>
                    <a:lnTo>
                      <a:pt x="51" y="184"/>
                    </a:lnTo>
                    <a:lnTo>
                      <a:pt x="51" y="182"/>
                    </a:lnTo>
                    <a:lnTo>
                      <a:pt x="48" y="182"/>
                    </a:lnTo>
                    <a:lnTo>
                      <a:pt x="48" y="180"/>
                    </a:lnTo>
                    <a:lnTo>
                      <a:pt x="46" y="178"/>
                    </a:lnTo>
                    <a:lnTo>
                      <a:pt x="46" y="176"/>
                    </a:lnTo>
                    <a:lnTo>
                      <a:pt x="45" y="176"/>
                    </a:lnTo>
                    <a:lnTo>
                      <a:pt x="45" y="175"/>
                    </a:lnTo>
                    <a:lnTo>
                      <a:pt x="45" y="173"/>
                    </a:lnTo>
                    <a:lnTo>
                      <a:pt x="45" y="171"/>
                    </a:lnTo>
                    <a:lnTo>
                      <a:pt x="43" y="169"/>
                    </a:lnTo>
                    <a:lnTo>
                      <a:pt x="43" y="166"/>
                    </a:lnTo>
                    <a:lnTo>
                      <a:pt x="42" y="162"/>
                    </a:lnTo>
                    <a:lnTo>
                      <a:pt x="42" y="158"/>
                    </a:lnTo>
                    <a:lnTo>
                      <a:pt x="41" y="154"/>
                    </a:lnTo>
                    <a:lnTo>
                      <a:pt x="41" y="150"/>
                    </a:lnTo>
                    <a:lnTo>
                      <a:pt x="41" y="146"/>
                    </a:lnTo>
                    <a:lnTo>
                      <a:pt x="41" y="141"/>
                    </a:lnTo>
                    <a:lnTo>
                      <a:pt x="41" y="137"/>
                    </a:lnTo>
                    <a:lnTo>
                      <a:pt x="41" y="133"/>
                    </a:lnTo>
                    <a:lnTo>
                      <a:pt x="41" y="129"/>
                    </a:lnTo>
                    <a:lnTo>
                      <a:pt x="41" y="125"/>
                    </a:lnTo>
                    <a:lnTo>
                      <a:pt x="41" y="122"/>
                    </a:lnTo>
                    <a:lnTo>
                      <a:pt x="43" y="118"/>
                    </a:lnTo>
                    <a:lnTo>
                      <a:pt x="43" y="116"/>
                    </a:lnTo>
                    <a:lnTo>
                      <a:pt x="45" y="113"/>
                    </a:lnTo>
                    <a:lnTo>
                      <a:pt x="45" y="111"/>
                    </a:lnTo>
                    <a:lnTo>
                      <a:pt x="45" y="110"/>
                    </a:lnTo>
                    <a:lnTo>
                      <a:pt x="46" y="108"/>
                    </a:lnTo>
                    <a:lnTo>
                      <a:pt x="45" y="107"/>
                    </a:lnTo>
                    <a:lnTo>
                      <a:pt x="45" y="105"/>
                    </a:lnTo>
                    <a:lnTo>
                      <a:pt x="45" y="103"/>
                    </a:lnTo>
                    <a:lnTo>
                      <a:pt x="45" y="101"/>
                    </a:lnTo>
                    <a:lnTo>
                      <a:pt x="43" y="101"/>
                    </a:lnTo>
                    <a:lnTo>
                      <a:pt x="43" y="99"/>
                    </a:lnTo>
                    <a:lnTo>
                      <a:pt x="43" y="98"/>
                    </a:lnTo>
                    <a:lnTo>
                      <a:pt x="43" y="96"/>
                    </a:lnTo>
                    <a:lnTo>
                      <a:pt x="43" y="95"/>
                    </a:lnTo>
                    <a:lnTo>
                      <a:pt x="43" y="94"/>
                    </a:lnTo>
                    <a:lnTo>
                      <a:pt x="41" y="94"/>
                    </a:lnTo>
                    <a:lnTo>
                      <a:pt x="40" y="93"/>
                    </a:lnTo>
                    <a:lnTo>
                      <a:pt x="39" y="93"/>
                    </a:lnTo>
                    <a:lnTo>
                      <a:pt x="39" y="91"/>
                    </a:lnTo>
                    <a:lnTo>
                      <a:pt x="37" y="91"/>
                    </a:lnTo>
                    <a:lnTo>
                      <a:pt x="37" y="89"/>
                    </a:lnTo>
                    <a:lnTo>
                      <a:pt x="37" y="88"/>
                    </a:lnTo>
                    <a:lnTo>
                      <a:pt x="37" y="86"/>
                    </a:lnTo>
                    <a:lnTo>
                      <a:pt x="37" y="83"/>
                    </a:lnTo>
                    <a:lnTo>
                      <a:pt x="37" y="82"/>
                    </a:lnTo>
                    <a:lnTo>
                      <a:pt x="37" y="80"/>
                    </a:lnTo>
                    <a:lnTo>
                      <a:pt x="37" y="79"/>
                    </a:lnTo>
                    <a:lnTo>
                      <a:pt x="37" y="77"/>
                    </a:lnTo>
                    <a:lnTo>
                      <a:pt x="35" y="77"/>
                    </a:lnTo>
                    <a:lnTo>
                      <a:pt x="34" y="76"/>
                    </a:lnTo>
                    <a:lnTo>
                      <a:pt x="32" y="75"/>
                    </a:lnTo>
                    <a:lnTo>
                      <a:pt x="29" y="72"/>
                    </a:lnTo>
                    <a:lnTo>
                      <a:pt x="26" y="70"/>
                    </a:lnTo>
                    <a:lnTo>
                      <a:pt x="23" y="68"/>
                    </a:lnTo>
                    <a:lnTo>
                      <a:pt x="19" y="67"/>
                    </a:lnTo>
                    <a:lnTo>
                      <a:pt x="17" y="63"/>
                    </a:lnTo>
                    <a:lnTo>
                      <a:pt x="13" y="61"/>
                    </a:lnTo>
                    <a:lnTo>
                      <a:pt x="10" y="59"/>
                    </a:lnTo>
                    <a:lnTo>
                      <a:pt x="7" y="57"/>
                    </a:lnTo>
                    <a:lnTo>
                      <a:pt x="5" y="54"/>
                    </a:lnTo>
                    <a:lnTo>
                      <a:pt x="2" y="53"/>
                    </a:lnTo>
                    <a:lnTo>
                      <a:pt x="0" y="50"/>
                    </a:lnTo>
                    <a:lnTo>
                      <a:pt x="0" y="48"/>
                    </a:lnTo>
                    <a:lnTo>
                      <a:pt x="0" y="46"/>
                    </a:lnTo>
                    <a:lnTo>
                      <a:pt x="1" y="44"/>
                    </a:lnTo>
                    <a:lnTo>
                      <a:pt x="3" y="42"/>
                    </a:lnTo>
                    <a:lnTo>
                      <a:pt x="5" y="42"/>
                    </a:lnTo>
                    <a:lnTo>
                      <a:pt x="7" y="40"/>
                    </a:lnTo>
                    <a:lnTo>
                      <a:pt x="8" y="39"/>
                    </a:lnTo>
                    <a:lnTo>
                      <a:pt x="10" y="39"/>
                    </a:lnTo>
                    <a:lnTo>
                      <a:pt x="13" y="37"/>
                    </a:lnTo>
                    <a:lnTo>
                      <a:pt x="15" y="35"/>
                    </a:lnTo>
                    <a:lnTo>
                      <a:pt x="17" y="35"/>
                    </a:lnTo>
                    <a:lnTo>
                      <a:pt x="19" y="33"/>
                    </a:lnTo>
                    <a:lnTo>
                      <a:pt x="20" y="33"/>
                    </a:lnTo>
                    <a:lnTo>
                      <a:pt x="22" y="33"/>
                    </a:lnTo>
                    <a:lnTo>
                      <a:pt x="24" y="33"/>
                    </a:lnTo>
                    <a:lnTo>
                      <a:pt x="26" y="33"/>
                    </a:lnTo>
                    <a:lnTo>
                      <a:pt x="27" y="33"/>
                    </a:lnTo>
                    <a:lnTo>
                      <a:pt x="29" y="32"/>
                    </a:lnTo>
                    <a:lnTo>
                      <a:pt x="32" y="32"/>
                    </a:lnTo>
                    <a:lnTo>
                      <a:pt x="33" y="32"/>
                    </a:lnTo>
                    <a:lnTo>
                      <a:pt x="35" y="31"/>
                    </a:lnTo>
                    <a:lnTo>
                      <a:pt x="37" y="31"/>
                    </a:lnTo>
                    <a:lnTo>
                      <a:pt x="39" y="31"/>
                    </a:lnTo>
                    <a:lnTo>
                      <a:pt x="41" y="29"/>
                    </a:lnTo>
                    <a:lnTo>
                      <a:pt x="40" y="29"/>
                    </a:lnTo>
                    <a:lnTo>
                      <a:pt x="40" y="28"/>
                    </a:lnTo>
                    <a:lnTo>
                      <a:pt x="40" y="26"/>
                    </a:lnTo>
                    <a:lnTo>
                      <a:pt x="39" y="26"/>
                    </a:lnTo>
                    <a:lnTo>
                      <a:pt x="39" y="24"/>
                    </a:lnTo>
                    <a:lnTo>
                      <a:pt x="39" y="22"/>
                    </a:lnTo>
                    <a:lnTo>
                      <a:pt x="39" y="21"/>
                    </a:lnTo>
                    <a:lnTo>
                      <a:pt x="37" y="21"/>
                    </a:lnTo>
                    <a:lnTo>
                      <a:pt x="37" y="18"/>
                    </a:lnTo>
                    <a:lnTo>
                      <a:pt x="37" y="17"/>
                    </a:lnTo>
                    <a:lnTo>
                      <a:pt x="37" y="15"/>
                    </a:lnTo>
                    <a:lnTo>
                      <a:pt x="37" y="14"/>
                    </a:lnTo>
                    <a:lnTo>
                      <a:pt x="37" y="12"/>
                    </a:lnTo>
                    <a:lnTo>
                      <a:pt x="43" y="10"/>
                    </a:lnTo>
                    <a:lnTo>
                      <a:pt x="51" y="7"/>
                    </a:lnTo>
                    <a:lnTo>
                      <a:pt x="59" y="4"/>
                    </a:lnTo>
                    <a:lnTo>
                      <a:pt x="67" y="2"/>
                    </a:lnTo>
                    <a:lnTo>
                      <a:pt x="75" y="2"/>
                    </a:lnTo>
                    <a:lnTo>
                      <a:pt x="84" y="1"/>
                    </a:lnTo>
                    <a:lnTo>
                      <a:pt x="92" y="1"/>
                    </a:lnTo>
                    <a:lnTo>
                      <a:pt x="102" y="0"/>
                    </a:lnTo>
                    <a:lnTo>
                      <a:pt x="110" y="1"/>
                    </a:lnTo>
                    <a:lnTo>
                      <a:pt x="120" y="1"/>
                    </a:lnTo>
                    <a:lnTo>
                      <a:pt x="128" y="2"/>
                    </a:lnTo>
                    <a:lnTo>
                      <a:pt x="138" y="2"/>
                    </a:lnTo>
                    <a:lnTo>
                      <a:pt x="146" y="4"/>
                    </a:lnTo>
                    <a:lnTo>
                      <a:pt x="155" y="5"/>
                    </a:lnTo>
                    <a:lnTo>
                      <a:pt x="163" y="7"/>
                    </a:lnTo>
                    <a:lnTo>
                      <a:pt x="172" y="7"/>
                    </a:lnTo>
                  </a:path>
                </a:pathLst>
              </a:custGeom>
              <a:solidFill>
                <a:srgbClr val="C0C0C0"/>
              </a:solidFill>
              <a:ln w="9525">
                <a:noFill/>
                <a:round/>
                <a:headEnd/>
                <a:tailEnd/>
              </a:ln>
            </p:spPr>
            <p:txBody>
              <a:bodyPr/>
              <a:lstStyle/>
              <a:p>
                <a:endParaRPr lang="zh-TW" altLang="en-US"/>
              </a:p>
            </p:txBody>
          </p:sp>
          <p:sp>
            <p:nvSpPr>
              <p:cNvPr id="118923" name="Freeform 211"/>
              <p:cNvSpPr>
                <a:spLocks/>
              </p:cNvSpPr>
              <p:nvPr/>
            </p:nvSpPr>
            <p:spPr bwMode="auto">
              <a:xfrm>
                <a:off x="687" y="2153"/>
                <a:ext cx="180" cy="195"/>
              </a:xfrm>
              <a:custGeom>
                <a:avLst/>
                <a:gdLst>
                  <a:gd name="T0" fmla="*/ 65 w 180"/>
                  <a:gd name="T1" fmla="*/ 2 h 195"/>
                  <a:gd name="T2" fmla="*/ 57 w 180"/>
                  <a:gd name="T3" fmla="*/ 1 h 195"/>
                  <a:gd name="T4" fmla="*/ 52 w 180"/>
                  <a:gd name="T5" fmla="*/ 1 h 195"/>
                  <a:gd name="T6" fmla="*/ 43 w 180"/>
                  <a:gd name="T7" fmla="*/ 1 h 195"/>
                  <a:gd name="T8" fmla="*/ 36 w 180"/>
                  <a:gd name="T9" fmla="*/ 2 h 195"/>
                  <a:gd name="T10" fmla="*/ 30 w 180"/>
                  <a:gd name="T11" fmla="*/ 2 h 195"/>
                  <a:gd name="T12" fmla="*/ 23 w 180"/>
                  <a:gd name="T13" fmla="*/ 2 h 195"/>
                  <a:gd name="T14" fmla="*/ 16 w 180"/>
                  <a:gd name="T15" fmla="*/ 2 h 195"/>
                  <a:gd name="T16" fmla="*/ 11 w 180"/>
                  <a:gd name="T17" fmla="*/ 8 h 195"/>
                  <a:gd name="T18" fmla="*/ 5 w 180"/>
                  <a:gd name="T19" fmla="*/ 12 h 195"/>
                  <a:gd name="T20" fmla="*/ 1 w 180"/>
                  <a:gd name="T21" fmla="*/ 16 h 195"/>
                  <a:gd name="T22" fmla="*/ 0 w 180"/>
                  <a:gd name="T23" fmla="*/ 37 h 195"/>
                  <a:gd name="T24" fmla="*/ 2 w 180"/>
                  <a:gd name="T25" fmla="*/ 63 h 195"/>
                  <a:gd name="T26" fmla="*/ 2 w 180"/>
                  <a:gd name="T27" fmla="*/ 73 h 195"/>
                  <a:gd name="T28" fmla="*/ 7 w 180"/>
                  <a:gd name="T29" fmla="*/ 75 h 195"/>
                  <a:gd name="T30" fmla="*/ 13 w 180"/>
                  <a:gd name="T31" fmla="*/ 75 h 195"/>
                  <a:gd name="T32" fmla="*/ 16 w 180"/>
                  <a:gd name="T33" fmla="*/ 79 h 195"/>
                  <a:gd name="T34" fmla="*/ 23 w 180"/>
                  <a:gd name="T35" fmla="*/ 88 h 195"/>
                  <a:gd name="T36" fmla="*/ 28 w 180"/>
                  <a:gd name="T37" fmla="*/ 95 h 195"/>
                  <a:gd name="T38" fmla="*/ 28 w 180"/>
                  <a:gd name="T39" fmla="*/ 137 h 195"/>
                  <a:gd name="T40" fmla="*/ 24 w 180"/>
                  <a:gd name="T41" fmla="*/ 178 h 195"/>
                  <a:gd name="T42" fmla="*/ 40 w 180"/>
                  <a:gd name="T43" fmla="*/ 190 h 195"/>
                  <a:gd name="T44" fmla="*/ 78 w 180"/>
                  <a:gd name="T45" fmla="*/ 194 h 195"/>
                  <a:gd name="T46" fmla="*/ 115 w 180"/>
                  <a:gd name="T47" fmla="*/ 192 h 195"/>
                  <a:gd name="T48" fmla="*/ 147 w 180"/>
                  <a:gd name="T49" fmla="*/ 177 h 195"/>
                  <a:gd name="T50" fmla="*/ 166 w 180"/>
                  <a:gd name="T51" fmla="*/ 154 h 195"/>
                  <a:gd name="T52" fmla="*/ 172 w 180"/>
                  <a:gd name="T53" fmla="*/ 143 h 195"/>
                  <a:gd name="T54" fmla="*/ 172 w 180"/>
                  <a:gd name="T55" fmla="*/ 134 h 195"/>
                  <a:gd name="T56" fmla="*/ 174 w 180"/>
                  <a:gd name="T57" fmla="*/ 106 h 195"/>
                  <a:gd name="T58" fmla="*/ 178 w 180"/>
                  <a:gd name="T59" fmla="*/ 84 h 195"/>
                  <a:gd name="T60" fmla="*/ 178 w 180"/>
                  <a:gd name="T61" fmla="*/ 76 h 195"/>
                  <a:gd name="T62" fmla="*/ 178 w 180"/>
                  <a:gd name="T63" fmla="*/ 66 h 195"/>
                  <a:gd name="T64" fmla="*/ 174 w 180"/>
                  <a:gd name="T65" fmla="*/ 62 h 195"/>
                  <a:gd name="T66" fmla="*/ 169 w 180"/>
                  <a:gd name="T67" fmla="*/ 54 h 195"/>
                  <a:gd name="T68" fmla="*/ 166 w 180"/>
                  <a:gd name="T69" fmla="*/ 47 h 195"/>
                  <a:gd name="T70" fmla="*/ 157 w 180"/>
                  <a:gd name="T71" fmla="*/ 40 h 195"/>
                  <a:gd name="T72" fmla="*/ 149 w 180"/>
                  <a:gd name="T73" fmla="*/ 32 h 195"/>
                  <a:gd name="T74" fmla="*/ 143 w 180"/>
                  <a:gd name="T75" fmla="*/ 27 h 195"/>
                  <a:gd name="T76" fmla="*/ 136 w 180"/>
                  <a:gd name="T77" fmla="*/ 18 h 195"/>
                  <a:gd name="T78" fmla="*/ 129 w 180"/>
                  <a:gd name="T79" fmla="*/ 12 h 195"/>
                  <a:gd name="T80" fmla="*/ 126 w 180"/>
                  <a:gd name="T81" fmla="*/ 14 h 195"/>
                  <a:gd name="T82" fmla="*/ 124 w 180"/>
                  <a:gd name="T83" fmla="*/ 16 h 195"/>
                  <a:gd name="T84" fmla="*/ 121 w 180"/>
                  <a:gd name="T85" fmla="*/ 20 h 195"/>
                  <a:gd name="T86" fmla="*/ 113 w 180"/>
                  <a:gd name="T87" fmla="*/ 23 h 195"/>
                  <a:gd name="T88" fmla="*/ 108 w 180"/>
                  <a:gd name="T89" fmla="*/ 28 h 195"/>
                  <a:gd name="T90" fmla="*/ 105 w 180"/>
                  <a:gd name="T91" fmla="*/ 28 h 195"/>
                  <a:gd name="T92" fmla="*/ 100 w 180"/>
                  <a:gd name="T93" fmla="*/ 28 h 195"/>
                  <a:gd name="T94" fmla="*/ 97 w 180"/>
                  <a:gd name="T95" fmla="*/ 28 h 195"/>
                  <a:gd name="T96" fmla="*/ 94 w 180"/>
                  <a:gd name="T97" fmla="*/ 27 h 195"/>
                  <a:gd name="T98" fmla="*/ 88 w 180"/>
                  <a:gd name="T99" fmla="*/ 24 h 195"/>
                  <a:gd name="T100" fmla="*/ 84 w 180"/>
                  <a:gd name="T101" fmla="*/ 18 h 195"/>
                  <a:gd name="T102" fmla="*/ 76 w 180"/>
                  <a:gd name="T103" fmla="*/ 16 h 195"/>
                  <a:gd name="T104" fmla="*/ 70 w 180"/>
                  <a:gd name="T105" fmla="*/ 8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195"/>
                  <a:gd name="T161" fmla="*/ 180 w 180"/>
                  <a:gd name="T162" fmla="*/ 195 h 1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195">
                    <a:moveTo>
                      <a:pt x="70" y="2"/>
                    </a:moveTo>
                    <a:lnTo>
                      <a:pt x="68" y="2"/>
                    </a:lnTo>
                    <a:lnTo>
                      <a:pt x="67" y="2"/>
                    </a:lnTo>
                    <a:lnTo>
                      <a:pt x="65" y="2"/>
                    </a:lnTo>
                    <a:lnTo>
                      <a:pt x="63" y="2"/>
                    </a:lnTo>
                    <a:lnTo>
                      <a:pt x="63" y="1"/>
                    </a:lnTo>
                    <a:lnTo>
                      <a:pt x="61" y="1"/>
                    </a:lnTo>
                    <a:lnTo>
                      <a:pt x="59" y="1"/>
                    </a:lnTo>
                    <a:lnTo>
                      <a:pt x="57" y="1"/>
                    </a:lnTo>
                    <a:lnTo>
                      <a:pt x="55" y="1"/>
                    </a:lnTo>
                    <a:lnTo>
                      <a:pt x="54" y="1"/>
                    </a:lnTo>
                    <a:lnTo>
                      <a:pt x="54" y="0"/>
                    </a:lnTo>
                    <a:lnTo>
                      <a:pt x="52" y="1"/>
                    </a:lnTo>
                    <a:lnTo>
                      <a:pt x="51" y="1"/>
                    </a:lnTo>
                    <a:lnTo>
                      <a:pt x="49" y="1"/>
                    </a:lnTo>
                    <a:lnTo>
                      <a:pt x="47" y="1"/>
                    </a:lnTo>
                    <a:lnTo>
                      <a:pt x="46" y="1"/>
                    </a:lnTo>
                    <a:lnTo>
                      <a:pt x="43" y="1"/>
                    </a:lnTo>
                    <a:lnTo>
                      <a:pt x="41" y="2"/>
                    </a:lnTo>
                    <a:lnTo>
                      <a:pt x="40" y="2"/>
                    </a:lnTo>
                    <a:lnTo>
                      <a:pt x="38" y="2"/>
                    </a:lnTo>
                    <a:lnTo>
                      <a:pt x="36" y="2"/>
                    </a:lnTo>
                    <a:lnTo>
                      <a:pt x="34" y="2"/>
                    </a:lnTo>
                    <a:lnTo>
                      <a:pt x="32" y="2"/>
                    </a:lnTo>
                    <a:lnTo>
                      <a:pt x="30" y="2"/>
                    </a:lnTo>
                    <a:lnTo>
                      <a:pt x="28" y="2"/>
                    </a:lnTo>
                    <a:lnTo>
                      <a:pt x="27" y="2"/>
                    </a:lnTo>
                    <a:lnTo>
                      <a:pt x="25" y="2"/>
                    </a:lnTo>
                    <a:lnTo>
                      <a:pt x="23" y="2"/>
                    </a:lnTo>
                    <a:lnTo>
                      <a:pt x="21" y="2"/>
                    </a:lnTo>
                    <a:lnTo>
                      <a:pt x="19" y="2"/>
                    </a:lnTo>
                    <a:lnTo>
                      <a:pt x="16" y="2"/>
                    </a:lnTo>
                    <a:lnTo>
                      <a:pt x="14" y="5"/>
                    </a:lnTo>
                    <a:lnTo>
                      <a:pt x="13" y="7"/>
                    </a:lnTo>
                    <a:lnTo>
                      <a:pt x="11" y="8"/>
                    </a:lnTo>
                    <a:lnTo>
                      <a:pt x="8" y="8"/>
                    </a:lnTo>
                    <a:lnTo>
                      <a:pt x="7" y="10"/>
                    </a:lnTo>
                    <a:lnTo>
                      <a:pt x="5" y="12"/>
                    </a:lnTo>
                    <a:lnTo>
                      <a:pt x="3" y="14"/>
                    </a:lnTo>
                    <a:lnTo>
                      <a:pt x="1" y="16"/>
                    </a:lnTo>
                    <a:lnTo>
                      <a:pt x="0" y="18"/>
                    </a:lnTo>
                    <a:lnTo>
                      <a:pt x="0" y="22"/>
                    </a:lnTo>
                    <a:lnTo>
                      <a:pt x="0" y="25"/>
                    </a:lnTo>
                    <a:lnTo>
                      <a:pt x="0" y="29"/>
                    </a:lnTo>
                    <a:lnTo>
                      <a:pt x="0" y="34"/>
                    </a:lnTo>
                    <a:lnTo>
                      <a:pt x="0" y="37"/>
                    </a:lnTo>
                    <a:lnTo>
                      <a:pt x="1" y="41"/>
                    </a:lnTo>
                    <a:lnTo>
                      <a:pt x="1" y="48"/>
                    </a:lnTo>
                    <a:lnTo>
                      <a:pt x="1" y="51"/>
                    </a:lnTo>
                    <a:lnTo>
                      <a:pt x="1" y="55"/>
                    </a:lnTo>
                    <a:lnTo>
                      <a:pt x="2" y="59"/>
                    </a:lnTo>
                    <a:lnTo>
                      <a:pt x="2" y="63"/>
                    </a:lnTo>
                    <a:lnTo>
                      <a:pt x="2" y="66"/>
                    </a:lnTo>
                    <a:lnTo>
                      <a:pt x="2" y="68"/>
                    </a:lnTo>
                    <a:lnTo>
                      <a:pt x="3" y="69"/>
                    </a:lnTo>
                    <a:lnTo>
                      <a:pt x="2" y="71"/>
                    </a:lnTo>
                    <a:lnTo>
                      <a:pt x="2" y="72"/>
                    </a:lnTo>
                    <a:lnTo>
                      <a:pt x="2" y="73"/>
                    </a:lnTo>
                    <a:lnTo>
                      <a:pt x="3" y="73"/>
                    </a:lnTo>
                    <a:lnTo>
                      <a:pt x="3" y="74"/>
                    </a:lnTo>
                    <a:lnTo>
                      <a:pt x="5" y="74"/>
                    </a:lnTo>
                    <a:lnTo>
                      <a:pt x="7" y="74"/>
                    </a:lnTo>
                    <a:lnTo>
                      <a:pt x="7" y="75"/>
                    </a:lnTo>
                    <a:lnTo>
                      <a:pt x="9" y="75"/>
                    </a:lnTo>
                    <a:lnTo>
                      <a:pt x="10" y="75"/>
                    </a:lnTo>
                    <a:lnTo>
                      <a:pt x="12" y="75"/>
                    </a:lnTo>
                    <a:lnTo>
                      <a:pt x="13" y="75"/>
                    </a:lnTo>
                    <a:lnTo>
                      <a:pt x="14" y="74"/>
                    </a:lnTo>
                    <a:lnTo>
                      <a:pt x="14" y="76"/>
                    </a:lnTo>
                    <a:lnTo>
                      <a:pt x="14" y="77"/>
                    </a:lnTo>
                    <a:lnTo>
                      <a:pt x="16" y="77"/>
                    </a:lnTo>
                    <a:lnTo>
                      <a:pt x="16" y="79"/>
                    </a:lnTo>
                    <a:lnTo>
                      <a:pt x="18" y="81"/>
                    </a:lnTo>
                    <a:lnTo>
                      <a:pt x="19" y="82"/>
                    </a:lnTo>
                    <a:lnTo>
                      <a:pt x="21" y="82"/>
                    </a:lnTo>
                    <a:lnTo>
                      <a:pt x="21" y="84"/>
                    </a:lnTo>
                    <a:lnTo>
                      <a:pt x="23" y="86"/>
                    </a:lnTo>
                    <a:lnTo>
                      <a:pt x="23" y="88"/>
                    </a:lnTo>
                    <a:lnTo>
                      <a:pt x="25" y="88"/>
                    </a:lnTo>
                    <a:lnTo>
                      <a:pt x="25" y="90"/>
                    </a:lnTo>
                    <a:lnTo>
                      <a:pt x="26" y="90"/>
                    </a:lnTo>
                    <a:lnTo>
                      <a:pt x="28" y="90"/>
                    </a:lnTo>
                    <a:lnTo>
                      <a:pt x="28" y="95"/>
                    </a:lnTo>
                    <a:lnTo>
                      <a:pt x="30" y="101"/>
                    </a:lnTo>
                    <a:lnTo>
                      <a:pt x="30" y="108"/>
                    </a:lnTo>
                    <a:lnTo>
                      <a:pt x="30" y="114"/>
                    </a:lnTo>
                    <a:lnTo>
                      <a:pt x="29" y="122"/>
                    </a:lnTo>
                    <a:lnTo>
                      <a:pt x="29" y="130"/>
                    </a:lnTo>
                    <a:lnTo>
                      <a:pt x="28" y="137"/>
                    </a:lnTo>
                    <a:lnTo>
                      <a:pt x="28" y="145"/>
                    </a:lnTo>
                    <a:lnTo>
                      <a:pt x="26" y="153"/>
                    </a:lnTo>
                    <a:lnTo>
                      <a:pt x="26" y="161"/>
                    </a:lnTo>
                    <a:lnTo>
                      <a:pt x="25" y="167"/>
                    </a:lnTo>
                    <a:lnTo>
                      <a:pt x="25" y="173"/>
                    </a:lnTo>
                    <a:lnTo>
                      <a:pt x="24" y="178"/>
                    </a:lnTo>
                    <a:lnTo>
                      <a:pt x="24" y="182"/>
                    </a:lnTo>
                    <a:lnTo>
                      <a:pt x="24" y="184"/>
                    </a:lnTo>
                    <a:lnTo>
                      <a:pt x="26" y="184"/>
                    </a:lnTo>
                    <a:lnTo>
                      <a:pt x="30" y="186"/>
                    </a:lnTo>
                    <a:lnTo>
                      <a:pt x="35" y="188"/>
                    </a:lnTo>
                    <a:lnTo>
                      <a:pt x="40" y="190"/>
                    </a:lnTo>
                    <a:lnTo>
                      <a:pt x="46" y="192"/>
                    </a:lnTo>
                    <a:lnTo>
                      <a:pt x="52" y="194"/>
                    </a:lnTo>
                    <a:lnTo>
                      <a:pt x="59" y="194"/>
                    </a:lnTo>
                    <a:lnTo>
                      <a:pt x="65" y="194"/>
                    </a:lnTo>
                    <a:lnTo>
                      <a:pt x="73" y="194"/>
                    </a:lnTo>
                    <a:lnTo>
                      <a:pt x="78" y="194"/>
                    </a:lnTo>
                    <a:lnTo>
                      <a:pt x="85" y="194"/>
                    </a:lnTo>
                    <a:lnTo>
                      <a:pt x="91" y="194"/>
                    </a:lnTo>
                    <a:lnTo>
                      <a:pt x="98" y="194"/>
                    </a:lnTo>
                    <a:lnTo>
                      <a:pt x="104" y="194"/>
                    </a:lnTo>
                    <a:lnTo>
                      <a:pt x="110" y="192"/>
                    </a:lnTo>
                    <a:lnTo>
                      <a:pt x="115" y="192"/>
                    </a:lnTo>
                    <a:lnTo>
                      <a:pt x="121" y="190"/>
                    </a:lnTo>
                    <a:lnTo>
                      <a:pt x="126" y="189"/>
                    </a:lnTo>
                    <a:lnTo>
                      <a:pt x="132" y="187"/>
                    </a:lnTo>
                    <a:lnTo>
                      <a:pt x="137" y="184"/>
                    </a:lnTo>
                    <a:lnTo>
                      <a:pt x="143" y="181"/>
                    </a:lnTo>
                    <a:lnTo>
                      <a:pt x="147" y="177"/>
                    </a:lnTo>
                    <a:lnTo>
                      <a:pt x="151" y="173"/>
                    </a:lnTo>
                    <a:lnTo>
                      <a:pt x="155" y="169"/>
                    </a:lnTo>
                    <a:lnTo>
                      <a:pt x="159" y="165"/>
                    </a:lnTo>
                    <a:lnTo>
                      <a:pt x="161" y="161"/>
                    </a:lnTo>
                    <a:lnTo>
                      <a:pt x="164" y="157"/>
                    </a:lnTo>
                    <a:lnTo>
                      <a:pt x="166" y="154"/>
                    </a:lnTo>
                    <a:lnTo>
                      <a:pt x="168" y="150"/>
                    </a:lnTo>
                    <a:lnTo>
                      <a:pt x="169" y="148"/>
                    </a:lnTo>
                    <a:lnTo>
                      <a:pt x="171" y="145"/>
                    </a:lnTo>
                    <a:lnTo>
                      <a:pt x="171" y="144"/>
                    </a:lnTo>
                    <a:lnTo>
                      <a:pt x="173" y="143"/>
                    </a:lnTo>
                    <a:lnTo>
                      <a:pt x="172" y="143"/>
                    </a:lnTo>
                    <a:lnTo>
                      <a:pt x="172" y="141"/>
                    </a:lnTo>
                    <a:lnTo>
                      <a:pt x="172" y="140"/>
                    </a:lnTo>
                    <a:lnTo>
                      <a:pt x="172" y="137"/>
                    </a:lnTo>
                    <a:lnTo>
                      <a:pt x="172" y="134"/>
                    </a:lnTo>
                    <a:lnTo>
                      <a:pt x="173" y="130"/>
                    </a:lnTo>
                    <a:lnTo>
                      <a:pt x="173" y="127"/>
                    </a:lnTo>
                    <a:lnTo>
                      <a:pt x="173" y="122"/>
                    </a:lnTo>
                    <a:lnTo>
                      <a:pt x="173" y="118"/>
                    </a:lnTo>
                    <a:lnTo>
                      <a:pt x="174" y="112"/>
                    </a:lnTo>
                    <a:lnTo>
                      <a:pt x="174" y="106"/>
                    </a:lnTo>
                    <a:lnTo>
                      <a:pt x="176" y="100"/>
                    </a:lnTo>
                    <a:lnTo>
                      <a:pt x="176" y="94"/>
                    </a:lnTo>
                    <a:lnTo>
                      <a:pt x="178" y="86"/>
                    </a:lnTo>
                    <a:lnTo>
                      <a:pt x="178" y="84"/>
                    </a:lnTo>
                    <a:lnTo>
                      <a:pt x="178" y="82"/>
                    </a:lnTo>
                    <a:lnTo>
                      <a:pt x="178" y="81"/>
                    </a:lnTo>
                    <a:lnTo>
                      <a:pt x="178" y="78"/>
                    </a:lnTo>
                    <a:lnTo>
                      <a:pt x="179" y="76"/>
                    </a:lnTo>
                    <a:lnTo>
                      <a:pt x="178" y="76"/>
                    </a:lnTo>
                    <a:lnTo>
                      <a:pt x="178" y="74"/>
                    </a:lnTo>
                    <a:lnTo>
                      <a:pt x="178" y="73"/>
                    </a:lnTo>
                    <a:lnTo>
                      <a:pt x="178" y="70"/>
                    </a:lnTo>
                    <a:lnTo>
                      <a:pt x="178" y="68"/>
                    </a:lnTo>
                    <a:lnTo>
                      <a:pt x="178" y="66"/>
                    </a:lnTo>
                    <a:lnTo>
                      <a:pt x="178" y="64"/>
                    </a:lnTo>
                    <a:lnTo>
                      <a:pt x="177" y="64"/>
                    </a:lnTo>
                    <a:lnTo>
                      <a:pt x="176" y="64"/>
                    </a:lnTo>
                    <a:lnTo>
                      <a:pt x="176" y="62"/>
                    </a:lnTo>
                    <a:lnTo>
                      <a:pt x="174" y="62"/>
                    </a:lnTo>
                    <a:lnTo>
                      <a:pt x="174" y="60"/>
                    </a:lnTo>
                    <a:lnTo>
                      <a:pt x="173" y="59"/>
                    </a:lnTo>
                    <a:lnTo>
                      <a:pt x="173" y="56"/>
                    </a:lnTo>
                    <a:lnTo>
                      <a:pt x="171" y="56"/>
                    </a:lnTo>
                    <a:lnTo>
                      <a:pt x="171" y="55"/>
                    </a:lnTo>
                    <a:lnTo>
                      <a:pt x="169" y="54"/>
                    </a:lnTo>
                    <a:lnTo>
                      <a:pt x="169" y="51"/>
                    </a:lnTo>
                    <a:lnTo>
                      <a:pt x="168" y="51"/>
                    </a:lnTo>
                    <a:lnTo>
                      <a:pt x="168" y="49"/>
                    </a:lnTo>
                    <a:lnTo>
                      <a:pt x="168" y="47"/>
                    </a:lnTo>
                    <a:lnTo>
                      <a:pt x="166" y="47"/>
                    </a:lnTo>
                    <a:lnTo>
                      <a:pt x="164" y="45"/>
                    </a:lnTo>
                    <a:lnTo>
                      <a:pt x="162" y="45"/>
                    </a:lnTo>
                    <a:lnTo>
                      <a:pt x="162" y="43"/>
                    </a:lnTo>
                    <a:lnTo>
                      <a:pt x="160" y="43"/>
                    </a:lnTo>
                    <a:lnTo>
                      <a:pt x="159" y="41"/>
                    </a:lnTo>
                    <a:lnTo>
                      <a:pt x="157" y="40"/>
                    </a:lnTo>
                    <a:lnTo>
                      <a:pt x="157" y="37"/>
                    </a:lnTo>
                    <a:lnTo>
                      <a:pt x="155" y="37"/>
                    </a:lnTo>
                    <a:lnTo>
                      <a:pt x="154" y="35"/>
                    </a:lnTo>
                    <a:lnTo>
                      <a:pt x="151" y="34"/>
                    </a:lnTo>
                    <a:lnTo>
                      <a:pt x="151" y="32"/>
                    </a:lnTo>
                    <a:lnTo>
                      <a:pt x="149" y="32"/>
                    </a:lnTo>
                    <a:lnTo>
                      <a:pt x="149" y="30"/>
                    </a:lnTo>
                    <a:lnTo>
                      <a:pt x="148" y="29"/>
                    </a:lnTo>
                    <a:lnTo>
                      <a:pt x="148" y="27"/>
                    </a:lnTo>
                    <a:lnTo>
                      <a:pt x="146" y="27"/>
                    </a:lnTo>
                    <a:lnTo>
                      <a:pt x="143" y="27"/>
                    </a:lnTo>
                    <a:lnTo>
                      <a:pt x="143" y="24"/>
                    </a:lnTo>
                    <a:lnTo>
                      <a:pt x="141" y="24"/>
                    </a:lnTo>
                    <a:lnTo>
                      <a:pt x="140" y="22"/>
                    </a:lnTo>
                    <a:lnTo>
                      <a:pt x="138" y="21"/>
                    </a:lnTo>
                    <a:lnTo>
                      <a:pt x="138" y="18"/>
                    </a:lnTo>
                    <a:lnTo>
                      <a:pt x="136" y="18"/>
                    </a:lnTo>
                    <a:lnTo>
                      <a:pt x="134" y="16"/>
                    </a:lnTo>
                    <a:lnTo>
                      <a:pt x="132" y="15"/>
                    </a:lnTo>
                    <a:lnTo>
                      <a:pt x="132" y="13"/>
                    </a:lnTo>
                    <a:lnTo>
                      <a:pt x="130" y="13"/>
                    </a:lnTo>
                    <a:lnTo>
                      <a:pt x="130" y="12"/>
                    </a:lnTo>
                    <a:lnTo>
                      <a:pt x="129" y="12"/>
                    </a:lnTo>
                    <a:lnTo>
                      <a:pt x="129" y="10"/>
                    </a:lnTo>
                    <a:lnTo>
                      <a:pt x="127" y="12"/>
                    </a:lnTo>
                    <a:lnTo>
                      <a:pt x="126" y="14"/>
                    </a:lnTo>
                    <a:lnTo>
                      <a:pt x="124" y="16"/>
                    </a:lnTo>
                    <a:lnTo>
                      <a:pt x="122" y="18"/>
                    </a:lnTo>
                    <a:lnTo>
                      <a:pt x="121" y="20"/>
                    </a:lnTo>
                    <a:lnTo>
                      <a:pt x="120" y="20"/>
                    </a:lnTo>
                    <a:lnTo>
                      <a:pt x="118" y="21"/>
                    </a:lnTo>
                    <a:lnTo>
                      <a:pt x="116" y="22"/>
                    </a:lnTo>
                    <a:lnTo>
                      <a:pt x="115" y="22"/>
                    </a:lnTo>
                    <a:lnTo>
                      <a:pt x="113" y="23"/>
                    </a:lnTo>
                    <a:lnTo>
                      <a:pt x="111" y="25"/>
                    </a:lnTo>
                    <a:lnTo>
                      <a:pt x="108" y="27"/>
                    </a:lnTo>
                    <a:lnTo>
                      <a:pt x="108" y="28"/>
                    </a:lnTo>
                    <a:lnTo>
                      <a:pt x="107" y="28"/>
                    </a:lnTo>
                    <a:lnTo>
                      <a:pt x="105" y="28"/>
                    </a:lnTo>
                    <a:lnTo>
                      <a:pt x="103" y="28"/>
                    </a:lnTo>
                    <a:lnTo>
                      <a:pt x="102" y="28"/>
                    </a:lnTo>
                    <a:lnTo>
                      <a:pt x="100" y="28"/>
                    </a:lnTo>
                    <a:lnTo>
                      <a:pt x="98" y="28"/>
                    </a:lnTo>
                    <a:lnTo>
                      <a:pt x="97" y="28"/>
                    </a:lnTo>
                    <a:lnTo>
                      <a:pt x="96" y="28"/>
                    </a:lnTo>
                    <a:lnTo>
                      <a:pt x="95" y="28"/>
                    </a:lnTo>
                    <a:lnTo>
                      <a:pt x="95" y="27"/>
                    </a:lnTo>
                    <a:lnTo>
                      <a:pt x="94" y="27"/>
                    </a:lnTo>
                    <a:lnTo>
                      <a:pt x="92" y="27"/>
                    </a:lnTo>
                    <a:lnTo>
                      <a:pt x="92" y="24"/>
                    </a:lnTo>
                    <a:lnTo>
                      <a:pt x="90" y="24"/>
                    </a:lnTo>
                    <a:lnTo>
                      <a:pt x="88" y="24"/>
                    </a:lnTo>
                    <a:lnTo>
                      <a:pt x="88" y="22"/>
                    </a:lnTo>
                    <a:lnTo>
                      <a:pt x="86" y="22"/>
                    </a:lnTo>
                    <a:lnTo>
                      <a:pt x="86" y="21"/>
                    </a:lnTo>
                    <a:lnTo>
                      <a:pt x="86" y="18"/>
                    </a:lnTo>
                    <a:lnTo>
                      <a:pt x="84" y="18"/>
                    </a:lnTo>
                    <a:lnTo>
                      <a:pt x="82" y="18"/>
                    </a:lnTo>
                    <a:lnTo>
                      <a:pt x="80" y="18"/>
                    </a:lnTo>
                    <a:lnTo>
                      <a:pt x="78" y="16"/>
                    </a:lnTo>
                    <a:lnTo>
                      <a:pt x="76" y="16"/>
                    </a:lnTo>
                    <a:lnTo>
                      <a:pt x="76" y="14"/>
                    </a:lnTo>
                    <a:lnTo>
                      <a:pt x="74" y="14"/>
                    </a:lnTo>
                    <a:lnTo>
                      <a:pt x="73" y="12"/>
                    </a:lnTo>
                    <a:lnTo>
                      <a:pt x="71" y="10"/>
                    </a:lnTo>
                    <a:lnTo>
                      <a:pt x="71" y="8"/>
                    </a:lnTo>
                    <a:lnTo>
                      <a:pt x="70" y="8"/>
                    </a:lnTo>
                    <a:lnTo>
                      <a:pt x="70" y="7"/>
                    </a:lnTo>
                    <a:lnTo>
                      <a:pt x="70" y="5"/>
                    </a:lnTo>
                    <a:lnTo>
                      <a:pt x="70" y="2"/>
                    </a:lnTo>
                  </a:path>
                </a:pathLst>
              </a:custGeom>
              <a:solidFill>
                <a:srgbClr val="D2D2D2"/>
              </a:solidFill>
              <a:ln w="9525">
                <a:noFill/>
                <a:round/>
                <a:headEnd/>
                <a:tailEnd/>
              </a:ln>
            </p:spPr>
            <p:txBody>
              <a:bodyPr/>
              <a:lstStyle/>
              <a:p>
                <a:endParaRPr lang="zh-TW" altLang="en-US"/>
              </a:p>
            </p:txBody>
          </p:sp>
          <p:sp>
            <p:nvSpPr>
              <p:cNvPr id="118924" name="Freeform 212"/>
              <p:cNvSpPr>
                <a:spLocks/>
              </p:cNvSpPr>
              <p:nvPr/>
            </p:nvSpPr>
            <p:spPr bwMode="auto">
              <a:xfrm>
                <a:off x="642" y="2160"/>
                <a:ext cx="225" cy="85"/>
              </a:xfrm>
              <a:custGeom>
                <a:avLst/>
                <a:gdLst>
                  <a:gd name="T0" fmla="*/ 37 w 225"/>
                  <a:gd name="T1" fmla="*/ 74 h 85"/>
                  <a:gd name="T2" fmla="*/ 40 w 225"/>
                  <a:gd name="T3" fmla="*/ 54 h 85"/>
                  <a:gd name="T4" fmla="*/ 48 w 225"/>
                  <a:gd name="T5" fmla="*/ 42 h 85"/>
                  <a:gd name="T6" fmla="*/ 52 w 225"/>
                  <a:gd name="T7" fmla="*/ 50 h 85"/>
                  <a:gd name="T8" fmla="*/ 57 w 225"/>
                  <a:gd name="T9" fmla="*/ 51 h 85"/>
                  <a:gd name="T10" fmla="*/ 50 w 225"/>
                  <a:gd name="T11" fmla="*/ 29 h 85"/>
                  <a:gd name="T12" fmla="*/ 50 w 225"/>
                  <a:gd name="T13" fmla="*/ 22 h 85"/>
                  <a:gd name="T14" fmla="*/ 57 w 225"/>
                  <a:gd name="T15" fmla="*/ 46 h 85"/>
                  <a:gd name="T16" fmla="*/ 56 w 225"/>
                  <a:gd name="T17" fmla="*/ 55 h 85"/>
                  <a:gd name="T18" fmla="*/ 63 w 225"/>
                  <a:gd name="T19" fmla="*/ 54 h 85"/>
                  <a:gd name="T20" fmla="*/ 62 w 225"/>
                  <a:gd name="T21" fmla="*/ 49 h 85"/>
                  <a:gd name="T22" fmla="*/ 59 w 225"/>
                  <a:gd name="T23" fmla="*/ 42 h 85"/>
                  <a:gd name="T24" fmla="*/ 59 w 225"/>
                  <a:gd name="T25" fmla="*/ 28 h 85"/>
                  <a:gd name="T26" fmla="*/ 67 w 225"/>
                  <a:gd name="T27" fmla="*/ 36 h 85"/>
                  <a:gd name="T28" fmla="*/ 71 w 225"/>
                  <a:gd name="T29" fmla="*/ 44 h 85"/>
                  <a:gd name="T30" fmla="*/ 71 w 225"/>
                  <a:gd name="T31" fmla="*/ 49 h 85"/>
                  <a:gd name="T32" fmla="*/ 67 w 225"/>
                  <a:gd name="T33" fmla="*/ 55 h 85"/>
                  <a:gd name="T34" fmla="*/ 77 w 225"/>
                  <a:gd name="T35" fmla="*/ 53 h 85"/>
                  <a:gd name="T36" fmla="*/ 75 w 225"/>
                  <a:gd name="T37" fmla="*/ 44 h 85"/>
                  <a:gd name="T38" fmla="*/ 79 w 225"/>
                  <a:gd name="T39" fmla="*/ 33 h 85"/>
                  <a:gd name="T40" fmla="*/ 81 w 225"/>
                  <a:gd name="T41" fmla="*/ 28 h 85"/>
                  <a:gd name="T42" fmla="*/ 81 w 225"/>
                  <a:gd name="T43" fmla="*/ 47 h 85"/>
                  <a:gd name="T44" fmla="*/ 90 w 225"/>
                  <a:gd name="T45" fmla="*/ 37 h 85"/>
                  <a:gd name="T46" fmla="*/ 92 w 225"/>
                  <a:gd name="T47" fmla="*/ 50 h 85"/>
                  <a:gd name="T48" fmla="*/ 102 w 225"/>
                  <a:gd name="T49" fmla="*/ 52 h 85"/>
                  <a:gd name="T50" fmla="*/ 98 w 225"/>
                  <a:gd name="T51" fmla="*/ 44 h 85"/>
                  <a:gd name="T52" fmla="*/ 96 w 225"/>
                  <a:gd name="T53" fmla="*/ 39 h 85"/>
                  <a:gd name="T54" fmla="*/ 104 w 225"/>
                  <a:gd name="T55" fmla="*/ 41 h 85"/>
                  <a:gd name="T56" fmla="*/ 104 w 225"/>
                  <a:gd name="T57" fmla="*/ 25 h 85"/>
                  <a:gd name="T58" fmla="*/ 108 w 225"/>
                  <a:gd name="T59" fmla="*/ 36 h 85"/>
                  <a:gd name="T60" fmla="*/ 113 w 225"/>
                  <a:gd name="T61" fmla="*/ 31 h 85"/>
                  <a:gd name="T62" fmla="*/ 115 w 225"/>
                  <a:gd name="T63" fmla="*/ 22 h 85"/>
                  <a:gd name="T64" fmla="*/ 118 w 225"/>
                  <a:gd name="T65" fmla="*/ 31 h 85"/>
                  <a:gd name="T66" fmla="*/ 123 w 225"/>
                  <a:gd name="T67" fmla="*/ 25 h 85"/>
                  <a:gd name="T68" fmla="*/ 142 w 225"/>
                  <a:gd name="T69" fmla="*/ 25 h 85"/>
                  <a:gd name="T70" fmla="*/ 154 w 225"/>
                  <a:gd name="T71" fmla="*/ 21 h 85"/>
                  <a:gd name="T72" fmla="*/ 169 w 225"/>
                  <a:gd name="T73" fmla="*/ 14 h 85"/>
                  <a:gd name="T74" fmla="*/ 172 w 225"/>
                  <a:gd name="T75" fmla="*/ 38 h 85"/>
                  <a:gd name="T76" fmla="*/ 173 w 225"/>
                  <a:gd name="T77" fmla="*/ 57 h 85"/>
                  <a:gd name="T78" fmla="*/ 177 w 225"/>
                  <a:gd name="T79" fmla="*/ 54 h 85"/>
                  <a:gd name="T80" fmla="*/ 179 w 225"/>
                  <a:gd name="T81" fmla="*/ 57 h 85"/>
                  <a:gd name="T82" fmla="*/ 186 w 225"/>
                  <a:gd name="T83" fmla="*/ 59 h 85"/>
                  <a:gd name="T84" fmla="*/ 191 w 225"/>
                  <a:gd name="T85" fmla="*/ 52 h 85"/>
                  <a:gd name="T86" fmla="*/ 196 w 225"/>
                  <a:gd name="T87" fmla="*/ 46 h 85"/>
                  <a:gd name="T88" fmla="*/ 200 w 225"/>
                  <a:gd name="T89" fmla="*/ 51 h 85"/>
                  <a:gd name="T90" fmla="*/ 193 w 225"/>
                  <a:gd name="T91" fmla="*/ 71 h 85"/>
                  <a:gd name="T92" fmla="*/ 206 w 225"/>
                  <a:gd name="T93" fmla="*/ 54 h 85"/>
                  <a:gd name="T94" fmla="*/ 208 w 225"/>
                  <a:gd name="T95" fmla="*/ 60 h 85"/>
                  <a:gd name="T96" fmla="*/ 215 w 225"/>
                  <a:gd name="T97" fmla="*/ 62 h 85"/>
                  <a:gd name="T98" fmla="*/ 220 w 225"/>
                  <a:gd name="T99" fmla="*/ 66 h 85"/>
                  <a:gd name="T100" fmla="*/ 220 w 225"/>
                  <a:gd name="T101" fmla="*/ 76 h 85"/>
                  <a:gd name="T102" fmla="*/ 218 w 225"/>
                  <a:gd name="T103" fmla="*/ 79 h 85"/>
                  <a:gd name="T104" fmla="*/ 219 w 225"/>
                  <a:gd name="T105" fmla="*/ 83 h 85"/>
                  <a:gd name="T106" fmla="*/ 222 w 225"/>
                  <a:gd name="T107" fmla="*/ 79 h 85"/>
                  <a:gd name="T108" fmla="*/ 221 w 225"/>
                  <a:gd name="T109" fmla="*/ 63 h 85"/>
                  <a:gd name="T110" fmla="*/ 213 w 225"/>
                  <a:gd name="T111" fmla="*/ 48 h 85"/>
                  <a:gd name="T112" fmla="*/ 198 w 225"/>
                  <a:gd name="T113" fmla="*/ 32 h 85"/>
                  <a:gd name="T114" fmla="*/ 180 w 225"/>
                  <a:gd name="T115" fmla="*/ 13 h 85"/>
                  <a:gd name="T116" fmla="*/ 176 w 225"/>
                  <a:gd name="T117" fmla="*/ 12 h 85"/>
                  <a:gd name="T118" fmla="*/ 161 w 225"/>
                  <a:gd name="T119" fmla="*/ 22 h 85"/>
                  <a:gd name="T120" fmla="*/ 67 w 225"/>
                  <a:gd name="T121" fmla="*/ 0 h 85"/>
                  <a:gd name="T122" fmla="*/ 28 w 225"/>
                  <a:gd name="T123" fmla="*/ 30 h 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5"/>
                  <a:gd name="T187" fmla="*/ 0 h 85"/>
                  <a:gd name="T188" fmla="*/ 225 w 225"/>
                  <a:gd name="T189" fmla="*/ 85 h 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5" h="85">
                    <a:moveTo>
                      <a:pt x="0" y="49"/>
                    </a:moveTo>
                    <a:lnTo>
                      <a:pt x="0" y="51"/>
                    </a:lnTo>
                    <a:lnTo>
                      <a:pt x="1" y="52"/>
                    </a:lnTo>
                    <a:lnTo>
                      <a:pt x="3" y="54"/>
                    </a:lnTo>
                    <a:lnTo>
                      <a:pt x="5" y="54"/>
                    </a:lnTo>
                    <a:lnTo>
                      <a:pt x="7" y="57"/>
                    </a:lnTo>
                    <a:lnTo>
                      <a:pt x="10" y="59"/>
                    </a:lnTo>
                    <a:lnTo>
                      <a:pt x="13" y="61"/>
                    </a:lnTo>
                    <a:lnTo>
                      <a:pt x="18" y="63"/>
                    </a:lnTo>
                    <a:lnTo>
                      <a:pt x="19" y="66"/>
                    </a:lnTo>
                    <a:lnTo>
                      <a:pt x="23" y="68"/>
                    </a:lnTo>
                    <a:lnTo>
                      <a:pt x="25" y="70"/>
                    </a:lnTo>
                    <a:lnTo>
                      <a:pt x="29" y="71"/>
                    </a:lnTo>
                    <a:lnTo>
                      <a:pt x="31" y="74"/>
                    </a:lnTo>
                    <a:lnTo>
                      <a:pt x="34" y="74"/>
                    </a:lnTo>
                    <a:lnTo>
                      <a:pt x="34" y="75"/>
                    </a:lnTo>
                    <a:lnTo>
                      <a:pt x="37" y="75"/>
                    </a:lnTo>
                    <a:lnTo>
                      <a:pt x="37" y="74"/>
                    </a:lnTo>
                    <a:lnTo>
                      <a:pt x="37" y="71"/>
                    </a:lnTo>
                    <a:lnTo>
                      <a:pt x="37" y="69"/>
                    </a:lnTo>
                    <a:lnTo>
                      <a:pt x="37" y="67"/>
                    </a:lnTo>
                    <a:lnTo>
                      <a:pt x="37" y="65"/>
                    </a:lnTo>
                    <a:lnTo>
                      <a:pt x="37" y="63"/>
                    </a:lnTo>
                    <a:lnTo>
                      <a:pt x="37" y="62"/>
                    </a:lnTo>
                    <a:lnTo>
                      <a:pt x="38" y="60"/>
                    </a:lnTo>
                    <a:lnTo>
                      <a:pt x="38" y="57"/>
                    </a:lnTo>
                    <a:lnTo>
                      <a:pt x="38" y="55"/>
                    </a:lnTo>
                    <a:lnTo>
                      <a:pt x="40" y="54"/>
                    </a:lnTo>
                    <a:lnTo>
                      <a:pt x="40" y="52"/>
                    </a:lnTo>
                    <a:lnTo>
                      <a:pt x="41" y="49"/>
                    </a:lnTo>
                    <a:lnTo>
                      <a:pt x="41" y="48"/>
                    </a:lnTo>
                    <a:lnTo>
                      <a:pt x="41" y="47"/>
                    </a:lnTo>
                    <a:lnTo>
                      <a:pt x="43" y="45"/>
                    </a:lnTo>
                    <a:lnTo>
                      <a:pt x="43" y="44"/>
                    </a:lnTo>
                    <a:lnTo>
                      <a:pt x="45" y="42"/>
                    </a:lnTo>
                    <a:lnTo>
                      <a:pt x="46" y="42"/>
                    </a:lnTo>
                    <a:lnTo>
                      <a:pt x="48" y="42"/>
                    </a:lnTo>
                    <a:lnTo>
                      <a:pt x="50" y="41"/>
                    </a:lnTo>
                    <a:lnTo>
                      <a:pt x="50" y="42"/>
                    </a:lnTo>
                    <a:lnTo>
                      <a:pt x="50" y="43"/>
                    </a:lnTo>
                    <a:lnTo>
                      <a:pt x="50" y="45"/>
                    </a:lnTo>
                    <a:lnTo>
                      <a:pt x="50" y="47"/>
                    </a:lnTo>
                    <a:lnTo>
                      <a:pt x="52" y="47"/>
                    </a:lnTo>
                    <a:lnTo>
                      <a:pt x="52" y="49"/>
                    </a:lnTo>
                    <a:lnTo>
                      <a:pt x="52" y="50"/>
                    </a:lnTo>
                    <a:lnTo>
                      <a:pt x="52" y="52"/>
                    </a:lnTo>
                    <a:lnTo>
                      <a:pt x="53" y="52"/>
                    </a:lnTo>
                    <a:lnTo>
                      <a:pt x="53" y="54"/>
                    </a:lnTo>
                    <a:lnTo>
                      <a:pt x="53" y="55"/>
                    </a:lnTo>
                    <a:lnTo>
                      <a:pt x="54" y="55"/>
                    </a:lnTo>
                    <a:lnTo>
                      <a:pt x="55" y="55"/>
                    </a:lnTo>
                    <a:lnTo>
                      <a:pt x="57" y="55"/>
                    </a:lnTo>
                    <a:lnTo>
                      <a:pt x="57" y="54"/>
                    </a:lnTo>
                    <a:lnTo>
                      <a:pt x="57" y="53"/>
                    </a:lnTo>
                    <a:lnTo>
                      <a:pt x="57" y="51"/>
                    </a:lnTo>
                    <a:lnTo>
                      <a:pt x="57" y="49"/>
                    </a:lnTo>
                    <a:lnTo>
                      <a:pt x="57" y="48"/>
                    </a:lnTo>
                    <a:lnTo>
                      <a:pt x="57" y="47"/>
                    </a:lnTo>
                    <a:lnTo>
                      <a:pt x="57" y="45"/>
                    </a:lnTo>
                    <a:lnTo>
                      <a:pt x="57" y="44"/>
                    </a:lnTo>
                    <a:lnTo>
                      <a:pt x="57" y="42"/>
                    </a:lnTo>
                    <a:lnTo>
                      <a:pt x="55" y="41"/>
                    </a:lnTo>
                    <a:lnTo>
                      <a:pt x="55" y="39"/>
                    </a:lnTo>
                    <a:lnTo>
                      <a:pt x="55" y="37"/>
                    </a:lnTo>
                    <a:lnTo>
                      <a:pt x="55" y="35"/>
                    </a:lnTo>
                    <a:lnTo>
                      <a:pt x="53" y="35"/>
                    </a:lnTo>
                    <a:lnTo>
                      <a:pt x="53" y="33"/>
                    </a:lnTo>
                    <a:lnTo>
                      <a:pt x="51" y="31"/>
                    </a:lnTo>
                    <a:lnTo>
                      <a:pt x="51" y="29"/>
                    </a:lnTo>
                    <a:lnTo>
                      <a:pt x="50" y="29"/>
                    </a:lnTo>
                    <a:lnTo>
                      <a:pt x="50" y="27"/>
                    </a:lnTo>
                    <a:lnTo>
                      <a:pt x="50" y="26"/>
                    </a:lnTo>
                    <a:lnTo>
                      <a:pt x="50" y="24"/>
                    </a:lnTo>
                    <a:lnTo>
                      <a:pt x="50" y="22"/>
                    </a:lnTo>
                    <a:lnTo>
                      <a:pt x="50" y="21"/>
                    </a:lnTo>
                    <a:lnTo>
                      <a:pt x="50" y="22"/>
                    </a:lnTo>
                    <a:lnTo>
                      <a:pt x="50" y="24"/>
                    </a:lnTo>
                    <a:lnTo>
                      <a:pt x="50" y="26"/>
                    </a:lnTo>
                    <a:lnTo>
                      <a:pt x="50" y="27"/>
                    </a:lnTo>
                    <a:lnTo>
                      <a:pt x="50" y="29"/>
                    </a:lnTo>
                    <a:lnTo>
                      <a:pt x="52" y="29"/>
                    </a:lnTo>
                    <a:lnTo>
                      <a:pt x="52" y="31"/>
                    </a:lnTo>
                    <a:lnTo>
                      <a:pt x="52" y="33"/>
                    </a:lnTo>
                    <a:lnTo>
                      <a:pt x="52" y="35"/>
                    </a:lnTo>
                    <a:lnTo>
                      <a:pt x="53" y="36"/>
                    </a:lnTo>
                    <a:lnTo>
                      <a:pt x="53" y="38"/>
                    </a:lnTo>
                    <a:lnTo>
                      <a:pt x="56" y="39"/>
                    </a:lnTo>
                    <a:lnTo>
                      <a:pt x="56" y="40"/>
                    </a:lnTo>
                    <a:lnTo>
                      <a:pt x="58" y="40"/>
                    </a:lnTo>
                    <a:lnTo>
                      <a:pt x="57" y="42"/>
                    </a:lnTo>
                    <a:lnTo>
                      <a:pt x="57" y="43"/>
                    </a:lnTo>
                    <a:lnTo>
                      <a:pt x="57" y="45"/>
                    </a:lnTo>
                    <a:lnTo>
                      <a:pt x="57" y="46"/>
                    </a:lnTo>
                    <a:lnTo>
                      <a:pt x="58" y="46"/>
                    </a:lnTo>
                    <a:lnTo>
                      <a:pt x="58" y="48"/>
                    </a:lnTo>
                    <a:lnTo>
                      <a:pt x="58" y="49"/>
                    </a:lnTo>
                    <a:lnTo>
                      <a:pt x="56" y="52"/>
                    </a:lnTo>
                    <a:lnTo>
                      <a:pt x="56" y="53"/>
                    </a:lnTo>
                    <a:lnTo>
                      <a:pt x="56" y="55"/>
                    </a:lnTo>
                    <a:lnTo>
                      <a:pt x="57" y="55"/>
                    </a:lnTo>
                    <a:lnTo>
                      <a:pt x="59" y="55"/>
                    </a:lnTo>
                    <a:lnTo>
                      <a:pt x="61" y="55"/>
                    </a:lnTo>
                    <a:lnTo>
                      <a:pt x="63" y="54"/>
                    </a:lnTo>
                    <a:lnTo>
                      <a:pt x="64" y="52"/>
                    </a:lnTo>
                    <a:lnTo>
                      <a:pt x="64" y="51"/>
                    </a:lnTo>
                    <a:lnTo>
                      <a:pt x="64" y="49"/>
                    </a:lnTo>
                    <a:lnTo>
                      <a:pt x="63" y="49"/>
                    </a:lnTo>
                    <a:lnTo>
                      <a:pt x="62" y="49"/>
                    </a:lnTo>
                    <a:lnTo>
                      <a:pt x="62" y="47"/>
                    </a:lnTo>
                    <a:lnTo>
                      <a:pt x="61" y="47"/>
                    </a:lnTo>
                    <a:lnTo>
                      <a:pt x="61" y="46"/>
                    </a:lnTo>
                    <a:lnTo>
                      <a:pt x="61" y="44"/>
                    </a:lnTo>
                    <a:lnTo>
                      <a:pt x="59" y="44"/>
                    </a:lnTo>
                    <a:lnTo>
                      <a:pt x="59" y="42"/>
                    </a:lnTo>
                    <a:lnTo>
                      <a:pt x="59" y="41"/>
                    </a:lnTo>
                    <a:lnTo>
                      <a:pt x="59" y="39"/>
                    </a:lnTo>
                    <a:lnTo>
                      <a:pt x="58" y="39"/>
                    </a:lnTo>
                    <a:lnTo>
                      <a:pt x="58" y="37"/>
                    </a:lnTo>
                    <a:lnTo>
                      <a:pt x="58" y="36"/>
                    </a:lnTo>
                    <a:lnTo>
                      <a:pt x="58" y="34"/>
                    </a:lnTo>
                    <a:lnTo>
                      <a:pt x="58" y="32"/>
                    </a:lnTo>
                    <a:lnTo>
                      <a:pt x="58" y="30"/>
                    </a:lnTo>
                    <a:lnTo>
                      <a:pt x="59" y="28"/>
                    </a:lnTo>
                    <a:lnTo>
                      <a:pt x="59" y="30"/>
                    </a:lnTo>
                    <a:lnTo>
                      <a:pt x="60" y="30"/>
                    </a:lnTo>
                    <a:lnTo>
                      <a:pt x="60" y="31"/>
                    </a:lnTo>
                    <a:lnTo>
                      <a:pt x="62" y="31"/>
                    </a:lnTo>
                    <a:lnTo>
                      <a:pt x="62" y="33"/>
                    </a:lnTo>
                    <a:lnTo>
                      <a:pt x="64" y="33"/>
                    </a:lnTo>
                    <a:lnTo>
                      <a:pt x="64" y="34"/>
                    </a:lnTo>
                    <a:lnTo>
                      <a:pt x="65" y="34"/>
                    </a:lnTo>
                    <a:lnTo>
                      <a:pt x="67" y="34"/>
                    </a:lnTo>
                    <a:lnTo>
                      <a:pt x="67" y="36"/>
                    </a:lnTo>
                    <a:lnTo>
                      <a:pt x="69" y="36"/>
                    </a:lnTo>
                    <a:lnTo>
                      <a:pt x="69" y="39"/>
                    </a:lnTo>
                    <a:lnTo>
                      <a:pt x="69" y="40"/>
                    </a:lnTo>
                    <a:lnTo>
                      <a:pt x="69" y="42"/>
                    </a:lnTo>
                    <a:lnTo>
                      <a:pt x="71" y="42"/>
                    </a:lnTo>
                    <a:lnTo>
                      <a:pt x="71" y="44"/>
                    </a:lnTo>
                    <a:lnTo>
                      <a:pt x="73" y="44"/>
                    </a:lnTo>
                    <a:lnTo>
                      <a:pt x="71" y="46"/>
                    </a:lnTo>
                    <a:lnTo>
                      <a:pt x="71" y="47"/>
                    </a:lnTo>
                    <a:lnTo>
                      <a:pt x="71" y="49"/>
                    </a:lnTo>
                    <a:lnTo>
                      <a:pt x="69" y="52"/>
                    </a:lnTo>
                    <a:lnTo>
                      <a:pt x="69" y="53"/>
                    </a:lnTo>
                    <a:lnTo>
                      <a:pt x="67" y="55"/>
                    </a:lnTo>
                    <a:lnTo>
                      <a:pt x="69" y="55"/>
                    </a:lnTo>
                    <a:lnTo>
                      <a:pt x="70" y="55"/>
                    </a:lnTo>
                    <a:lnTo>
                      <a:pt x="71" y="55"/>
                    </a:lnTo>
                    <a:lnTo>
                      <a:pt x="73" y="55"/>
                    </a:lnTo>
                    <a:lnTo>
                      <a:pt x="75" y="55"/>
                    </a:lnTo>
                    <a:lnTo>
                      <a:pt x="77" y="53"/>
                    </a:lnTo>
                    <a:lnTo>
                      <a:pt x="77" y="52"/>
                    </a:lnTo>
                    <a:lnTo>
                      <a:pt x="79" y="50"/>
                    </a:lnTo>
                    <a:lnTo>
                      <a:pt x="79" y="49"/>
                    </a:lnTo>
                    <a:lnTo>
                      <a:pt x="79" y="47"/>
                    </a:lnTo>
                    <a:lnTo>
                      <a:pt x="78" y="47"/>
                    </a:lnTo>
                    <a:lnTo>
                      <a:pt x="77" y="47"/>
                    </a:lnTo>
                    <a:lnTo>
                      <a:pt x="77" y="44"/>
                    </a:lnTo>
                    <a:lnTo>
                      <a:pt x="75" y="44"/>
                    </a:lnTo>
                    <a:lnTo>
                      <a:pt x="75" y="42"/>
                    </a:lnTo>
                    <a:lnTo>
                      <a:pt x="75" y="41"/>
                    </a:lnTo>
                    <a:lnTo>
                      <a:pt x="77" y="39"/>
                    </a:lnTo>
                    <a:lnTo>
                      <a:pt x="78" y="36"/>
                    </a:lnTo>
                    <a:lnTo>
                      <a:pt x="79" y="34"/>
                    </a:lnTo>
                    <a:lnTo>
                      <a:pt x="79" y="33"/>
                    </a:lnTo>
                    <a:lnTo>
                      <a:pt x="79" y="31"/>
                    </a:lnTo>
                    <a:lnTo>
                      <a:pt x="79" y="29"/>
                    </a:lnTo>
                    <a:lnTo>
                      <a:pt x="79" y="28"/>
                    </a:lnTo>
                    <a:lnTo>
                      <a:pt x="80" y="26"/>
                    </a:lnTo>
                    <a:lnTo>
                      <a:pt x="80" y="24"/>
                    </a:lnTo>
                    <a:lnTo>
                      <a:pt x="80" y="22"/>
                    </a:lnTo>
                    <a:lnTo>
                      <a:pt x="80" y="21"/>
                    </a:lnTo>
                    <a:lnTo>
                      <a:pt x="82" y="20"/>
                    </a:lnTo>
                    <a:lnTo>
                      <a:pt x="81" y="21"/>
                    </a:lnTo>
                    <a:lnTo>
                      <a:pt x="81" y="22"/>
                    </a:lnTo>
                    <a:lnTo>
                      <a:pt x="81" y="25"/>
                    </a:lnTo>
                    <a:lnTo>
                      <a:pt x="81" y="26"/>
                    </a:lnTo>
                    <a:lnTo>
                      <a:pt x="81" y="28"/>
                    </a:lnTo>
                    <a:lnTo>
                      <a:pt x="80" y="30"/>
                    </a:lnTo>
                    <a:lnTo>
                      <a:pt x="80" y="32"/>
                    </a:lnTo>
                    <a:lnTo>
                      <a:pt x="80" y="34"/>
                    </a:lnTo>
                    <a:lnTo>
                      <a:pt x="80" y="36"/>
                    </a:lnTo>
                    <a:lnTo>
                      <a:pt x="80" y="37"/>
                    </a:lnTo>
                    <a:lnTo>
                      <a:pt x="80" y="39"/>
                    </a:lnTo>
                    <a:lnTo>
                      <a:pt x="80" y="41"/>
                    </a:lnTo>
                    <a:lnTo>
                      <a:pt x="80" y="42"/>
                    </a:lnTo>
                    <a:lnTo>
                      <a:pt x="80" y="44"/>
                    </a:lnTo>
                    <a:lnTo>
                      <a:pt x="80" y="46"/>
                    </a:lnTo>
                    <a:lnTo>
                      <a:pt x="80" y="47"/>
                    </a:lnTo>
                    <a:lnTo>
                      <a:pt x="81" y="47"/>
                    </a:lnTo>
                    <a:lnTo>
                      <a:pt x="83" y="47"/>
                    </a:lnTo>
                    <a:lnTo>
                      <a:pt x="85" y="46"/>
                    </a:lnTo>
                    <a:lnTo>
                      <a:pt x="85" y="44"/>
                    </a:lnTo>
                    <a:lnTo>
                      <a:pt x="86" y="42"/>
                    </a:lnTo>
                    <a:lnTo>
                      <a:pt x="86" y="41"/>
                    </a:lnTo>
                    <a:lnTo>
                      <a:pt x="88" y="39"/>
                    </a:lnTo>
                    <a:lnTo>
                      <a:pt x="88" y="37"/>
                    </a:lnTo>
                    <a:lnTo>
                      <a:pt x="90" y="36"/>
                    </a:lnTo>
                    <a:lnTo>
                      <a:pt x="90" y="37"/>
                    </a:lnTo>
                    <a:lnTo>
                      <a:pt x="90" y="38"/>
                    </a:lnTo>
                    <a:lnTo>
                      <a:pt x="90" y="40"/>
                    </a:lnTo>
                    <a:lnTo>
                      <a:pt x="90" y="41"/>
                    </a:lnTo>
                    <a:lnTo>
                      <a:pt x="91" y="41"/>
                    </a:lnTo>
                    <a:lnTo>
                      <a:pt x="91" y="42"/>
                    </a:lnTo>
                    <a:lnTo>
                      <a:pt x="91" y="44"/>
                    </a:lnTo>
                    <a:lnTo>
                      <a:pt x="91" y="45"/>
                    </a:lnTo>
                    <a:lnTo>
                      <a:pt x="92" y="45"/>
                    </a:lnTo>
                    <a:lnTo>
                      <a:pt x="92" y="47"/>
                    </a:lnTo>
                    <a:lnTo>
                      <a:pt x="92" y="48"/>
                    </a:lnTo>
                    <a:lnTo>
                      <a:pt x="92" y="50"/>
                    </a:lnTo>
                    <a:lnTo>
                      <a:pt x="94" y="50"/>
                    </a:lnTo>
                    <a:lnTo>
                      <a:pt x="94" y="52"/>
                    </a:lnTo>
                    <a:lnTo>
                      <a:pt x="96" y="52"/>
                    </a:lnTo>
                    <a:lnTo>
                      <a:pt x="96" y="53"/>
                    </a:lnTo>
                    <a:lnTo>
                      <a:pt x="97" y="53"/>
                    </a:lnTo>
                    <a:lnTo>
                      <a:pt x="99" y="53"/>
                    </a:lnTo>
                    <a:lnTo>
                      <a:pt x="100" y="52"/>
                    </a:lnTo>
                    <a:lnTo>
                      <a:pt x="102" y="52"/>
                    </a:lnTo>
                    <a:lnTo>
                      <a:pt x="103" y="49"/>
                    </a:lnTo>
                    <a:lnTo>
                      <a:pt x="102" y="49"/>
                    </a:lnTo>
                    <a:lnTo>
                      <a:pt x="100" y="49"/>
                    </a:lnTo>
                    <a:lnTo>
                      <a:pt x="100" y="47"/>
                    </a:lnTo>
                    <a:lnTo>
                      <a:pt x="99" y="47"/>
                    </a:lnTo>
                    <a:lnTo>
                      <a:pt x="99" y="46"/>
                    </a:lnTo>
                    <a:lnTo>
                      <a:pt x="99" y="44"/>
                    </a:lnTo>
                    <a:lnTo>
                      <a:pt x="98" y="44"/>
                    </a:lnTo>
                    <a:lnTo>
                      <a:pt x="98" y="43"/>
                    </a:lnTo>
                    <a:lnTo>
                      <a:pt x="96" y="43"/>
                    </a:lnTo>
                    <a:lnTo>
                      <a:pt x="96" y="42"/>
                    </a:lnTo>
                    <a:lnTo>
                      <a:pt x="96" y="40"/>
                    </a:lnTo>
                    <a:lnTo>
                      <a:pt x="95" y="40"/>
                    </a:lnTo>
                    <a:lnTo>
                      <a:pt x="95" y="38"/>
                    </a:lnTo>
                    <a:lnTo>
                      <a:pt x="95" y="37"/>
                    </a:lnTo>
                    <a:lnTo>
                      <a:pt x="96" y="36"/>
                    </a:lnTo>
                    <a:lnTo>
                      <a:pt x="96" y="37"/>
                    </a:lnTo>
                    <a:lnTo>
                      <a:pt x="96" y="39"/>
                    </a:lnTo>
                    <a:lnTo>
                      <a:pt x="98" y="39"/>
                    </a:lnTo>
                    <a:lnTo>
                      <a:pt x="98" y="41"/>
                    </a:lnTo>
                    <a:lnTo>
                      <a:pt x="100" y="41"/>
                    </a:lnTo>
                    <a:lnTo>
                      <a:pt x="102" y="41"/>
                    </a:lnTo>
                    <a:lnTo>
                      <a:pt x="104" y="41"/>
                    </a:lnTo>
                    <a:lnTo>
                      <a:pt x="105" y="39"/>
                    </a:lnTo>
                    <a:lnTo>
                      <a:pt x="104" y="39"/>
                    </a:lnTo>
                    <a:lnTo>
                      <a:pt x="104" y="36"/>
                    </a:lnTo>
                    <a:lnTo>
                      <a:pt x="104" y="34"/>
                    </a:lnTo>
                    <a:lnTo>
                      <a:pt x="104" y="33"/>
                    </a:lnTo>
                    <a:lnTo>
                      <a:pt x="104" y="31"/>
                    </a:lnTo>
                    <a:lnTo>
                      <a:pt x="103" y="31"/>
                    </a:lnTo>
                    <a:lnTo>
                      <a:pt x="103" y="29"/>
                    </a:lnTo>
                    <a:lnTo>
                      <a:pt x="103" y="27"/>
                    </a:lnTo>
                    <a:lnTo>
                      <a:pt x="104" y="25"/>
                    </a:lnTo>
                    <a:lnTo>
                      <a:pt x="104" y="27"/>
                    </a:lnTo>
                    <a:lnTo>
                      <a:pt x="104" y="29"/>
                    </a:lnTo>
                    <a:lnTo>
                      <a:pt x="104" y="30"/>
                    </a:lnTo>
                    <a:lnTo>
                      <a:pt x="105" y="30"/>
                    </a:lnTo>
                    <a:lnTo>
                      <a:pt x="105" y="33"/>
                    </a:lnTo>
                    <a:lnTo>
                      <a:pt x="105" y="34"/>
                    </a:lnTo>
                    <a:lnTo>
                      <a:pt x="106" y="34"/>
                    </a:lnTo>
                    <a:lnTo>
                      <a:pt x="106" y="36"/>
                    </a:lnTo>
                    <a:lnTo>
                      <a:pt x="108" y="36"/>
                    </a:lnTo>
                    <a:lnTo>
                      <a:pt x="110" y="36"/>
                    </a:lnTo>
                    <a:lnTo>
                      <a:pt x="112" y="36"/>
                    </a:lnTo>
                    <a:lnTo>
                      <a:pt x="113" y="34"/>
                    </a:lnTo>
                    <a:lnTo>
                      <a:pt x="113" y="33"/>
                    </a:lnTo>
                    <a:lnTo>
                      <a:pt x="113" y="31"/>
                    </a:lnTo>
                    <a:lnTo>
                      <a:pt x="113" y="30"/>
                    </a:lnTo>
                    <a:lnTo>
                      <a:pt x="115" y="28"/>
                    </a:lnTo>
                    <a:lnTo>
                      <a:pt x="115" y="27"/>
                    </a:lnTo>
                    <a:lnTo>
                      <a:pt x="115" y="25"/>
                    </a:lnTo>
                    <a:lnTo>
                      <a:pt x="115" y="22"/>
                    </a:lnTo>
                    <a:lnTo>
                      <a:pt x="115" y="21"/>
                    </a:lnTo>
                    <a:lnTo>
                      <a:pt x="115" y="22"/>
                    </a:lnTo>
                    <a:lnTo>
                      <a:pt x="115" y="25"/>
                    </a:lnTo>
                    <a:lnTo>
                      <a:pt x="115" y="27"/>
                    </a:lnTo>
                    <a:lnTo>
                      <a:pt x="115" y="29"/>
                    </a:lnTo>
                    <a:lnTo>
                      <a:pt x="115" y="31"/>
                    </a:lnTo>
                    <a:lnTo>
                      <a:pt x="118" y="31"/>
                    </a:lnTo>
                    <a:lnTo>
                      <a:pt x="119" y="31"/>
                    </a:lnTo>
                    <a:lnTo>
                      <a:pt x="121" y="29"/>
                    </a:lnTo>
                    <a:lnTo>
                      <a:pt x="121" y="27"/>
                    </a:lnTo>
                    <a:lnTo>
                      <a:pt x="123" y="25"/>
                    </a:lnTo>
                    <a:lnTo>
                      <a:pt x="125" y="22"/>
                    </a:lnTo>
                    <a:lnTo>
                      <a:pt x="127" y="22"/>
                    </a:lnTo>
                    <a:lnTo>
                      <a:pt x="129" y="20"/>
                    </a:lnTo>
                    <a:lnTo>
                      <a:pt x="129" y="21"/>
                    </a:lnTo>
                    <a:lnTo>
                      <a:pt x="131" y="21"/>
                    </a:lnTo>
                    <a:lnTo>
                      <a:pt x="133" y="21"/>
                    </a:lnTo>
                    <a:lnTo>
                      <a:pt x="133" y="22"/>
                    </a:lnTo>
                    <a:lnTo>
                      <a:pt x="134" y="22"/>
                    </a:lnTo>
                    <a:lnTo>
                      <a:pt x="137" y="22"/>
                    </a:lnTo>
                    <a:lnTo>
                      <a:pt x="137" y="25"/>
                    </a:lnTo>
                    <a:lnTo>
                      <a:pt x="138" y="25"/>
                    </a:lnTo>
                    <a:lnTo>
                      <a:pt x="140" y="25"/>
                    </a:lnTo>
                    <a:lnTo>
                      <a:pt x="142" y="25"/>
                    </a:lnTo>
                    <a:lnTo>
                      <a:pt x="144" y="25"/>
                    </a:lnTo>
                    <a:lnTo>
                      <a:pt x="146" y="25"/>
                    </a:lnTo>
                    <a:lnTo>
                      <a:pt x="147" y="25"/>
                    </a:lnTo>
                    <a:lnTo>
                      <a:pt x="149" y="25"/>
                    </a:lnTo>
                    <a:lnTo>
                      <a:pt x="151" y="23"/>
                    </a:lnTo>
                    <a:lnTo>
                      <a:pt x="152" y="22"/>
                    </a:lnTo>
                    <a:lnTo>
                      <a:pt x="154" y="21"/>
                    </a:lnTo>
                    <a:lnTo>
                      <a:pt x="156" y="21"/>
                    </a:lnTo>
                    <a:lnTo>
                      <a:pt x="158" y="21"/>
                    </a:lnTo>
                    <a:lnTo>
                      <a:pt x="160" y="20"/>
                    </a:lnTo>
                    <a:lnTo>
                      <a:pt x="161" y="20"/>
                    </a:lnTo>
                    <a:lnTo>
                      <a:pt x="164" y="20"/>
                    </a:lnTo>
                    <a:lnTo>
                      <a:pt x="166" y="17"/>
                    </a:lnTo>
                    <a:lnTo>
                      <a:pt x="167" y="15"/>
                    </a:lnTo>
                    <a:lnTo>
                      <a:pt x="169" y="14"/>
                    </a:lnTo>
                    <a:lnTo>
                      <a:pt x="170" y="13"/>
                    </a:lnTo>
                    <a:lnTo>
                      <a:pt x="172" y="11"/>
                    </a:lnTo>
                    <a:lnTo>
                      <a:pt x="172" y="13"/>
                    </a:lnTo>
                    <a:lnTo>
                      <a:pt x="172" y="14"/>
                    </a:lnTo>
                    <a:lnTo>
                      <a:pt x="172" y="15"/>
                    </a:lnTo>
                    <a:lnTo>
                      <a:pt x="172" y="17"/>
                    </a:lnTo>
                    <a:lnTo>
                      <a:pt x="172" y="20"/>
                    </a:lnTo>
                    <a:lnTo>
                      <a:pt x="172" y="22"/>
                    </a:lnTo>
                    <a:lnTo>
                      <a:pt x="172" y="24"/>
                    </a:lnTo>
                    <a:lnTo>
                      <a:pt x="172" y="26"/>
                    </a:lnTo>
                    <a:lnTo>
                      <a:pt x="172" y="30"/>
                    </a:lnTo>
                    <a:lnTo>
                      <a:pt x="172" y="32"/>
                    </a:lnTo>
                    <a:lnTo>
                      <a:pt x="172" y="34"/>
                    </a:lnTo>
                    <a:lnTo>
                      <a:pt x="172" y="36"/>
                    </a:lnTo>
                    <a:lnTo>
                      <a:pt x="172" y="38"/>
                    </a:lnTo>
                    <a:lnTo>
                      <a:pt x="172" y="40"/>
                    </a:lnTo>
                    <a:lnTo>
                      <a:pt x="172" y="41"/>
                    </a:lnTo>
                    <a:lnTo>
                      <a:pt x="171" y="42"/>
                    </a:lnTo>
                    <a:lnTo>
                      <a:pt x="171" y="43"/>
                    </a:lnTo>
                    <a:lnTo>
                      <a:pt x="171" y="45"/>
                    </a:lnTo>
                    <a:lnTo>
                      <a:pt x="171" y="47"/>
                    </a:lnTo>
                    <a:lnTo>
                      <a:pt x="171" y="48"/>
                    </a:lnTo>
                    <a:lnTo>
                      <a:pt x="171" y="49"/>
                    </a:lnTo>
                    <a:lnTo>
                      <a:pt x="171" y="52"/>
                    </a:lnTo>
                    <a:lnTo>
                      <a:pt x="171" y="53"/>
                    </a:lnTo>
                    <a:lnTo>
                      <a:pt x="171" y="55"/>
                    </a:lnTo>
                    <a:lnTo>
                      <a:pt x="171" y="57"/>
                    </a:lnTo>
                    <a:lnTo>
                      <a:pt x="173" y="57"/>
                    </a:lnTo>
                    <a:lnTo>
                      <a:pt x="175" y="57"/>
                    </a:lnTo>
                    <a:lnTo>
                      <a:pt x="177" y="55"/>
                    </a:lnTo>
                    <a:lnTo>
                      <a:pt x="177" y="54"/>
                    </a:lnTo>
                    <a:lnTo>
                      <a:pt x="177" y="52"/>
                    </a:lnTo>
                    <a:lnTo>
                      <a:pt x="177" y="51"/>
                    </a:lnTo>
                    <a:lnTo>
                      <a:pt x="177" y="49"/>
                    </a:lnTo>
                    <a:lnTo>
                      <a:pt x="177" y="48"/>
                    </a:lnTo>
                    <a:lnTo>
                      <a:pt x="178" y="47"/>
                    </a:lnTo>
                    <a:lnTo>
                      <a:pt x="178" y="48"/>
                    </a:lnTo>
                    <a:lnTo>
                      <a:pt x="178" y="49"/>
                    </a:lnTo>
                    <a:lnTo>
                      <a:pt x="179" y="49"/>
                    </a:lnTo>
                    <a:lnTo>
                      <a:pt x="179" y="51"/>
                    </a:lnTo>
                    <a:lnTo>
                      <a:pt x="179" y="53"/>
                    </a:lnTo>
                    <a:lnTo>
                      <a:pt x="179" y="55"/>
                    </a:lnTo>
                    <a:lnTo>
                      <a:pt x="179" y="57"/>
                    </a:lnTo>
                    <a:lnTo>
                      <a:pt x="179" y="59"/>
                    </a:lnTo>
                    <a:lnTo>
                      <a:pt x="180" y="59"/>
                    </a:lnTo>
                    <a:lnTo>
                      <a:pt x="182" y="59"/>
                    </a:lnTo>
                    <a:lnTo>
                      <a:pt x="182" y="60"/>
                    </a:lnTo>
                    <a:lnTo>
                      <a:pt x="183" y="60"/>
                    </a:lnTo>
                    <a:lnTo>
                      <a:pt x="185" y="60"/>
                    </a:lnTo>
                    <a:lnTo>
                      <a:pt x="186" y="59"/>
                    </a:lnTo>
                    <a:lnTo>
                      <a:pt x="186" y="57"/>
                    </a:lnTo>
                    <a:lnTo>
                      <a:pt x="186" y="56"/>
                    </a:lnTo>
                    <a:lnTo>
                      <a:pt x="188" y="54"/>
                    </a:lnTo>
                    <a:lnTo>
                      <a:pt x="189" y="52"/>
                    </a:lnTo>
                    <a:lnTo>
                      <a:pt x="189" y="51"/>
                    </a:lnTo>
                    <a:lnTo>
                      <a:pt x="191" y="49"/>
                    </a:lnTo>
                    <a:lnTo>
                      <a:pt x="191" y="51"/>
                    </a:lnTo>
                    <a:lnTo>
                      <a:pt x="191" y="52"/>
                    </a:lnTo>
                    <a:lnTo>
                      <a:pt x="193" y="52"/>
                    </a:lnTo>
                    <a:lnTo>
                      <a:pt x="193" y="53"/>
                    </a:lnTo>
                    <a:lnTo>
                      <a:pt x="194" y="53"/>
                    </a:lnTo>
                    <a:lnTo>
                      <a:pt x="194" y="52"/>
                    </a:lnTo>
                    <a:lnTo>
                      <a:pt x="195" y="50"/>
                    </a:lnTo>
                    <a:lnTo>
                      <a:pt x="195" y="48"/>
                    </a:lnTo>
                    <a:lnTo>
                      <a:pt x="196" y="47"/>
                    </a:lnTo>
                    <a:lnTo>
                      <a:pt x="196" y="46"/>
                    </a:lnTo>
                    <a:lnTo>
                      <a:pt x="196" y="44"/>
                    </a:lnTo>
                    <a:lnTo>
                      <a:pt x="196" y="43"/>
                    </a:lnTo>
                    <a:lnTo>
                      <a:pt x="197" y="42"/>
                    </a:lnTo>
                    <a:lnTo>
                      <a:pt x="197" y="43"/>
                    </a:lnTo>
                    <a:lnTo>
                      <a:pt x="197" y="44"/>
                    </a:lnTo>
                    <a:lnTo>
                      <a:pt x="197" y="46"/>
                    </a:lnTo>
                    <a:lnTo>
                      <a:pt x="197" y="47"/>
                    </a:lnTo>
                    <a:lnTo>
                      <a:pt x="199" y="47"/>
                    </a:lnTo>
                    <a:lnTo>
                      <a:pt x="199" y="48"/>
                    </a:lnTo>
                    <a:lnTo>
                      <a:pt x="199" y="49"/>
                    </a:lnTo>
                    <a:lnTo>
                      <a:pt x="199" y="51"/>
                    </a:lnTo>
                    <a:lnTo>
                      <a:pt x="200" y="51"/>
                    </a:lnTo>
                    <a:lnTo>
                      <a:pt x="199" y="53"/>
                    </a:lnTo>
                    <a:lnTo>
                      <a:pt x="199" y="54"/>
                    </a:lnTo>
                    <a:lnTo>
                      <a:pt x="199" y="56"/>
                    </a:lnTo>
                    <a:lnTo>
                      <a:pt x="196" y="58"/>
                    </a:lnTo>
                    <a:lnTo>
                      <a:pt x="196" y="60"/>
                    </a:lnTo>
                    <a:lnTo>
                      <a:pt x="196" y="62"/>
                    </a:lnTo>
                    <a:lnTo>
                      <a:pt x="194" y="64"/>
                    </a:lnTo>
                    <a:lnTo>
                      <a:pt x="194" y="66"/>
                    </a:lnTo>
                    <a:lnTo>
                      <a:pt x="194" y="68"/>
                    </a:lnTo>
                    <a:lnTo>
                      <a:pt x="193" y="70"/>
                    </a:lnTo>
                    <a:lnTo>
                      <a:pt x="193" y="71"/>
                    </a:lnTo>
                    <a:lnTo>
                      <a:pt x="194" y="69"/>
                    </a:lnTo>
                    <a:lnTo>
                      <a:pt x="196" y="67"/>
                    </a:lnTo>
                    <a:lnTo>
                      <a:pt x="196" y="66"/>
                    </a:lnTo>
                    <a:lnTo>
                      <a:pt x="199" y="64"/>
                    </a:lnTo>
                    <a:lnTo>
                      <a:pt x="200" y="62"/>
                    </a:lnTo>
                    <a:lnTo>
                      <a:pt x="202" y="60"/>
                    </a:lnTo>
                    <a:lnTo>
                      <a:pt x="204" y="59"/>
                    </a:lnTo>
                    <a:lnTo>
                      <a:pt x="204" y="57"/>
                    </a:lnTo>
                    <a:lnTo>
                      <a:pt x="206" y="55"/>
                    </a:lnTo>
                    <a:lnTo>
                      <a:pt x="206" y="54"/>
                    </a:lnTo>
                    <a:lnTo>
                      <a:pt x="208" y="52"/>
                    </a:lnTo>
                    <a:lnTo>
                      <a:pt x="210" y="51"/>
                    </a:lnTo>
                    <a:lnTo>
                      <a:pt x="212" y="49"/>
                    </a:lnTo>
                    <a:lnTo>
                      <a:pt x="211" y="52"/>
                    </a:lnTo>
                    <a:lnTo>
                      <a:pt x="210" y="54"/>
                    </a:lnTo>
                    <a:lnTo>
                      <a:pt x="210" y="55"/>
                    </a:lnTo>
                    <a:lnTo>
                      <a:pt x="208" y="57"/>
                    </a:lnTo>
                    <a:lnTo>
                      <a:pt x="208" y="60"/>
                    </a:lnTo>
                    <a:lnTo>
                      <a:pt x="210" y="60"/>
                    </a:lnTo>
                    <a:lnTo>
                      <a:pt x="210" y="62"/>
                    </a:lnTo>
                    <a:lnTo>
                      <a:pt x="210" y="63"/>
                    </a:lnTo>
                    <a:lnTo>
                      <a:pt x="212" y="63"/>
                    </a:lnTo>
                    <a:lnTo>
                      <a:pt x="213" y="63"/>
                    </a:lnTo>
                    <a:lnTo>
                      <a:pt x="215" y="62"/>
                    </a:lnTo>
                    <a:lnTo>
                      <a:pt x="216" y="61"/>
                    </a:lnTo>
                    <a:lnTo>
                      <a:pt x="216" y="60"/>
                    </a:lnTo>
                    <a:lnTo>
                      <a:pt x="218" y="59"/>
                    </a:lnTo>
                    <a:lnTo>
                      <a:pt x="218" y="61"/>
                    </a:lnTo>
                    <a:lnTo>
                      <a:pt x="218" y="63"/>
                    </a:lnTo>
                    <a:lnTo>
                      <a:pt x="220" y="63"/>
                    </a:lnTo>
                    <a:lnTo>
                      <a:pt x="220" y="66"/>
                    </a:lnTo>
                    <a:lnTo>
                      <a:pt x="221" y="66"/>
                    </a:lnTo>
                    <a:lnTo>
                      <a:pt x="221" y="67"/>
                    </a:lnTo>
                    <a:lnTo>
                      <a:pt x="222" y="67"/>
                    </a:lnTo>
                    <a:lnTo>
                      <a:pt x="221" y="69"/>
                    </a:lnTo>
                    <a:lnTo>
                      <a:pt x="221" y="71"/>
                    </a:lnTo>
                    <a:lnTo>
                      <a:pt x="221" y="73"/>
                    </a:lnTo>
                    <a:lnTo>
                      <a:pt x="220" y="75"/>
                    </a:lnTo>
                    <a:lnTo>
                      <a:pt x="220" y="76"/>
                    </a:lnTo>
                    <a:lnTo>
                      <a:pt x="218" y="76"/>
                    </a:lnTo>
                    <a:lnTo>
                      <a:pt x="218" y="79"/>
                    </a:lnTo>
                    <a:lnTo>
                      <a:pt x="218" y="81"/>
                    </a:lnTo>
                    <a:lnTo>
                      <a:pt x="218" y="83"/>
                    </a:lnTo>
                    <a:lnTo>
                      <a:pt x="218" y="84"/>
                    </a:lnTo>
                    <a:lnTo>
                      <a:pt x="219" y="83"/>
                    </a:lnTo>
                    <a:lnTo>
                      <a:pt x="220" y="83"/>
                    </a:lnTo>
                    <a:lnTo>
                      <a:pt x="222" y="81"/>
                    </a:lnTo>
                    <a:lnTo>
                      <a:pt x="222" y="80"/>
                    </a:lnTo>
                    <a:lnTo>
                      <a:pt x="222" y="79"/>
                    </a:lnTo>
                    <a:lnTo>
                      <a:pt x="224" y="76"/>
                    </a:lnTo>
                    <a:lnTo>
                      <a:pt x="223" y="76"/>
                    </a:lnTo>
                    <a:lnTo>
                      <a:pt x="223" y="75"/>
                    </a:lnTo>
                    <a:lnTo>
                      <a:pt x="223" y="74"/>
                    </a:lnTo>
                    <a:lnTo>
                      <a:pt x="223" y="71"/>
                    </a:lnTo>
                    <a:lnTo>
                      <a:pt x="223" y="69"/>
                    </a:lnTo>
                    <a:lnTo>
                      <a:pt x="223" y="67"/>
                    </a:lnTo>
                    <a:lnTo>
                      <a:pt x="223" y="66"/>
                    </a:lnTo>
                    <a:lnTo>
                      <a:pt x="223" y="63"/>
                    </a:lnTo>
                    <a:lnTo>
                      <a:pt x="221" y="63"/>
                    </a:lnTo>
                    <a:lnTo>
                      <a:pt x="221" y="61"/>
                    </a:lnTo>
                    <a:lnTo>
                      <a:pt x="220" y="61"/>
                    </a:lnTo>
                    <a:lnTo>
                      <a:pt x="220" y="59"/>
                    </a:lnTo>
                    <a:lnTo>
                      <a:pt x="220" y="57"/>
                    </a:lnTo>
                    <a:lnTo>
                      <a:pt x="218" y="57"/>
                    </a:lnTo>
                    <a:lnTo>
                      <a:pt x="218" y="55"/>
                    </a:lnTo>
                    <a:lnTo>
                      <a:pt x="218" y="54"/>
                    </a:lnTo>
                    <a:lnTo>
                      <a:pt x="218" y="52"/>
                    </a:lnTo>
                    <a:lnTo>
                      <a:pt x="218" y="49"/>
                    </a:lnTo>
                    <a:lnTo>
                      <a:pt x="216" y="49"/>
                    </a:lnTo>
                    <a:lnTo>
                      <a:pt x="215" y="49"/>
                    </a:lnTo>
                    <a:lnTo>
                      <a:pt x="215" y="48"/>
                    </a:lnTo>
                    <a:lnTo>
                      <a:pt x="213" y="48"/>
                    </a:lnTo>
                    <a:lnTo>
                      <a:pt x="213" y="47"/>
                    </a:lnTo>
                    <a:lnTo>
                      <a:pt x="211" y="47"/>
                    </a:lnTo>
                    <a:lnTo>
                      <a:pt x="209" y="47"/>
                    </a:lnTo>
                    <a:lnTo>
                      <a:pt x="209" y="45"/>
                    </a:lnTo>
                    <a:lnTo>
                      <a:pt x="207" y="45"/>
                    </a:lnTo>
                    <a:lnTo>
                      <a:pt x="207" y="44"/>
                    </a:lnTo>
                    <a:lnTo>
                      <a:pt x="206" y="44"/>
                    </a:lnTo>
                    <a:lnTo>
                      <a:pt x="206" y="42"/>
                    </a:lnTo>
                    <a:lnTo>
                      <a:pt x="204" y="42"/>
                    </a:lnTo>
                    <a:lnTo>
                      <a:pt x="204" y="41"/>
                    </a:lnTo>
                    <a:lnTo>
                      <a:pt x="202" y="41"/>
                    </a:lnTo>
                    <a:lnTo>
                      <a:pt x="202" y="39"/>
                    </a:lnTo>
                    <a:lnTo>
                      <a:pt x="202" y="38"/>
                    </a:lnTo>
                    <a:lnTo>
                      <a:pt x="202" y="36"/>
                    </a:lnTo>
                    <a:lnTo>
                      <a:pt x="200" y="36"/>
                    </a:lnTo>
                    <a:lnTo>
                      <a:pt x="200" y="34"/>
                    </a:lnTo>
                    <a:lnTo>
                      <a:pt x="198" y="34"/>
                    </a:lnTo>
                    <a:lnTo>
                      <a:pt x="198" y="32"/>
                    </a:lnTo>
                    <a:lnTo>
                      <a:pt x="196" y="32"/>
                    </a:lnTo>
                    <a:lnTo>
                      <a:pt x="196" y="30"/>
                    </a:lnTo>
                    <a:lnTo>
                      <a:pt x="194" y="28"/>
                    </a:lnTo>
                    <a:lnTo>
                      <a:pt x="194" y="27"/>
                    </a:lnTo>
                    <a:lnTo>
                      <a:pt x="193" y="27"/>
                    </a:lnTo>
                    <a:lnTo>
                      <a:pt x="191" y="27"/>
                    </a:lnTo>
                    <a:lnTo>
                      <a:pt x="191" y="25"/>
                    </a:lnTo>
                    <a:lnTo>
                      <a:pt x="189" y="25"/>
                    </a:lnTo>
                    <a:lnTo>
                      <a:pt x="189" y="22"/>
                    </a:lnTo>
                    <a:lnTo>
                      <a:pt x="188" y="22"/>
                    </a:lnTo>
                    <a:lnTo>
                      <a:pt x="188" y="20"/>
                    </a:lnTo>
                    <a:lnTo>
                      <a:pt x="186" y="20"/>
                    </a:lnTo>
                    <a:lnTo>
                      <a:pt x="186" y="18"/>
                    </a:lnTo>
                    <a:lnTo>
                      <a:pt x="184" y="18"/>
                    </a:lnTo>
                    <a:lnTo>
                      <a:pt x="184" y="16"/>
                    </a:lnTo>
                    <a:lnTo>
                      <a:pt x="182" y="16"/>
                    </a:lnTo>
                    <a:lnTo>
                      <a:pt x="182" y="14"/>
                    </a:lnTo>
                    <a:lnTo>
                      <a:pt x="182" y="11"/>
                    </a:lnTo>
                    <a:lnTo>
                      <a:pt x="180" y="13"/>
                    </a:lnTo>
                    <a:lnTo>
                      <a:pt x="179" y="13"/>
                    </a:lnTo>
                    <a:lnTo>
                      <a:pt x="177" y="14"/>
                    </a:lnTo>
                    <a:lnTo>
                      <a:pt x="176" y="14"/>
                    </a:lnTo>
                    <a:lnTo>
                      <a:pt x="176" y="13"/>
                    </a:lnTo>
                    <a:lnTo>
                      <a:pt x="176" y="12"/>
                    </a:lnTo>
                    <a:lnTo>
                      <a:pt x="176" y="10"/>
                    </a:lnTo>
                    <a:lnTo>
                      <a:pt x="176" y="9"/>
                    </a:lnTo>
                    <a:lnTo>
                      <a:pt x="176" y="8"/>
                    </a:lnTo>
                    <a:lnTo>
                      <a:pt x="174" y="9"/>
                    </a:lnTo>
                    <a:lnTo>
                      <a:pt x="173" y="9"/>
                    </a:lnTo>
                    <a:lnTo>
                      <a:pt x="172" y="11"/>
                    </a:lnTo>
                    <a:lnTo>
                      <a:pt x="169" y="13"/>
                    </a:lnTo>
                    <a:lnTo>
                      <a:pt x="169" y="15"/>
                    </a:lnTo>
                    <a:lnTo>
                      <a:pt x="168" y="17"/>
                    </a:lnTo>
                    <a:lnTo>
                      <a:pt x="166" y="19"/>
                    </a:lnTo>
                    <a:lnTo>
                      <a:pt x="164" y="21"/>
                    </a:lnTo>
                    <a:lnTo>
                      <a:pt x="161" y="22"/>
                    </a:lnTo>
                    <a:lnTo>
                      <a:pt x="160" y="23"/>
                    </a:lnTo>
                    <a:lnTo>
                      <a:pt x="156" y="25"/>
                    </a:lnTo>
                    <a:lnTo>
                      <a:pt x="152" y="25"/>
                    </a:lnTo>
                    <a:lnTo>
                      <a:pt x="147" y="26"/>
                    </a:lnTo>
                    <a:lnTo>
                      <a:pt x="142" y="26"/>
                    </a:lnTo>
                    <a:lnTo>
                      <a:pt x="139" y="27"/>
                    </a:lnTo>
                    <a:lnTo>
                      <a:pt x="137" y="26"/>
                    </a:lnTo>
                    <a:lnTo>
                      <a:pt x="131" y="24"/>
                    </a:lnTo>
                    <a:lnTo>
                      <a:pt x="127" y="22"/>
                    </a:lnTo>
                    <a:lnTo>
                      <a:pt x="121" y="20"/>
                    </a:lnTo>
                    <a:lnTo>
                      <a:pt x="115" y="17"/>
                    </a:lnTo>
                    <a:lnTo>
                      <a:pt x="110" y="15"/>
                    </a:lnTo>
                    <a:lnTo>
                      <a:pt x="104" y="11"/>
                    </a:lnTo>
                    <a:lnTo>
                      <a:pt x="96" y="9"/>
                    </a:lnTo>
                    <a:lnTo>
                      <a:pt x="91" y="6"/>
                    </a:lnTo>
                    <a:lnTo>
                      <a:pt x="85" y="4"/>
                    </a:lnTo>
                    <a:lnTo>
                      <a:pt x="80" y="1"/>
                    </a:lnTo>
                    <a:lnTo>
                      <a:pt x="75" y="1"/>
                    </a:lnTo>
                    <a:lnTo>
                      <a:pt x="71" y="0"/>
                    </a:lnTo>
                    <a:lnTo>
                      <a:pt x="69" y="0"/>
                    </a:lnTo>
                    <a:lnTo>
                      <a:pt x="67" y="0"/>
                    </a:lnTo>
                    <a:lnTo>
                      <a:pt x="65" y="1"/>
                    </a:lnTo>
                    <a:lnTo>
                      <a:pt x="64" y="3"/>
                    </a:lnTo>
                    <a:lnTo>
                      <a:pt x="61" y="6"/>
                    </a:lnTo>
                    <a:lnTo>
                      <a:pt x="60" y="6"/>
                    </a:lnTo>
                    <a:lnTo>
                      <a:pt x="58" y="6"/>
                    </a:lnTo>
                    <a:lnTo>
                      <a:pt x="56" y="6"/>
                    </a:lnTo>
                    <a:lnTo>
                      <a:pt x="54" y="6"/>
                    </a:lnTo>
                    <a:lnTo>
                      <a:pt x="52" y="6"/>
                    </a:lnTo>
                    <a:lnTo>
                      <a:pt x="50" y="7"/>
                    </a:lnTo>
                    <a:lnTo>
                      <a:pt x="48" y="7"/>
                    </a:lnTo>
                    <a:lnTo>
                      <a:pt x="46" y="7"/>
                    </a:lnTo>
                    <a:lnTo>
                      <a:pt x="45" y="7"/>
                    </a:lnTo>
                    <a:lnTo>
                      <a:pt x="43" y="9"/>
                    </a:lnTo>
                    <a:lnTo>
                      <a:pt x="42" y="11"/>
                    </a:lnTo>
                    <a:lnTo>
                      <a:pt x="39" y="17"/>
                    </a:lnTo>
                    <a:lnTo>
                      <a:pt x="37" y="21"/>
                    </a:lnTo>
                    <a:lnTo>
                      <a:pt x="34" y="25"/>
                    </a:lnTo>
                    <a:lnTo>
                      <a:pt x="32" y="27"/>
                    </a:lnTo>
                    <a:lnTo>
                      <a:pt x="28" y="30"/>
                    </a:lnTo>
                    <a:lnTo>
                      <a:pt x="25" y="33"/>
                    </a:lnTo>
                    <a:lnTo>
                      <a:pt x="21" y="34"/>
                    </a:lnTo>
                    <a:lnTo>
                      <a:pt x="19" y="36"/>
                    </a:lnTo>
                    <a:lnTo>
                      <a:pt x="15" y="39"/>
                    </a:lnTo>
                    <a:lnTo>
                      <a:pt x="12" y="41"/>
                    </a:lnTo>
                    <a:lnTo>
                      <a:pt x="8" y="42"/>
                    </a:lnTo>
                    <a:lnTo>
                      <a:pt x="6" y="44"/>
                    </a:lnTo>
                    <a:lnTo>
                      <a:pt x="4" y="46"/>
                    </a:lnTo>
                    <a:lnTo>
                      <a:pt x="2" y="48"/>
                    </a:lnTo>
                    <a:lnTo>
                      <a:pt x="0" y="49"/>
                    </a:lnTo>
                  </a:path>
                </a:pathLst>
              </a:custGeom>
              <a:solidFill>
                <a:srgbClr val="E1E1E1"/>
              </a:solidFill>
              <a:ln w="9525">
                <a:noFill/>
                <a:round/>
                <a:headEnd/>
                <a:tailEnd/>
              </a:ln>
            </p:spPr>
            <p:txBody>
              <a:bodyPr/>
              <a:lstStyle/>
              <a:p>
                <a:endParaRPr lang="zh-TW" altLang="en-US"/>
              </a:p>
            </p:txBody>
          </p:sp>
          <p:sp>
            <p:nvSpPr>
              <p:cNvPr id="118925" name="Freeform 213"/>
              <p:cNvSpPr>
                <a:spLocks/>
              </p:cNvSpPr>
              <p:nvPr/>
            </p:nvSpPr>
            <p:spPr bwMode="auto">
              <a:xfrm>
                <a:off x="622" y="2151"/>
                <a:ext cx="148" cy="98"/>
              </a:xfrm>
              <a:custGeom>
                <a:avLst/>
                <a:gdLst>
                  <a:gd name="T0" fmla="*/ 145 w 148"/>
                  <a:gd name="T1" fmla="*/ 14 h 98"/>
                  <a:gd name="T2" fmla="*/ 141 w 148"/>
                  <a:gd name="T3" fmla="*/ 24 h 98"/>
                  <a:gd name="T4" fmla="*/ 138 w 148"/>
                  <a:gd name="T5" fmla="*/ 15 h 98"/>
                  <a:gd name="T6" fmla="*/ 126 w 148"/>
                  <a:gd name="T7" fmla="*/ 9 h 98"/>
                  <a:gd name="T8" fmla="*/ 119 w 148"/>
                  <a:gd name="T9" fmla="*/ 5 h 98"/>
                  <a:gd name="T10" fmla="*/ 127 w 148"/>
                  <a:gd name="T11" fmla="*/ 14 h 98"/>
                  <a:gd name="T12" fmla="*/ 123 w 148"/>
                  <a:gd name="T13" fmla="*/ 16 h 98"/>
                  <a:gd name="T14" fmla="*/ 113 w 148"/>
                  <a:gd name="T15" fmla="*/ 26 h 98"/>
                  <a:gd name="T16" fmla="*/ 111 w 148"/>
                  <a:gd name="T17" fmla="*/ 29 h 98"/>
                  <a:gd name="T18" fmla="*/ 106 w 148"/>
                  <a:gd name="T19" fmla="*/ 16 h 98"/>
                  <a:gd name="T20" fmla="*/ 99 w 148"/>
                  <a:gd name="T21" fmla="*/ 3 h 98"/>
                  <a:gd name="T22" fmla="*/ 95 w 148"/>
                  <a:gd name="T23" fmla="*/ 6 h 98"/>
                  <a:gd name="T24" fmla="*/ 87 w 148"/>
                  <a:gd name="T25" fmla="*/ 3 h 98"/>
                  <a:gd name="T26" fmla="*/ 91 w 148"/>
                  <a:gd name="T27" fmla="*/ 8 h 98"/>
                  <a:gd name="T28" fmla="*/ 98 w 148"/>
                  <a:gd name="T29" fmla="*/ 11 h 98"/>
                  <a:gd name="T30" fmla="*/ 99 w 148"/>
                  <a:gd name="T31" fmla="*/ 13 h 98"/>
                  <a:gd name="T32" fmla="*/ 97 w 148"/>
                  <a:gd name="T33" fmla="*/ 16 h 98"/>
                  <a:gd name="T34" fmla="*/ 91 w 148"/>
                  <a:gd name="T35" fmla="*/ 15 h 98"/>
                  <a:gd name="T36" fmla="*/ 86 w 148"/>
                  <a:gd name="T37" fmla="*/ 20 h 98"/>
                  <a:gd name="T38" fmla="*/ 93 w 148"/>
                  <a:gd name="T39" fmla="*/ 24 h 98"/>
                  <a:gd name="T40" fmla="*/ 95 w 148"/>
                  <a:gd name="T41" fmla="*/ 25 h 98"/>
                  <a:gd name="T42" fmla="*/ 95 w 148"/>
                  <a:gd name="T43" fmla="*/ 31 h 98"/>
                  <a:gd name="T44" fmla="*/ 89 w 148"/>
                  <a:gd name="T45" fmla="*/ 30 h 98"/>
                  <a:gd name="T46" fmla="*/ 82 w 148"/>
                  <a:gd name="T47" fmla="*/ 27 h 98"/>
                  <a:gd name="T48" fmla="*/ 79 w 148"/>
                  <a:gd name="T49" fmla="*/ 24 h 98"/>
                  <a:gd name="T50" fmla="*/ 68 w 148"/>
                  <a:gd name="T51" fmla="*/ 13 h 98"/>
                  <a:gd name="T52" fmla="*/ 62 w 148"/>
                  <a:gd name="T53" fmla="*/ 18 h 98"/>
                  <a:gd name="T54" fmla="*/ 63 w 148"/>
                  <a:gd name="T55" fmla="*/ 20 h 98"/>
                  <a:gd name="T56" fmla="*/ 72 w 148"/>
                  <a:gd name="T57" fmla="*/ 30 h 98"/>
                  <a:gd name="T58" fmla="*/ 72 w 148"/>
                  <a:gd name="T59" fmla="*/ 36 h 98"/>
                  <a:gd name="T60" fmla="*/ 62 w 148"/>
                  <a:gd name="T61" fmla="*/ 42 h 98"/>
                  <a:gd name="T62" fmla="*/ 58 w 148"/>
                  <a:gd name="T63" fmla="*/ 43 h 98"/>
                  <a:gd name="T64" fmla="*/ 49 w 148"/>
                  <a:gd name="T65" fmla="*/ 38 h 98"/>
                  <a:gd name="T66" fmla="*/ 43 w 148"/>
                  <a:gd name="T67" fmla="*/ 35 h 98"/>
                  <a:gd name="T68" fmla="*/ 46 w 148"/>
                  <a:gd name="T69" fmla="*/ 45 h 98"/>
                  <a:gd name="T70" fmla="*/ 44 w 148"/>
                  <a:gd name="T71" fmla="*/ 46 h 98"/>
                  <a:gd name="T72" fmla="*/ 43 w 148"/>
                  <a:gd name="T73" fmla="*/ 51 h 98"/>
                  <a:gd name="T74" fmla="*/ 25 w 148"/>
                  <a:gd name="T75" fmla="*/ 51 h 98"/>
                  <a:gd name="T76" fmla="*/ 35 w 148"/>
                  <a:gd name="T77" fmla="*/ 49 h 98"/>
                  <a:gd name="T78" fmla="*/ 41 w 148"/>
                  <a:gd name="T79" fmla="*/ 54 h 98"/>
                  <a:gd name="T80" fmla="*/ 49 w 148"/>
                  <a:gd name="T81" fmla="*/ 63 h 98"/>
                  <a:gd name="T82" fmla="*/ 54 w 148"/>
                  <a:gd name="T83" fmla="*/ 70 h 98"/>
                  <a:gd name="T84" fmla="*/ 45 w 148"/>
                  <a:gd name="T85" fmla="*/ 75 h 98"/>
                  <a:gd name="T86" fmla="*/ 37 w 148"/>
                  <a:gd name="T87" fmla="*/ 90 h 98"/>
                  <a:gd name="T88" fmla="*/ 33 w 148"/>
                  <a:gd name="T89" fmla="*/ 97 h 98"/>
                  <a:gd name="T90" fmla="*/ 16 w 148"/>
                  <a:gd name="T91" fmla="*/ 88 h 98"/>
                  <a:gd name="T92" fmla="*/ 0 w 148"/>
                  <a:gd name="T93" fmla="*/ 73 h 98"/>
                  <a:gd name="T94" fmla="*/ 32 w 148"/>
                  <a:gd name="T95" fmla="*/ 42 h 98"/>
                  <a:gd name="T96" fmla="*/ 38 w 148"/>
                  <a:gd name="T97" fmla="*/ 36 h 98"/>
                  <a:gd name="T98" fmla="*/ 46 w 148"/>
                  <a:gd name="T99" fmla="*/ 33 h 98"/>
                  <a:gd name="T100" fmla="*/ 54 w 148"/>
                  <a:gd name="T101" fmla="*/ 33 h 98"/>
                  <a:gd name="T102" fmla="*/ 57 w 148"/>
                  <a:gd name="T103" fmla="*/ 29 h 98"/>
                  <a:gd name="T104" fmla="*/ 58 w 148"/>
                  <a:gd name="T105" fmla="*/ 20 h 98"/>
                  <a:gd name="T106" fmla="*/ 61 w 148"/>
                  <a:gd name="T107" fmla="*/ 17 h 98"/>
                  <a:gd name="T108" fmla="*/ 68 w 148"/>
                  <a:gd name="T109" fmla="*/ 12 h 98"/>
                  <a:gd name="T110" fmla="*/ 75 w 148"/>
                  <a:gd name="T111" fmla="*/ 10 h 98"/>
                  <a:gd name="T112" fmla="*/ 87 w 148"/>
                  <a:gd name="T113" fmla="*/ 2 h 98"/>
                  <a:gd name="T114" fmla="*/ 99 w 148"/>
                  <a:gd name="T115" fmla="*/ 0 h 98"/>
                  <a:gd name="T116" fmla="*/ 109 w 148"/>
                  <a:gd name="T117" fmla="*/ 1 h 98"/>
                  <a:gd name="T118" fmla="*/ 124 w 148"/>
                  <a:gd name="T119" fmla="*/ 1 h 98"/>
                  <a:gd name="T120" fmla="*/ 138 w 148"/>
                  <a:gd name="T121" fmla="*/ 2 h 98"/>
                  <a:gd name="T122" fmla="*/ 145 w 148"/>
                  <a:gd name="T123" fmla="*/ 4 h 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8"/>
                  <a:gd name="T187" fmla="*/ 0 h 98"/>
                  <a:gd name="T188" fmla="*/ 148 w 148"/>
                  <a:gd name="T189" fmla="*/ 98 h 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8" h="98">
                    <a:moveTo>
                      <a:pt x="147" y="4"/>
                    </a:moveTo>
                    <a:lnTo>
                      <a:pt x="146" y="6"/>
                    </a:lnTo>
                    <a:lnTo>
                      <a:pt x="146" y="8"/>
                    </a:lnTo>
                    <a:lnTo>
                      <a:pt x="146" y="10"/>
                    </a:lnTo>
                    <a:lnTo>
                      <a:pt x="146" y="11"/>
                    </a:lnTo>
                    <a:lnTo>
                      <a:pt x="147" y="11"/>
                    </a:lnTo>
                    <a:lnTo>
                      <a:pt x="145" y="12"/>
                    </a:lnTo>
                    <a:lnTo>
                      <a:pt x="145" y="14"/>
                    </a:lnTo>
                    <a:lnTo>
                      <a:pt x="143" y="16"/>
                    </a:lnTo>
                    <a:lnTo>
                      <a:pt x="143" y="18"/>
                    </a:lnTo>
                    <a:lnTo>
                      <a:pt x="143" y="20"/>
                    </a:lnTo>
                    <a:lnTo>
                      <a:pt x="143" y="23"/>
                    </a:lnTo>
                    <a:lnTo>
                      <a:pt x="143" y="24"/>
                    </a:lnTo>
                    <a:lnTo>
                      <a:pt x="141" y="24"/>
                    </a:lnTo>
                    <a:lnTo>
                      <a:pt x="141" y="22"/>
                    </a:lnTo>
                    <a:lnTo>
                      <a:pt x="139" y="22"/>
                    </a:lnTo>
                    <a:lnTo>
                      <a:pt x="139" y="20"/>
                    </a:lnTo>
                    <a:lnTo>
                      <a:pt x="139" y="18"/>
                    </a:lnTo>
                    <a:lnTo>
                      <a:pt x="139" y="17"/>
                    </a:lnTo>
                    <a:lnTo>
                      <a:pt x="139" y="15"/>
                    </a:lnTo>
                    <a:lnTo>
                      <a:pt x="138" y="15"/>
                    </a:lnTo>
                    <a:lnTo>
                      <a:pt x="138" y="13"/>
                    </a:lnTo>
                    <a:lnTo>
                      <a:pt x="138" y="11"/>
                    </a:lnTo>
                    <a:lnTo>
                      <a:pt x="136" y="11"/>
                    </a:lnTo>
                    <a:lnTo>
                      <a:pt x="134" y="11"/>
                    </a:lnTo>
                    <a:lnTo>
                      <a:pt x="134" y="10"/>
                    </a:lnTo>
                    <a:lnTo>
                      <a:pt x="132" y="10"/>
                    </a:lnTo>
                    <a:lnTo>
                      <a:pt x="130" y="10"/>
                    </a:lnTo>
                    <a:lnTo>
                      <a:pt x="130" y="9"/>
                    </a:lnTo>
                    <a:lnTo>
                      <a:pt x="128" y="9"/>
                    </a:lnTo>
                    <a:lnTo>
                      <a:pt x="126" y="9"/>
                    </a:lnTo>
                    <a:lnTo>
                      <a:pt x="126" y="8"/>
                    </a:lnTo>
                    <a:lnTo>
                      <a:pt x="124" y="8"/>
                    </a:lnTo>
                    <a:lnTo>
                      <a:pt x="124" y="7"/>
                    </a:lnTo>
                    <a:lnTo>
                      <a:pt x="124" y="5"/>
                    </a:lnTo>
                    <a:lnTo>
                      <a:pt x="122" y="5"/>
                    </a:lnTo>
                    <a:lnTo>
                      <a:pt x="120" y="5"/>
                    </a:lnTo>
                    <a:lnTo>
                      <a:pt x="120" y="3"/>
                    </a:lnTo>
                    <a:lnTo>
                      <a:pt x="119" y="3"/>
                    </a:lnTo>
                    <a:lnTo>
                      <a:pt x="119" y="2"/>
                    </a:lnTo>
                    <a:lnTo>
                      <a:pt x="119" y="3"/>
                    </a:lnTo>
                    <a:lnTo>
                      <a:pt x="119" y="4"/>
                    </a:lnTo>
                    <a:lnTo>
                      <a:pt x="119" y="5"/>
                    </a:lnTo>
                    <a:lnTo>
                      <a:pt x="120" y="5"/>
                    </a:lnTo>
                    <a:lnTo>
                      <a:pt x="120" y="7"/>
                    </a:lnTo>
                    <a:lnTo>
                      <a:pt x="120" y="8"/>
                    </a:lnTo>
                    <a:lnTo>
                      <a:pt x="122" y="8"/>
                    </a:lnTo>
                    <a:lnTo>
                      <a:pt x="122" y="10"/>
                    </a:lnTo>
                    <a:lnTo>
                      <a:pt x="124" y="10"/>
                    </a:lnTo>
                    <a:lnTo>
                      <a:pt x="124" y="12"/>
                    </a:lnTo>
                    <a:lnTo>
                      <a:pt x="125" y="12"/>
                    </a:lnTo>
                    <a:lnTo>
                      <a:pt x="127" y="12"/>
                    </a:lnTo>
                    <a:lnTo>
                      <a:pt x="127" y="14"/>
                    </a:lnTo>
                    <a:lnTo>
                      <a:pt x="128" y="14"/>
                    </a:lnTo>
                    <a:lnTo>
                      <a:pt x="128" y="15"/>
                    </a:lnTo>
                    <a:lnTo>
                      <a:pt x="130" y="15"/>
                    </a:lnTo>
                    <a:lnTo>
                      <a:pt x="127" y="16"/>
                    </a:lnTo>
                    <a:lnTo>
                      <a:pt x="126" y="16"/>
                    </a:lnTo>
                    <a:lnTo>
                      <a:pt x="124" y="16"/>
                    </a:lnTo>
                    <a:lnTo>
                      <a:pt x="123" y="16"/>
                    </a:lnTo>
                    <a:lnTo>
                      <a:pt x="121" y="18"/>
                    </a:lnTo>
                    <a:lnTo>
                      <a:pt x="120" y="19"/>
                    </a:lnTo>
                    <a:lnTo>
                      <a:pt x="118" y="20"/>
                    </a:lnTo>
                    <a:lnTo>
                      <a:pt x="116" y="23"/>
                    </a:lnTo>
                    <a:lnTo>
                      <a:pt x="115" y="24"/>
                    </a:lnTo>
                    <a:lnTo>
                      <a:pt x="113" y="26"/>
                    </a:lnTo>
                    <a:lnTo>
                      <a:pt x="111" y="29"/>
                    </a:lnTo>
                    <a:lnTo>
                      <a:pt x="111" y="30"/>
                    </a:lnTo>
                    <a:lnTo>
                      <a:pt x="110" y="30"/>
                    </a:lnTo>
                    <a:lnTo>
                      <a:pt x="111" y="29"/>
                    </a:lnTo>
                    <a:lnTo>
                      <a:pt x="110" y="29"/>
                    </a:lnTo>
                    <a:lnTo>
                      <a:pt x="110" y="27"/>
                    </a:lnTo>
                    <a:lnTo>
                      <a:pt x="110" y="26"/>
                    </a:lnTo>
                    <a:lnTo>
                      <a:pt x="110" y="24"/>
                    </a:lnTo>
                    <a:lnTo>
                      <a:pt x="110" y="23"/>
                    </a:lnTo>
                    <a:lnTo>
                      <a:pt x="110" y="22"/>
                    </a:lnTo>
                    <a:lnTo>
                      <a:pt x="111" y="20"/>
                    </a:lnTo>
                    <a:lnTo>
                      <a:pt x="108" y="20"/>
                    </a:lnTo>
                    <a:lnTo>
                      <a:pt x="108" y="18"/>
                    </a:lnTo>
                    <a:lnTo>
                      <a:pt x="108" y="16"/>
                    </a:lnTo>
                    <a:lnTo>
                      <a:pt x="106" y="16"/>
                    </a:lnTo>
                    <a:lnTo>
                      <a:pt x="106" y="14"/>
                    </a:lnTo>
                    <a:lnTo>
                      <a:pt x="106" y="12"/>
                    </a:lnTo>
                    <a:lnTo>
                      <a:pt x="106" y="10"/>
                    </a:lnTo>
                    <a:lnTo>
                      <a:pt x="106" y="9"/>
                    </a:lnTo>
                    <a:lnTo>
                      <a:pt x="105" y="9"/>
                    </a:lnTo>
                    <a:lnTo>
                      <a:pt x="105" y="7"/>
                    </a:lnTo>
                    <a:lnTo>
                      <a:pt x="103" y="7"/>
                    </a:lnTo>
                    <a:lnTo>
                      <a:pt x="103" y="4"/>
                    </a:lnTo>
                    <a:lnTo>
                      <a:pt x="100" y="4"/>
                    </a:lnTo>
                    <a:lnTo>
                      <a:pt x="100" y="3"/>
                    </a:lnTo>
                    <a:lnTo>
                      <a:pt x="99" y="3"/>
                    </a:lnTo>
                    <a:lnTo>
                      <a:pt x="99" y="2"/>
                    </a:lnTo>
                    <a:lnTo>
                      <a:pt x="99" y="3"/>
                    </a:lnTo>
                    <a:lnTo>
                      <a:pt x="99" y="4"/>
                    </a:lnTo>
                    <a:lnTo>
                      <a:pt x="99" y="5"/>
                    </a:lnTo>
                    <a:lnTo>
                      <a:pt x="97" y="6"/>
                    </a:lnTo>
                    <a:lnTo>
                      <a:pt x="96" y="6"/>
                    </a:lnTo>
                    <a:lnTo>
                      <a:pt x="95" y="6"/>
                    </a:lnTo>
                    <a:lnTo>
                      <a:pt x="95" y="5"/>
                    </a:lnTo>
                    <a:lnTo>
                      <a:pt x="93" y="5"/>
                    </a:lnTo>
                    <a:lnTo>
                      <a:pt x="91" y="5"/>
                    </a:lnTo>
                    <a:lnTo>
                      <a:pt x="91" y="3"/>
                    </a:lnTo>
                    <a:lnTo>
                      <a:pt x="89" y="3"/>
                    </a:lnTo>
                    <a:lnTo>
                      <a:pt x="89" y="2"/>
                    </a:lnTo>
                    <a:lnTo>
                      <a:pt x="87" y="3"/>
                    </a:lnTo>
                    <a:lnTo>
                      <a:pt x="87" y="5"/>
                    </a:lnTo>
                    <a:lnTo>
                      <a:pt x="87" y="6"/>
                    </a:lnTo>
                    <a:lnTo>
                      <a:pt x="89" y="6"/>
                    </a:lnTo>
                    <a:lnTo>
                      <a:pt x="89" y="8"/>
                    </a:lnTo>
                    <a:lnTo>
                      <a:pt x="91" y="8"/>
                    </a:lnTo>
                    <a:lnTo>
                      <a:pt x="93" y="8"/>
                    </a:lnTo>
                    <a:lnTo>
                      <a:pt x="93" y="9"/>
                    </a:lnTo>
                    <a:lnTo>
                      <a:pt x="95" y="9"/>
                    </a:lnTo>
                    <a:lnTo>
                      <a:pt x="95" y="11"/>
                    </a:lnTo>
                    <a:lnTo>
                      <a:pt x="97" y="11"/>
                    </a:lnTo>
                    <a:lnTo>
                      <a:pt x="98" y="11"/>
                    </a:lnTo>
                    <a:lnTo>
                      <a:pt x="100" y="11"/>
                    </a:lnTo>
                    <a:lnTo>
                      <a:pt x="102" y="11"/>
                    </a:lnTo>
                    <a:lnTo>
                      <a:pt x="103" y="11"/>
                    </a:lnTo>
                    <a:lnTo>
                      <a:pt x="99" y="11"/>
                    </a:lnTo>
                    <a:lnTo>
                      <a:pt x="99" y="12"/>
                    </a:lnTo>
                    <a:lnTo>
                      <a:pt x="99" y="13"/>
                    </a:lnTo>
                    <a:lnTo>
                      <a:pt x="100" y="13"/>
                    </a:lnTo>
                    <a:lnTo>
                      <a:pt x="100" y="15"/>
                    </a:lnTo>
                    <a:lnTo>
                      <a:pt x="99" y="16"/>
                    </a:lnTo>
                    <a:lnTo>
                      <a:pt x="97" y="16"/>
                    </a:lnTo>
                    <a:lnTo>
                      <a:pt x="97" y="14"/>
                    </a:lnTo>
                    <a:lnTo>
                      <a:pt x="95" y="14"/>
                    </a:lnTo>
                    <a:lnTo>
                      <a:pt x="95" y="12"/>
                    </a:lnTo>
                    <a:lnTo>
                      <a:pt x="95" y="11"/>
                    </a:lnTo>
                    <a:lnTo>
                      <a:pt x="93" y="12"/>
                    </a:lnTo>
                    <a:lnTo>
                      <a:pt x="93" y="13"/>
                    </a:lnTo>
                    <a:lnTo>
                      <a:pt x="91" y="15"/>
                    </a:lnTo>
                    <a:lnTo>
                      <a:pt x="89" y="17"/>
                    </a:lnTo>
                    <a:lnTo>
                      <a:pt x="88" y="18"/>
                    </a:lnTo>
                    <a:lnTo>
                      <a:pt x="86" y="20"/>
                    </a:lnTo>
                    <a:lnTo>
                      <a:pt x="85" y="20"/>
                    </a:lnTo>
                    <a:lnTo>
                      <a:pt x="86" y="20"/>
                    </a:lnTo>
                    <a:lnTo>
                      <a:pt x="87" y="20"/>
                    </a:lnTo>
                    <a:lnTo>
                      <a:pt x="89" y="20"/>
                    </a:lnTo>
                    <a:lnTo>
                      <a:pt x="89" y="22"/>
                    </a:lnTo>
                    <a:lnTo>
                      <a:pt x="89" y="23"/>
                    </a:lnTo>
                    <a:lnTo>
                      <a:pt x="90" y="23"/>
                    </a:lnTo>
                    <a:lnTo>
                      <a:pt x="90" y="24"/>
                    </a:lnTo>
                    <a:lnTo>
                      <a:pt x="91" y="24"/>
                    </a:lnTo>
                    <a:lnTo>
                      <a:pt x="93" y="24"/>
                    </a:lnTo>
                    <a:lnTo>
                      <a:pt x="94" y="24"/>
                    </a:lnTo>
                    <a:lnTo>
                      <a:pt x="96" y="23"/>
                    </a:lnTo>
                    <a:lnTo>
                      <a:pt x="97" y="22"/>
                    </a:lnTo>
                    <a:lnTo>
                      <a:pt x="99" y="20"/>
                    </a:lnTo>
                    <a:lnTo>
                      <a:pt x="97" y="22"/>
                    </a:lnTo>
                    <a:lnTo>
                      <a:pt x="97" y="23"/>
                    </a:lnTo>
                    <a:lnTo>
                      <a:pt x="95" y="25"/>
                    </a:lnTo>
                    <a:lnTo>
                      <a:pt x="95" y="26"/>
                    </a:lnTo>
                    <a:lnTo>
                      <a:pt x="95" y="29"/>
                    </a:lnTo>
                    <a:lnTo>
                      <a:pt x="95" y="31"/>
                    </a:lnTo>
                    <a:lnTo>
                      <a:pt x="95" y="32"/>
                    </a:lnTo>
                    <a:lnTo>
                      <a:pt x="95" y="34"/>
                    </a:lnTo>
                    <a:lnTo>
                      <a:pt x="93" y="34"/>
                    </a:lnTo>
                    <a:lnTo>
                      <a:pt x="91" y="34"/>
                    </a:lnTo>
                    <a:lnTo>
                      <a:pt x="91" y="31"/>
                    </a:lnTo>
                    <a:lnTo>
                      <a:pt x="89" y="31"/>
                    </a:lnTo>
                    <a:lnTo>
                      <a:pt x="89" y="30"/>
                    </a:lnTo>
                    <a:lnTo>
                      <a:pt x="89" y="29"/>
                    </a:lnTo>
                    <a:lnTo>
                      <a:pt x="87" y="29"/>
                    </a:lnTo>
                    <a:lnTo>
                      <a:pt x="87" y="28"/>
                    </a:lnTo>
                    <a:lnTo>
                      <a:pt x="85" y="28"/>
                    </a:lnTo>
                    <a:lnTo>
                      <a:pt x="85" y="26"/>
                    </a:lnTo>
                    <a:lnTo>
                      <a:pt x="84" y="27"/>
                    </a:lnTo>
                    <a:lnTo>
                      <a:pt x="82" y="27"/>
                    </a:lnTo>
                    <a:lnTo>
                      <a:pt x="80" y="27"/>
                    </a:lnTo>
                    <a:lnTo>
                      <a:pt x="79" y="27"/>
                    </a:lnTo>
                    <a:lnTo>
                      <a:pt x="79" y="26"/>
                    </a:lnTo>
                    <a:lnTo>
                      <a:pt x="79" y="24"/>
                    </a:lnTo>
                    <a:lnTo>
                      <a:pt x="79" y="22"/>
                    </a:lnTo>
                    <a:lnTo>
                      <a:pt x="77" y="22"/>
                    </a:lnTo>
                    <a:lnTo>
                      <a:pt x="77" y="20"/>
                    </a:lnTo>
                    <a:lnTo>
                      <a:pt x="75" y="20"/>
                    </a:lnTo>
                    <a:lnTo>
                      <a:pt x="75" y="18"/>
                    </a:lnTo>
                    <a:lnTo>
                      <a:pt x="73" y="18"/>
                    </a:lnTo>
                    <a:lnTo>
                      <a:pt x="73" y="17"/>
                    </a:lnTo>
                    <a:lnTo>
                      <a:pt x="72" y="17"/>
                    </a:lnTo>
                    <a:lnTo>
                      <a:pt x="72" y="15"/>
                    </a:lnTo>
                    <a:lnTo>
                      <a:pt x="70" y="15"/>
                    </a:lnTo>
                    <a:lnTo>
                      <a:pt x="68" y="15"/>
                    </a:lnTo>
                    <a:lnTo>
                      <a:pt x="68" y="13"/>
                    </a:lnTo>
                    <a:lnTo>
                      <a:pt x="66" y="13"/>
                    </a:lnTo>
                    <a:lnTo>
                      <a:pt x="66" y="12"/>
                    </a:lnTo>
                    <a:lnTo>
                      <a:pt x="64" y="14"/>
                    </a:lnTo>
                    <a:lnTo>
                      <a:pt x="62" y="15"/>
                    </a:lnTo>
                    <a:lnTo>
                      <a:pt x="62" y="17"/>
                    </a:lnTo>
                    <a:lnTo>
                      <a:pt x="62" y="18"/>
                    </a:lnTo>
                    <a:lnTo>
                      <a:pt x="62" y="19"/>
                    </a:lnTo>
                    <a:lnTo>
                      <a:pt x="62" y="20"/>
                    </a:lnTo>
                    <a:lnTo>
                      <a:pt x="63" y="20"/>
                    </a:lnTo>
                    <a:lnTo>
                      <a:pt x="65" y="20"/>
                    </a:lnTo>
                    <a:lnTo>
                      <a:pt x="66" y="20"/>
                    </a:lnTo>
                    <a:lnTo>
                      <a:pt x="66" y="23"/>
                    </a:lnTo>
                    <a:lnTo>
                      <a:pt x="68" y="23"/>
                    </a:lnTo>
                    <a:lnTo>
                      <a:pt x="68" y="25"/>
                    </a:lnTo>
                    <a:lnTo>
                      <a:pt x="70" y="25"/>
                    </a:lnTo>
                    <a:lnTo>
                      <a:pt x="70" y="27"/>
                    </a:lnTo>
                    <a:lnTo>
                      <a:pt x="70" y="29"/>
                    </a:lnTo>
                    <a:lnTo>
                      <a:pt x="72" y="29"/>
                    </a:lnTo>
                    <a:lnTo>
                      <a:pt x="72" y="30"/>
                    </a:lnTo>
                    <a:lnTo>
                      <a:pt x="73" y="30"/>
                    </a:lnTo>
                    <a:lnTo>
                      <a:pt x="73" y="31"/>
                    </a:lnTo>
                    <a:lnTo>
                      <a:pt x="75" y="31"/>
                    </a:lnTo>
                    <a:lnTo>
                      <a:pt x="75" y="34"/>
                    </a:lnTo>
                    <a:lnTo>
                      <a:pt x="76" y="34"/>
                    </a:lnTo>
                    <a:lnTo>
                      <a:pt x="77" y="34"/>
                    </a:lnTo>
                    <a:lnTo>
                      <a:pt x="76" y="36"/>
                    </a:lnTo>
                    <a:lnTo>
                      <a:pt x="74" y="36"/>
                    </a:lnTo>
                    <a:lnTo>
                      <a:pt x="72" y="36"/>
                    </a:lnTo>
                    <a:lnTo>
                      <a:pt x="70" y="37"/>
                    </a:lnTo>
                    <a:lnTo>
                      <a:pt x="68" y="39"/>
                    </a:lnTo>
                    <a:lnTo>
                      <a:pt x="66" y="40"/>
                    </a:lnTo>
                    <a:lnTo>
                      <a:pt x="64" y="42"/>
                    </a:lnTo>
                    <a:lnTo>
                      <a:pt x="63" y="42"/>
                    </a:lnTo>
                    <a:lnTo>
                      <a:pt x="62" y="42"/>
                    </a:lnTo>
                    <a:lnTo>
                      <a:pt x="62" y="41"/>
                    </a:lnTo>
                    <a:lnTo>
                      <a:pt x="62" y="42"/>
                    </a:lnTo>
                    <a:lnTo>
                      <a:pt x="62" y="43"/>
                    </a:lnTo>
                    <a:lnTo>
                      <a:pt x="63" y="43"/>
                    </a:lnTo>
                    <a:lnTo>
                      <a:pt x="62" y="43"/>
                    </a:lnTo>
                    <a:lnTo>
                      <a:pt x="60" y="43"/>
                    </a:lnTo>
                    <a:lnTo>
                      <a:pt x="58" y="43"/>
                    </a:lnTo>
                    <a:lnTo>
                      <a:pt x="57" y="43"/>
                    </a:lnTo>
                    <a:lnTo>
                      <a:pt x="56" y="43"/>
                    </a:lnTo>
                    <a:lnTo>
                      <a:pt x="56" y="42"/>
                    </a:lnTo>
                    <a:lnTo>
                      <a:pt x="54" y="42"/>
                    </a:lnTo>
                    <a:lnTo>
                      <a:pt x="54" y="40"/>
                    </a:lnTo>
                    <a:lnTo>
                      <a:pt x="52" y="40"/>
                    </a:lnTo>
                    <a:lnTo>
                      <a:pt x="51" y="40"/>
                    </a:lnTo>
                    <a:lnTo>
                      <a:pt x="51" y="38"/>
                    </a:lnTo>
                    <a:lnTo>
                      <a:pt x="49" y="38"/>
                    </a:lnTo>
                    <a:lnTo>
                      <a:pt x="49" y="36"/>
                    </a:lnTo>
                    <a:lnTo>
                      <a:pt x="47" y="36"/>
                    </a:lnTo>
                    <a:lnTo>
                      <a:pt x="47" y="35"/>
                    </a:lnTo>
                    <a:lnTo>
                      <a:pt x="46" y="35"/>
                    </a:lnTo>
                    <a:lnTo>
                      <a:pt x="46" y="34"/>
                    </a:lnTo>
                    <a:lnTo>
                      <a:pt x="45" y="35"/>
                    </a:lnTo>
                    <a:lnTo>
                      <a:pt x="43" y="35"/>
                    </a:lnTo>
                    <a:lnTo>
                      <a:pt x="43" y="37"/>
                    </a:lnTo>
                    <a:lnTo>
                      <a:pt x="43" y="38"/>
                    </a:lnTo>
                    <a:lnTo>
                      <a:pt x="43" y="40"/>
                    </a:lnTo>
                    <a:lnTo>
                      <a:pt x="43" y="42"/>
                    </a:lnTo>
                    <a:lnTo>
                      <a:pt x="43" y="43"/>
                    </a:lnTo>
                    <a:lnTo>
                      <a:pt x="45" y="43"/>
                    </a:lnTo>
                    <a:lnTo>
                      <a:pt x="46" y="43"/>
                    </a:lnTo>
                    <a:lnTo>
                      <a:pt x="46" y="45"/>
                    </a:lnTo>
                    <a:lnTo>
                      <a:pt x="49" y="45"/>
                    </a:lnTo>
                    <a:lnTo>
                      <a:pt x="51" y="45"/>
                    </a:lnTo>
                    <a:lnTo>
                      <a:pt x="49" y="47"/>
                    </a:lnTo>
                    <a:lnTo>
                      <a:pt x="48" y="47"/>
                    </a:lnTo>
                    <a:lnTo>
                      <a:pt x="46" y="47"/>
                    </a:lnTo>
                    <a:lnTo>
                      <a:pt x="46" y="46"/>
                    </a:lnTo>
                    <a:lnTo>
                      <a:pt x="45" y="46"/>
                    </a:lnTo>
                    <a:lnTo>
                      <a:pt x="45" y="45"/>
                    </a:lnTo>
                    <a:lnTo>
                      <a:pt x="44" y="46"/>
                    </a:lnTo>
                    <a:lnTo>
                      <a:pt x="44" y="48"/>
                    </a:lnTo>
                    <a:lnTo>
                      <a:pt x="43" y="49"/>
                    </a:lnTo>
                    <a:lnTo>
                      <a:pt x="43" y="50"/>
                    </a:lnTo>
                    <a:lnTo>
                      <a:pt x="43" y="51"/>
                    </a:lnTo>
                    <a:lnTo>
                      <a:pt x="44" y="51"/>
                    </a:lnTo>
                    <a:lnTo>
                      <a:pt x="42" y="52"/>
                    </a:lnTo>
                    <a:lnTo>
                      <a:pt x="41" y="52"/>
                    </a:lnTo>
                    <a:lnTo>
                      <a:pt x="39" y="52"/>
                    </a:lnTo>
                    <a:lnTo>
                      <a:pt x="38" y="52"/>
                    </a:lnTo>
                    <a:lnTo>
                      <a:pt x="37" y="52"/>
                    </a:lnTo>
                    <a:lnTo>
                      <a:pt x="35" y="52"/>
                    </a:lnTo>
                    <a:lnTo>
                      <a:pt x="35" y="51"/>
                    </a:lnTo>
                    <a:lnTo>
                      <a:pt x="33" y="51"/>
                    </a:lnTo>
                    <a:lnTo>
                      <a:pt x="32" y="51"/>
                    </a:lnTo>
                    <a:lnTo>
                      <a:pt x="30" y="51"/>
                    </a:lnTo>
                    <a:lnTo>
                      <a:pt x="27" y="51"/>
                    </a:lnTo>
                    <a:lnTo>
                      <a:pt x="26" y="51"/>
                    </a:lnTo>
                    <a:lnTo>
                      <a:pt x="25" y="51"/>
                    </a:lnTo>
                    <a:lnTo>
                      <a:pt x="25" y="50"/>
                    </a:lnTo>
                    <a:lnTo>
                      <a:pt x="27" y="49"/>
                    </a:lnTo>
                    <a:lnTo>
                      <a:pt x="30" y="49"/>
                    </a:lnTo>
                    <a:lnTo>
                      <a:pt x="31" y="49"/>
                    </a:lnTo>
                    <a:lnTo>
                      <a:pt x="33" y="49"/>
                    </a:lnTo>
                    <a:lnTo>
                      <a:pt x="35" y="49"/>
                    </a:lnTo>
                    <a:lnTo>
                      <a:pt x="37" y="49"/>
                    </a:lnTo>
                    <a:lnTo>
                      <a:pt x="36" y="50"/>
                    </a:lnTo>
                    <a:lnTo>
                      <a:pt x="38" y="50"/>
                    </a:lnTo>
                    <a:lnTo>
                      <a:pt x="38" y="51"/>
                    </a:lnTo>
                    <a:lnTo>
                      <a:pt x="39" y="51"/>
                    </a:lnTo>
                    <a:lnTo>
                      <a:pt x="41" y="51"/>
                    </a:lnTo>
                    <a:lnTo>
                      <a:pt x="41" y="53"/>
                    </a:lnTo>
                    <a:lnTo>
                      <a:pt x="41" y="54"/>
                    </a:lnTo>
                    <a:lnTo>
                      <a:pt x="43" y="54"/>
                    </a:lnTo>
                    <a:lnTo>
                      <a:pt x="43" y="56"/>
                    </a:lnTo>
                    <a:lnTo>
                      <a:pt x="44" y="56"/>
                    </a:lnTo>
                    <a:lnTo>
                      <a:pt x="45" y="56"/>
                    </a:lnTo>
                    <a:lnTo>
                      <a:pt x="45" y="58"/>
                    </a:lnTo>
                    <a:lnTo>
                      <a:pt x="45" y="59"/>
                    </a:lnTo>
                    <a:lnTo>
                      <a:pt x="47" y="59"/>
                    </a:lnTo>
                    <a:lnTo>
                      <a:pt x="47" y="61"/>
                    </a:lnTo>
                    <a:lnTo>
                      <a:pt x="49" y="61"/>
                    </a:lnTo>
                    <a:lnTo>
                      <a:pt x="49" y="63"/>
                    </a:lnTo>
                    <a:lnTo>
                      <a:pt x="51" y="63"/>
                    </a:lnTo>
                    <a:lnTo>
                      <a:pt x="51" y="65"/>
                    </a:lnTo>
                    <a:lnTo>
                      <a:pt x="51" y="66"/>
                    </a:lnTo>
                    <a:lnTo>
                      <a:pt x="52" y="66"/>
                    </a:lnTo>
                    <a:lnTo>
                      <a:pt x="52" y="69"/>
                    </a:lnTo>
                    <a:lnTo>
                      <a:pt x="54" y="69"/>
                    </a:lnTo>
                    <a:lnTo>
                      <a:pt x="54" y="70"/>
                    </a:lnTo>
                    <a:lnTo>
                      <a:pt x="54" y="72"/>
                    </a:lnTo>
                    <a:lnTo>
                      <a:pt x="52" y="73"/>
                    </a:lnTo>
                    <a:lnTo>
                      <a:pt x="50" y="73"/>
                    </a:lnTo>
                    <a:lnTo>
                      <a:pt x="48" y="73"/>
                    </a:lnTo>
                    <a:lnTo>
                      <a:pt x="46" y="73"/>
                    </a:lnTo>
                    <a:lnTo>
                      <a:pt x="45" y="75"/>
                    </a:lnTo>
                    <a:lnTo>
                      <a:pt x="44" y="75"/>
                    </a:lnTo>
                    <a:lnTo>
                      <a:pt x="42" y="77"/>
                    </a:lnTo>
                    <a:lnTo>
                      <a:pt x="40" y="79"/>
                    </a:lnTo>
                    <a:lnTo>
                      <a:pt x="39" y="79"/>
                    </a:lnTo>
                    <a:lnTo>
                      <a:pt x="38" y="80"/>
                    </a:lnTo>
                    <a:lnTo>
                      <a:pt x="37" y="83"/>
                    </a:lnTo>
                    <a:lnTo>
                      <a:pt x="37" y="84"/>
                    </a:lnTo>
                    <a:lnTo>
                      <a:pt x="37" y="85"/>
                    </a:lnTo>
                    <a:lnTo>
                      <a:pt x="37" y="88"/>
                    </a:lnTo>
                    <a:lnTo>
                      <a:pt x="37" y="90"/>
                    </a:lnTo>
                    <a:lnTo>
                      <a:pt x="37" y="91"/>
                    </a:lnTo>
                    <a:lnTo>
                      <a:pt x="37" y="94"/>
                    </a:lnTo>
                    <a:lnTo>
                      <a:pt x="36" y="95"/>
                    </a:lnTo>
                    <a:lnTo>
                      <a:pt x="36" y="96"/>
                    </a:lnTo>
                    <a:lnTo>
                      <a:pt x="36" y="97"/>
                    </a:lnTo>
                    <a:lnTo>
                      <a:pt x="34" y="97"/>
                    </a:lnTo>
                    <a:lnTo>
                      <a:pt x="33" y="97"/>
                    </a:lnTo>
                    <a:lnTo>
                      <a:pt x="32" y="97"/>
                    </a:lnTo>
                    <a:lnTo>
                      <a:pt x="31" y="97"/>
                    </a:lnTo>
                    <a:lnTo>
                      <a:pt x="29" y="97"/>
                    </a:lnTo>
                    <a:lnTo>
                      <a:pt x="27" y="97"/>
                    </a:lnTo>
                    <a:lnTo>
                      <a:pt x="27" y="96"/>
                    </a:lnTo>
                    <a:lnTo>
                      <a:pt x="25" y="96"/>
                    </a:lnTo>
                    <a:lnTo>
                      <a:pt x="24" y="94"/>
                    </a:lnTo>
                    <a:lnTo>
                      <a:pt x="22" y="94"/>
                    </a:lnTo>
                    <a:lnTo>
                      <a:pt x="22" y="91"/>
                    </a:lnTo>
                    <a:lnTo>
                      <a:pt x="19" y="91"/>
                    </a:lnTo>
                    <a:lnTo>
                      <a:pt x="18" y="90"/>
                    </a:lnTo>
                    <a:lnTo>
                      <a:pt x="16" y="90"/>
                    </a:lnTo>
                    <a:lnTo>
                      <a:pt x="16" y="88"/>
                    </a:lnTo>
                    <a:lnTo>
                      <a:pt x="14" y="88"/>
                    </a:lnTo>
                    <a:lnTo>
                      <a:pt x="14" y="87"/>
                    </a:lnTo>
                    <a:lnTo>
                      <a:pt x="14" y="85"/>
                    </a:lnTo>
                    <a:lnTo>
                      <a:pt x="12" y="85"/>
                    </a:lnTo>
                    <a:lnTo>
                      <a:pt x="11" y="85"/>
                    </a:lnTo>
                    <a:lnTo>
                      <a:pt x="11" y="84"/>
                    </a:lnTo>
                    <a:lnTo>
                      <a:pt x="8" y="84"/>
                    </a:lnTo>
                    <a:lnTo>
                      <a:pt x="8" y="83"/>
                    </a:lnTo>
                    <a:lnTo>
                      <a:pt x="7" y="83"/>
                    </a:lnTo>
                    <a:lnTo>
                      <a:pt x="7" y="81"/>
                    </a:lnTo>
                    <a:lnTo>
                      <a:pt x="5" y="81"/>
                    </a:lnTo>
                    <a:lnTo>
                      <a:pt x="5" y="80"/>
                    </a:lnTo>
                    <a:lnTo>
                      <a:pt x="3" y="80"/>
                    </a:lnTo>
                    <a:lnTo>
                      <a:pt x="3" y="78"/>
                    </a:lnTo>
                    <a:lnTo>
                      <a:pt x="2" y="78"/>
                    </a:lnTo>
                    <a:lnTo>
                      <a:pt x="2" y="76"/>
                    </a:lnTo>
                    <a:lnTo>
                      <a:pt x="0" y="76"/>
                    </a:lnTo>
                    <a:lnTo>
                      <a:pt x="0" y="75"/>
                    </a:lnTo>
                    <a:lnTo>
                      <a:pt x="0" y="73"/>
                    </a:lnTo>
                    <a:lnTo>
                      <a:pt x="0" y="71"/>
                    </a:lnTo>
                    <a:lnTo>
                      <a:pt x="1" y="69"/>
                    </a:lnTo>
                    <a:lnTo>
                      <a:pt x="1" y="67"/>
                    </a:lnTo>
                    <a:lnTo>
                      <a:pt x="3" y="65"/>
                    </a:lnTo>
                    <a:lnTo>
                      <a:pt x="3" y="64"/>
                    </a:lnTo>
                    <a:lnTo>
                      <a:pt x="5" y="62"/>
                    </a:lnTo>
                    <a:lnTo>
                      <a:pt x="5" y="61"/>
                    </a:lnTo>
                    <a:lnTo>
                      <a:pt x="6" y="59"/>
                    </a:lnTo>
                    <a:lnTo>
                      <a:pt x="7" y="57"/>
                    </a:lnTo>
                    <a:lnTo>
                      <a:pt x="9" y="56"/>
                    </a:lnTo>
                    <a:lnTo>
                      <a:pt x="11" y="55"/>
                    </a:lnTo>
                    <a:lnTo>
                      <a:pt x="13" y="53"/>
                    </a:lnTo>
                    <a:lnTo>
                      <a:pt x="15" y="51"/>
                    </a:lnTo>
                    <a:lnTo>
                      <a:pt x="18" y="49"/>
                    </a:lnTo>
                    <a:lnTo>
                      <a:pt x="19" y="49"/>
                    </a:lnTo>
                    <a:lnTo>
                      <a:pt x="22" y="47"/>
                    </a:lnTo>
                    <a:lnTo>
                      <a:pt x="24" y="45"/>
                    </a:lnTo>
                    <a:lnTo>
                      <a:pt x="27" y="43"/>
                    </a:lnTo>
                    <a:lnTo>
                      <a:pt x="30" y="43"/>
                    </a:lnTo>
                    <a:lnTo>
                      <a:pt x="32" y="42"/>
                    </a:lnTo>
                    <a:lnTo>
                      <a:pt x="33" y="39"/>
                    </a:lnTo>
                    <a:lnTo>
                      <a:pt x="37" y="37"/>
                    </a:lnTo>
                    <a:lnTo>
                      <a:pt x="38" y="36"/>
                    </a:lnTo>
                    <a:lnTo>
                      <a:pt x="39" y="36"/>
                    </a:lnTo>
                    <a:lnTo>
                      <a:pt x="41" y="34"/>
                    </a:lnTo>
                    <a:lnTo>
                      <a:pt x="43" y="34"/>
                    </a:lnTo>
                    <a:lnTo>
                      <a:pt x="45" y="34"/>
                    </a:lnTo>
                    <a:lnTo>
                      <a:pt x="46" y="33"/>
                    </a:lnTo>
                    <a:lnTo>
                      <a:pt x="49" y="33"/>
                    </a:lnTo>
                    <a:lnTo>
                      <a:pt x="51" y="33"/>
                    </a:lnTo>
                    <a:lnTo>
                      <a:pt x="52" y="33"/>
                    </a:lnTo>
                    <a:lnTo>
                      <a:pt x="54" y="33"/>
                    </a:lnTo>
                    <a:lnTo>
                      <a:pt x="55" y="33"/>
                    </a:lnTo>
                    <a:lnTo>
                      <a:pt x="57" y="33"/>
                    </a:lnTo>
                    <a:lnTo>
                      <a:pt x="57" y="31"/>
                    </a:lnTo>
                    <a:lnTo>
                      <a:pt x="57" y="30"/>
                    </a:lnTo>
                    <a:lnTo>
                      <a:pt x="57" y="29"/>
                    </a:lnTo>
                    <a:lnTo>
                      <a:pt x="57" y="28"/>
                    </a:lnTo>
                    <a:lnTo>
                      <a:pt x="57" y="27"/>
                    </a:lnTo>
                    <a:lnTo>
                      <a:pt x="57" y="25"/>
                    </a:lnTo>
                    <a:lnTo>
                      <a:pt x="57" y="23"/>
                    </a:lnTo>
                    <a:lnTo>
                      <a:pt x="58" y="20"/>
                    </a:lnTo>
                    <a:lnTo>
                      <a:pt x="58" y="19"/>
                    </a:lnTo>
                    <a:lnTo>
                      <a:pt x="58" y="18"/>
                    </a:lnTo>
                    <a:lnTo>
                      <a:pt x="60" y="17"/>
                    </a:lnTo>
                    <a:lnTo>
                      <a:pt x="61" y="17"/>
                    </a:lnTo>
                    <a:lnTo>
                      <a:pt x="63" y="15"/>
                    </a:lnTo>
                    <a:lnTo>
                      <a:pt x="65" y="15"/>
                    </a:lnTo>
                    <a:lnTo>
                      <a:pt x="66" y="12"/>
                    </a:lnTo>
                    <a:lnTo>
                      <a:pt x="67" y="12"/>
                    </a:lnTo>
                    <a:lnTo>
                      <a:pt x="68" y="12"/>
                    </a:lnTo>
                    <a:lnTo>
                      <a:pt x="70" y="12"/>
                    </a:lnTo>
                    <a:lnTo>
                      <a:pt x="72" y="11"/>
                    </a:lnTo>
                    <a:lnTo>
                      <a:pt x="73" y="10"/>
                    </a:lnTo>
                    <a:lnTo>
                      <a:pt x="75" y="10"/>
                    </a:lnTo>
                    <a:lnTo>
                      <a:pt x="77" y="8"/>
                    </a:lnTo>
                    <a:lnTo>
                      <a:pt x="78" y="8"/>
                    </a:lnTo>
                    <a:lnTo>
                      <a:pt x="80" y="6"/>
                    </a:lnTo>
                    <a:lnTo>
                      <a:pt x="82" y="5"/>
                    </a:lnTo>
                    <a:lnTo>
                      <a:pt x="84" y="3"/>
                    </a:lnTo>
                    <a:lnTo>
                      <a:pt x="86" y="2"/>
                    </a:lnTo>
                    <a:lnTo>
                      <a:pt x="87" y="2"/>
                    </a:lnTo>
                    <a:lnTo>
                      <a:pt x="89" y="1"/>
                    </a:lnTo>
                    <a:lnTo>
                      <a:pt x="91" y="1"/>
                    </a:lnTo>
                    <a:lnTo>
                      <a:pt x="93" y="1"/>
                    </a:lnTo>
                    <a:lnTo>
                      <a:pt x="94" y="1"/>
                    </a:lnTo>
                    <a:lnTo>
                      <a:pt x="95" y="0"/>
                    </a:lnTo>
                    <a:lnTo>
                      <a:pt x="96" y="0"/>
                    </a:lnTo>
                    <a:lnTo>
                      <a:pt x="97" y="0"/>
                    </a:lnTo>
                    <a:lnTo>
                      <a:pt x="99" y="0"/>
                    </a:lnTo>
                    <a:lnTo>
                      <a:pt x="101" y="0"/>
                    </a:lnTo>
                    <a:lnTo>
                      <a:pt x="102" y="0"/>
                    </a:lnTo>
                    <a:lnTo>
                      <a:pt x="103" y="0"/>
                    </a:lnTo>
                    <a:lnTo>
                      <a:pt x="103" y="1"/>
                    </a:lnTo>
                    <a:lnTo>
                      <a:pt x="104" y="1"/>
                    </a:lnTo>
                    <a:lnTo>
                      <a:pt x="106" y="1"/>
                    </a:lnTo>
                    <a:lnTo>
                      <a:pt x="108" y="1"/>
                    </a:lnTo>
                    <a:lnTo>
                      <a:pt x="109" y="1"/>
                    </a:lnTo>
                    <a:lnTo>
                      <a:pt x="110" y="1"/>
                    </a:lnTo>
                    <a:lnTo>
                      <a:pt x="112" y="1"/>
                    </a:lnTo>
                    <a:lnTo>
                      <a:pt x="113" y="1"/>
                    </a:lnTo>
                    <a:lnTo>
                      <a:pt x="114" y="0"/>
                    </a:lnTo>
                    <a:lnTo>
                      <a:pt x="114" y="1"/>
                    </a:lnTo>
                    <a:lnTo>
                      <a:pt x="116" y="1"/>
                    </a:lnTo>
                    <a:lnTo>
                      <a:pt x="118" y="1"/>
                    </a:lnTo>
                    <a:lnTo>
                      <a:pt x="120" y="1"/>
                    </a:lnTo>
                    <a:lnTo>
                      <a:pt x="122" y="1"/>
                    </a:lnTo>
                    <a:lnTo>
                      <a:pt x="124" y="1"/>
                    </a:lnTo>
                    <a:lnTo>
                      <a:pt x="126" y="1"/>
                    </a:lnTo>
                    <a:lnTo>
                      <a:pt x="127" y="1"/>
                    </a:lnTo>
                    <a:lnTo>
                      <a:pt x="130" y="1"/>
                    </a:lnTo>
                    <a:lnTo>
                      <a:pt x="131" y="0"/>
                    </a:lnTo>
                    <a:lnTo>
                      <a:pt x="131" y="2"/>
                    </a:lnTo>
                    <a:lnTo>
                      <a:pt x="132" y="2"/>
                    </a:lnTo>
                    <a:lnTo>
                      <a:pt x="133" y="2"/>
                    </a:lnTo>
                    <a:lnTo>
                      <a:pt x="135" y="2"/>
                    </a:lnTo>
                    <a:lnTo>
                      <a:pt x="136" y="2"/>
                    </a:lnTo>
                    <a:lnTo>
                      <a:pt x="138" y="1"/>
                    </a:lnTo>
                    <a:lnTo>
                      <a:pt x="138" y="2"/>
                    </a:lnTo>
                    <a:lnTo>
                      <a:pt x="139" y="2"/>
                    </a:lnTo>
                    <a:lnTo>
                      <a:pt x="141" y="2"/>
                    </a:lnTo>
                    <a:lnTo>
                      <a:pt x="141" y="3"/>
                    </a:lnTo>
                    <a:lnTo>
                      <a:pt x="143" y="3"/>
                    </a:lnTo>
                    <a:lnTo>
                      <a:pt x="145" y="3"/>
                    </a:lnTo>
                    <a:lnTo>
                      <a:pt x="145" y="4"/>
                    </a:lnTo>
                    <a:lnTo>
                      <a:pt x="147" y="4"/>
                    </a:lnTo>
                  </a:path>
                </a:pathLst>
              </a:custGeom>
              <a:solidFill>
                <a:srgbClr val="FFFFFF"/>
              </a:solidFill>
              <a:ln w="9525">
                <a:noFill/>
                <a:round/>
                <a:headEnd/>
                <a:tailEnd/>
              </a:ln>
            </p:spPr>
            <p:txBody>
              <a:bodyPr/>
              <a:lstStyle/>
              <a:p>
                <a:endParaRPr lang="zh-TW" altLang="en-US"/>
              </a:p>
            </p:txBody>
          </p:sp>
          <p:sp>
            <p:nvSpPr>
              <p:cNvPr id="118926" name="Freeform 214"/>
              <p:cNvSpPr>
                <a:spLocks/>
              </p:cNvSpPr>
              <p:nvPr/>
            </p:nvSpPr>
            <p:spPr bwMode="auto">
              <a:xfrm>
                <a:off x="769" y="2160"/>
                <a:ext cx="56" cy="50"/>
              </a:xfrm>
              <a:custGeom>
                <a:avLst/>
                <a:gdLst>
                  <a:gd name="T0" fmla="*/ 0 w 56"/>
                  <a:gd name="T1" fmla="*/ 3 h 50"/>
                  <a:gd name="T2" fmla="*/ 0 w 56"/>
                  <a:gd name="T3" fmla="*/ 8 h 50"/>
                  <a:gd name="T4" fmla="*/ 1 w 56"/>
                  <a:gd name="T5" fmla="*/ 14 h 50"/>
                  <a:gd name="T6" fmla="*/ 1 w 56"/>
                  <a:gd name="T7" fmla="*/ 20 h 50"/>
                  <a:gd name="T8" fmla="*/ 1 w 56"/>
                  <a:gd name="T9" fmla="*/ 27 h 50"/>
                  <a:gd name="T10" fmla="*/ 2 w 56"/>
                  <a:gd name="T11" fmla="*/ 30 h 50"/>
                  <a:gd name="T12" fmla="*/ 3 w 56"/>
                  <a:gd name="T13" fmla="*/ 36 h 50"/>
                  <a:gd name="T14" fmla="*/ 3 w 56"/>
                  <a:gd name="T15" fmla="*/ 39 h 50"/>
                  <a:gd name="T16" fmla="*/ 4 w 56"/>
                  <a:gd name="T17" fmla="*/ 40 h 50"/>
                  <a:gd name="T18" fmla="*/ 4 w 56"/>
                  <a:gd name="T19" fmla="*/ 40 h 50"/>
                  <a:gd name="T20" fmla="*/ 4 w 56"/>
                  <a:gd name="T21" fmla="*/ 40 h 50"/>
                  <a:gd name="T22" fmla="*/ 5 w 56"/>
                  <a:gd name="T23" fmla="*/ 40 h 50"/>
                  <a:gd name="T24" fmla="*/ 8 w 56"/>
                  <a:gd name="T25" fmla="*/ 36 h 50"/>
                  <a:gd name="T26" fmla="*/ 10 w 56"/>
                  <a:gd name="T27" fmla="*/ 34 h 50"/>
                  <a:gd name="T28" fmla="*/ 12 w 56"/>
                  <a:gd name="T29" fmla="*/ 30 h 50"/>
                  <a:gd name="T30" fmla="*/ 13 w 56"/>
                  <a:gd name="T31" fmla="*/ 27 h 50"/>
                  <a:gd name="T32" fmla="*/ 15 w 56"/>
                  <a:gd name="T33" fmla="*/ 25 h 50"/>
                  <a:gd name="T34" fmla="*/ 17 w 56"/>
                  <a:gd name="T35" fmla="*/ 25 h 50"/>
                  <a:gd name="T36" fmla="*/ 22 w 56"/>
                  <a:gd name="T37" fmla="*/ 25 h 50"/>
                  <a:gd name="T38" fmla="*/ 22 w 56"/>
                  <a:gd name="T39" fmla="*/ 25 h 50"/>
                  <a:gd name="T40" fmla="*/ 25 w 56"/>
                  <a:gd name="T41" fmla="*/ 26 h 50"/>
                  <a:gd name="T42" fmla="*/ 26 w 56"/>
                  <a:gd name="T43" fmla="*/ 29 h 50"/>
                  <a:gd name="T44" fmla="*/ 29 w 56"/>
                  <a:gd name="T45" fmla="*/ 34 h 50"/>
                  <a:gd name="T46" fmla="*/ 29 w 56"/>
                  <a:gd name="T47" fmla="*/ 36 h 50"/>
                  <a:gd name="T48" fmla="*/ 31 w 56"/>
                  <a:gd name="T49" fmla="*/ 42 h 50"/>
                  <a:gd name="T50" fmla="*/ 33 w 56"/>
                  <a:gd name="T51" fmla="*/ 48 h 50"/>
                  <a:gd name="T52" fmla="*/ 36 w 56"/>
                  <a:gd name="T53" fmla="*/ 49 h 50"/>
                  <a:gd name="T54" fmla="*/ 37 w 56"/>
                  <a:gd name="T55" fmla="*/ 48 h 50"/>
                  <a:gd name="T56" fmla="*/ 39 w 56"/>
                  <a:gd name="T57" fmla="*/ 45 h 50"/>
                  <a:gd name="T58" fmla="*/ 40 w 56"/>
                  <a:gd name="T59" fmla="*/ 44 h 50"/>
                  <a:gd name="T60" fmla="*/ 44 w 56"/>
                  <a:gd name="T61" fmla="*/ 39 h 50"/>
                  <a:gd name="T62" fmla="*/ 45 w 56"/>
                  <a:gd name="T63" fmla="*/ 34 h 50"/>
                  <a:gd name="T64" fmla="*/ 47 w 56"/>
                  <a:gd name="T65" fmla="*/ 30 h 50"/>
                  <a:gd name="T66" fmla="*/ 49 w 56"/>
                  <a:gd name="T67" fmla="*/ 28 h 50"/>
                  <a:gd name="T68" fmla="*/ 50 w 56"/>
                  <a:gd name="T69" fmla="*/ 25 h 50"/>
                  <a:gd name="T70" fmla="*/ 52 w 56"/>
                  <a:gd name="T71" fmla="*/ 18 h 50"/>
                  <a:gd name="T72" fmla="*/ 53 w 56"/>
                  <a:gd name="T73" fmla="*/ 14 h 50"/>
                  <a:gd name="T74" fmla="*/ 53 w 56"/>
                  <a:gd name="T75" fmla="*/ 10 h 50"/>
                  <a:gd name="T76" fmla="*/ 50 w 56"/>
                  <a:gd name="T77" fmla="*/ 4 h 50"/>
                  <a:gd name="T78" fmla="*/ 50 w 56"/>
                  <a:gd name="T79" fmla="*/ 1 h 50"/>
                  <a:gd name="T80" fmla="*/ 46 w 56"/>
                  <a:gd name="T81" fmla="*/ 6 h 50"/>
                  <a:gd name="T82" fmla="*/ 40 w 56"/>
                  <a:gd name="T83" fmla="*/ 15 h 50"/>
                  <a:gd name="T84" fmla="*/ 37 w 56"/>
                  <a:gd name="T85" fmla="*/ 20 h 50"/>
                  <a:gd name="T86" fmla="*/ 31 w 56"/>
                  <a:gd name="T87" fmla="*/ 20 h 50"/>
                  <a:gd name="T88" fmla="*/ 25 w 56"/>
                  <a:gd name="T89" fmla="*/ 22 h 50"/>
                  <a:gd name="T90" fmla="*/ 21 w 56"/>
                  <a:gd name="T91" fmla="*/ 23 h 50"/>
                  <a:gd name="T92" fmla="*/ 18 w 56"/>
                  <a:gd name="T93" fmla="*/ 22 h 50"/>
                  <a:gd name="T94" fmla="*/ 15 w 56"/>
                  <a:gd name="T95" fmla="*/ 20 h 50"/>
                  <a:gd name="T96" fmla="*/ 10 w 56"/>
                  <a:gd name="T97" fmla="*/ 15 h 50"/>
                  <a:gd name="T98" fmla="*/ 8 w 56"/>
                  <a:gd name="T99" fmla="*/ 14 h 50"/>
                  <a:gd name="T100" fmla="*/ 6 w 56"/>
                  <a:gd name="T101" fmla="*/ 11 h 50"/>
                  <a:gd name="T102" fmla="*/ 4 w 56"/>
                  <a:gd name="T103" fmla="*/ 8 h 50"/>
                  <a:gd name="T104" fmla="*/ 0 w 56"/>
                  <a:gd name="T105" fmla="*/ 2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50"/>
                  <a:gd name="T161" fmla="*/ 56 w 56"/>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50">
                    <a:moveTo>
                      <a:pt x="0" y="0"/>
                    </a:moveTo>
                    <a:lnTo>
                      <a:pt x="0" y="1"/>
                    </a:lnTo>
                    <a:lnTo>
                      <a:pt x="0" y="3"/>
                    </a:lnTo>
                    <a:lnTo>
                      <a:pt x="0" y="4"/>
                    </a:lnTo>
                    <a:lnTo>
                      <a:pt x="0" y="6"/>
                    </a:lnTo>
                    <a:lnTo>
                      <a:pt x="0" y="8"/>
                    </a:lnTo>
                    <a:lnTo>
                      <a:pt x="0" y="10"/>
                    </a:lnTo>
                    <a:lnTo>
                      <a:pt x="0" y="11"/>
                    </a:lnTo>
                    <a:lnTo>
                      <a:pt x="1" y="11"/>
                    </a:lnTo>
                    <a:lnTo>
                      <a:pt x="1" y="14"/>
                    </a:lnTo>
                    <a:lnTo>
                      <a:pt x="1" y="16"/>
                    </a:lnTo>
                    <a:lnTo>
                      <a:pt x="1" y="18"/>
                    </a:lnTo>
                    <a:lnTo>
                      <a:pt x="1" y="20"/>
                    </a:lnTo>
                    <a:lnTo>
                      <a:pt x="1" y="22"/>
                    </a:lnTo>
                    <a:lnTo>
                      <a:pt x="1" y="25"/>
                    </a:lnTo>
                    <a:lnTo>
                      <a:pt x="1" y="27"/>
                    </a:lnTo>
                    <a:lnTo>
                      <a:pt x="2" y="27"/>
                    </a:lnTo>
                    <a:lnTo>
                      <a:pt x="2" y="28"/>
                    </a:lnTo>
                    <a:lnTo>
                      <a:pt x="2" y="30"/>
                    </a:lnTo>
                    <a:lnTo>
                      <a:pt x="2" y="33"/>
                    </a:lnTo>
                    <a:lnTo>
                      <a:pt x="2" y="34"/>
                    </a:lnTo>
                    <a:lnTo>
                      <a:pt x="3" y="34"/>
                    </a:lnTo>
                    <a:lnTo>
                      <a:pt x="3" y="36"/>
                    </a:lnTo>
                    <a:lnTo>
                      <a:pt x="3" y="37"/>
                    </a:lnTo>
                    <a:lnTo>
                      <a:pt x="3" y="39"/>
                    </a:lnTo>
                    <a:lnTo>
                      <a:pt x="4" y="39"/>
                    </a:lnTo>
                    <a:lnTo>
                      <a:pt x="4" y="40"/>
                    </a:lnTo>
                    <a:lnTo>
                      <a:pt x="5" y="40"/>
                    </a:lnTo>
                    <a:lnTo>
                      <a:pt x="7" y="38"/>
                    </a:lnTo>
                    <a:lnTo>
                      <a:pt x="8" y="36"/>
                    </a:lnTo>
                    <a:lnTo>
                      <a:pt x="10" y="34"/>
                    </a:lnTo>
                    <a:lnTo>
                      <a:pt x="10" y="33"/>
                    </a:lnTo>
                    <a:lnTo>
                      <a:pt x="10" y="32"/>
                    </a:lnTo>
                    <a:lnTo>
                      <a:pt x="12" y="30"/>
                    </a:lnTo>
                    <a:lnTo>
                      <a:pt x="13" y="28"/>
                    </a:lnTo>
                    <a:lnTo>
                      <a:pt x="13" y="27"/>
                    </a:lnTo>
                    <a:lnTo>
                      <a:pt x="15" y="25"/>
                    </a:lnTo>
                    <a:lnTo>
                      <a:pt x="17" y="25"/>
                    </a:lnTo>
                    <a:lnTo>
                      <a:pt x="19" y="25"/>
                    </a:lnTo>
                    <a:lnTo>
                      <a:pt x="20" y="25"/>
                    </a:lnTo>
                    <a:lnTo>
                      <a:pt x="22" y="24"/>
                    </a:lnTo>
                    <a:lnTo>
                      <a:pt x="22" y="25"/>
                    </a:lnTo>
                    <a:lnTo>
                      <a:pt x="23" y="25"/>
                    </a:lnTo>
                    <a:lnTo>
                      <a:pt x="23" y="26"/>
                    </a:lnTo>
                    <a:lnTo>
                      <a:pt x="25" y="26"/>
                    </a:lnTo>
                    <a:lnTo>
                      <a:pt x="26" y="26"/>
                    </a:lnTo>
                    <a:lnTo>
                      <a:pt x="26" y="28"/>
                    </a:lnTo>
                    <a:lnTo>
                      <a:pt x="26" y="29"/>
                    </a:lnTo>
                    <a:lnTo>
                      <a:pt x="26" y="31"/>
                    </a:lnTo>
                    <a:lnTo>
                      <a:pt x="26" y="32"/>
                    </a:lnTo>
                    <a:lnTo>
                      <a:pt x="29" y="32"/>
                    </a:lnTo>
                    <a:lnTo>
                      <a:pt x="29" y="34"/>
                    </a:lnTo>
                    <a:lnTo>
                      <a:pt x="29" y="35"/>
                    </a:lnTo>
                    <a:lnTo>
                      <a:pt x="29" y="36"/>
                    </a:lnTo>
                    <a:lnTo>
                      <a:pt x="31" y="36"/>
                    </a:lnTo>
                    <a:lnTo>
                      <a:pt x="31" y="39"/>
                    </a:lnTo>
                    <a:lnTo>
                      <a:pt x="31" y="41"/>
                    </a:lnTo>
                    <a:lnTo>
                      <a:pt x="31" y="42"/>
                    </a:lnTo>
                    <a:lnTo>
                      <a:pt x="31" y="44"/>
                    </a:lnTo>
                    <a:lnTo>
                      <a:pt x="33" y="44"/>
                    </a:lnTo>
                    <a:lnTo>
                      <a:pt x="33" y="46"/>
                    </a:lnTo>
                    <a:lnTo>
                      <a:pt x="33" y="48"/>
                    </a:lnTo>
                    <a:lnTo>
                      <a:pt x="34" y="48"/>
                    </a:lnTo>
                    <a:lnTo>
                      <a:pt x="34" y="49"/>
                    </a:lnTo>
                    <a:lnTo>
                      <a:pt x="36" y="49"/>
                    </a:lnTo>
                    <a:lnTo>
                      <a:pt x="37" y="48"/>
                    </a:lnTo>
                    <a:lnTo>
                      <a:pt x="39" y="47"/>
                    </a:lnTo>
                    <a:lnTo>
                      <a:pt x="39" y="45"/>
                    </a:lnTo>
                    <a:lnTo>
                      <a:pt x="40" y="44"/>
                    </a:lnTo>
                    <a:lnTo>
                      <a:pt x="42" y="42"/>
                    </a:lnTo>
                    <a:lnTo>
                      <a:pt x="42" y="41"/>
                    </a:lnTo>
                    <a:lnTo>
                      <a:pt x="44" y="39"/>
                    </a:lnTo>
                    <a:lnTo>
                      <a:pt x="44" y="37"/>
                    </a:lnTo>
                    <a:lnTo>
                      <a:pt x="45" y="35"/>
                    </a:lnTo>
                    <a:lnTo>
                      <a:pt x="45" y="34"/>
                    </a:lnTo>
                    <a:lnTo>
                      <a:pt x="47" y="32"/>
                    </a:lnTo>
                    <a:lnTo>
                      <a:pt x="47" y="30"/>
                    </a:lnTo>
                    <a:lnTo>
                      <a:pt x="49" y="28"/>
                    </a:lnTo>
                    <a:lnTo>
                      <a:pt x="49" y="27"/>
                    </a:lnTo>
                    <a:lnTo>
                      <a:pt x="50" y="25"/>
                    </a:lnTo>
                    <a:lnTo>
                      <a:pt x="50" y="22"/>
                    </a:lnTo>
                    <a:lnTo>
                      <a:pt x="52" y="21"/>
                    </a:lnTo>
                    <a:lnTo>
                      <a:pt x="52" y="19"/>
                    </a:lnTo>
                    <a:lnTo>
                      <a:pt x="52" y="18"/>
                    </a:lnTo>
                    <a:lnTo>
                      <a:pt x="53" y="16"/>
                    </a:lnTo>
                    <a:lnTo>
                      <a:pt x="53" y="15"/>
                    </a:lnTo>
                    <a:lnTo>
                      <a:pt x="53" y="14"/>
                    </a:lnTo>
                    <a:lnTo>
                      <a:pt x="53" y="13"/>
                    </a:lnTo>
                    <a:lnTo>
                      <a:pt x="55" y="11"/>
                    </a:lnTo>
                    <a:lnTo>
                      <a:pt x="53" y="11"/>
                    </a:lnTo>
                    <a:lnTo>
                      <a:pt x="53" y="10"/>
                    </a:lnTo>
                    <a:lnTo>
                      <a:pt x="53" y="8"/>
                    </a:lnTo>
                    <a:lnTo>
                      <a:pt x="52" y="8"/>
                    </a:lnTo>
                    <a:lnTo>
                      <a:pt x="52" y="6"/>
                    </a:lnTo>
                    <a:lnTo>
                      <a:pt x="52" y="4"/>
                    </a:lnTo>
                    <a:lnTo>
                      <a:pt x="50" y="4"/>
                    </a:lnTo>
                    <a:lnTo>
                      <a:pt x="50" y="3"/>
                    </a:lnTo>
                    <a:lnTo>
                      <a:pt x="50" y="1"/>
                    </a:lnTo>
                    <a:lnTo>
                      <a:pt x="50" y="0"/>
                    </a:lnTo>
                    <a:lnTo>
                      <a:pt x="48" y="1"/>
                    </a:lnTo>
                    <a:lnTo>
                      <a:pt x="48" y="2"/>
                    </a:lnTo>
                    <a:lnTo>
                      <a:pt x="48" y="4"/>
                    </a:lnTo>
                    <a:lnTo>
                      <a:pt x="46" y="6"/>
                    </a:lnTo>
                    <a:lnTo>
                      <a:pt x="46" y="8"/>
                    </a:lnTo>
                    <a:lnTo>
                      <a:pt x="44" y="9"/>
                    </a:lnTo>
                    <a:lnTo>
                      <a:pt x="42" y="11"/>
                    </a:lnTo>
                    <a:lnTo>
                      <a:pt x="42" y="13"/>
                    </a:lnTo>
                    <a:lnTo>
                      <a:pt x="40" y="15"/>
                    </a:lnTo>
                    <a:lnTo>
                      <a:pt x="39" y="17"/>
                    </a:lnTo>
                    <a:lnTo>
                      <a:pt x="37" y="20"/>
                    </a:lnTo>
                    <a:lnTo>
                      <a:pt x="34" y="20"/>
                    </a:lnTo>
                    <a:lnTo>
                      <a:pt x="33" y="20"/>
                    </a:lnTo>
                    <a:lnTo>
                      <a:pt x="31" y="20"/>
                    </a:lnTo>
                    <a:lnTo>
                      <a:pt x="29" y="22"/>
                    </a:lnTo>
                    <a:lnTo>
                      <a:pt x="27" y="22"/>
                    </a:lnTo>
                    <a:lnTo>
                      <a:pt x="25" y="22"/>
                    </a:lnTo>
                    <a:lnTo>
                      <a:pt x="23" y="23"/>
                    </a:lnTo>
                    <a:lnTo>
                      <a:pt x="21" y="23"/>
                    </a:lnTo>
                    <a:lnTo>
                      <a:pt x="19" y="23"/>
                    </a:lnTo>
                    <a:lnTo>
                      <a:pt x="19" y="22"/>
                    </a:lnTo>
                    <a:lnTo>
                      <a:pt x="18" y="22"/>
                    </a:lnTo>
                    <a:lnTo>
                      <a:pt x="17" y="22"/>
                    </a:lnTo>
                    <a:lnTo>
                      <a:pt x="17" y="20"/>
                    </a:lnTo>
                    <a:lnTo>
                      <a:pt x="15" y="20"/>
                    </a:lnTo>
                    <a:lnTo>
                      <a:pt x="15" y="18"/>
                    </a:lnTo>
                    <a:lnTo>
                      <a:pt x="13" y="18"/>
                    </a:lnTo>
                    <a:lnTo>
                      <a:pt x="13" y="17"/>
                    </a:lnTo>
                    <a:lnTo>
                      <a:pt x="12" y="17"/>
                    </a:lnTo>
                    <a:lnTo>
                      <a:pt x="12" y="15"/>
                    </a:lnTo>
                    <a:lnTo>
                      <a:pt x="10" y="15"/>
                    </a:lnTo>
                    <a:lnTo>
                      <a:pt x="10" y="14"/>
                    </a:lnTo>
                    <a:lnTo>
                      <a:pt x="8" y="14"/>
                    </a:lnTo>
                    <a:lnTo>
                      <a:pt x="8" y="13"/>
                    </a:lnTo>
                    <a:lnTo>
                      <a:pt x="8" y="11"/>
                    </a:lnTo>
                    <a:lnTo>
                      <a:pt x="6" y="11"/>
                    </a:lnTo>
                    <a:lnTo>
                      <a:pt x="6" y="10"/>
                    </a:lnTo>
                    <a:lnTo>
                      <a:pt x="4" y="10"/>
                    </a:lnTo>
                    <a:lnTo>
                      <a:pt x="4" y="8"/>
                    </a:lnTo>
                    <a:lnTo>
                      <a:pt x="4" y="6"/>
                    </a:lnTo>
                    <a:lnTo>
                      <a:pt x="2" y="6"/>
                    </a:lnTo>
                    <a:lnTo>
                      <a:pt x="2" y="4"/>
                    </a:lnTo>
                    <a:lnTo>
                      <a:pt x="0" y="4"/>
                    </a:lnTo>
                    <a:lnTo>
                      <a:pt x="0" y="2"/>
                    </a:lnTo>
                    <a:lnTo>
                      <a:pt x="0" y="1"/>
                    </a:lnTo>
                    <a:lnTo>
                      <a:pt x="0" y="0"/>
                    </a:lnTo>
                  </a:path>
                </a:pathLst>
              </a:custGeom>
              <a:solidFill>
                <a:srgbClr val="E1E1E1"/>
              </a:solidFill>
              <a:ln w="18772">
                <a:solidFill>
                  <a:srgbClr val="C0C0C0"/>
                </a:solidFill>
                <a:round/>
                <a:headEnd/>
                <a:tailEnd/>
              </a:ln>
            </p:spPr>
            <p:txBody>
              <a:bodyPr/>
              <a:lstStyle/>
              <a:p>
                <a:endParaRPr lang="zh-TW" altLang="en-US"/>
              </a:p>
            </p:txBody>
          </p:sp>
          <p:sp>
            <p:nvSpPr>
              <p:cNvPr id="118927" name="Freeform 215"/>
              <p:cNvSpPr>
                <a:spLocks/>
              </p:cNvSpPr>
              <p:nvPr/>
            </p:nvSpPr>
            <p:spPr bwMode="auto">
              <a:xfrm>
                <a:off x="756" y="2184"/>
                <a:ext cx="41" cy="115"/>
              </a:xfrm>
              <a:custGeom>
                <a:avLst/>
                <a:gdLst>
                  <a:gd name="T0" fmla="*/ 27 w 41"/>
                  <a:gd name="T1" fmla="*/ 18 h 115"/>
                  <a:gd name="T2" fmla="*/ 26 w 41"/>
                  <a:gd name="T3" fmla="*/ 19 h 115"/>
                  <a:gd name="T4" fmla="*/ 25 w 41"/>
                  <a:gd name="T5" fmla="*/ 21 h 115"/>
                  <a:gd name="T6" fmla="*/ 25 w 41"/>
                  <a:gd name="T7" fmla="*/ 21 h 115"/>
                  <a:gd name="T8" fmla="*/ 20 w 41"/>
                  <a:gd name="T9" fmla="*/ 31 h 115"/>
                  <a:gd name="T10" fmla="*/ 13 w 41"/>
                  <a:gd name="T11" fmla="*/ 57 h 115"/>
                  <a:gd name="T12" fmla="*/ 4 w 41"/>
                  <a:gd name="T13" fmla="*/ 88 h 115"/>
                  <a:gd name="T14" fmla="*/ 0 w 41"/>
                  <a:gd name="T15" fmla="*/ 106 h 115"/>
                  <a:gd name="T16" fmla="*/ 4 w 41"/>
                  <a:gd name="T17" fmla="*/ 112 h 115"/>
                  <a:gd name="T18" fmla="*/ 15 w 41"/>
                  <a:gd name="T19" fmla="*/ 114 h 115"/>
                  <a:gd name="T20" fmla="*/ 26 w 41"/>
                  <a:gd name="T21" fmla="*/ 114 h 115"/>
                  <a:gd name="T22" fmla="*/ 34 w 41"/>
                  <a:gd name="T23" fmla="*/ 111 h 115"/>
                  <a:gd name="T24" fmla="*/ 35 w 41"/>
                  <a:gd name="T25" fmla="*/ 102 h 115"/>
                  <a:gd name="T26" fmla="*/ 35 w 41"/>
                  <a:gd name="T27" fmla="*/ 78 h 115"/>
                  <a:gd name="T28" fmla="*/ 36 w 41"/>
                  <a:gd name="T29" fmla="*/ 51 h 115"/>
                  <a:gd name="T30" fmla="*/ 36 w 41"/>
                  <a:gd name="T31" fmla="*/ 32 h 115"/>
                  <a:gd name="T32" fmla="*/ 36 w 41"/>
                  <a:gd name="T33" fmla="*/ 30 h 115"/>
                  <a:gd name="T34" fmla="*/ 36 w 41"/>
                  <a:gd name="T35" fmla="*/ 26 h 115"/>
                  <a:gd name="T36" fmla="*/ 36 w 41"/>
                  <a:gd name="T37" fmla="*/ 24 h 115"/>
                  <a:gd name="T38" fmla="*/ 36 w 41"/>
                  <a:gd name="T39" fmla="*/ 22 h 115"/>
                  <a:gd name="T40" fmla="*/ 35 w 41"/>
                  <a:gd name="T41" fmla="*/ 20 h 115"/>
                  <a:gd name="T42" fmla="*/ 35 w 41"/>
                  <a:gd name="T43" fmla="*/ 20 h 115"/>
                  <a:gd name="T44" fmla="*/ 35 w 41"/>
                  <a:gd name="T45" fmla="*/ 18 h 115"/>
                  <a:gd name="T46" fmla="*/ 35 w 41"/>
                  <a:gd name="T47" fmla="*/ 18 h 115"/>
                  <a:gd name="T48" fmla="*/ 35 w 41"/>
                  <a:gd name="T49" fmla="*/ 16 h 115"/>
                  <a:gd name="T50" fmla="*/ 35 w 41"/>
                  <a:gd name="T51" fmla="*/ 16 h 115"/>
                  <a:gd name="T52" fmla="*/ 35 w 41"/>
                  <a:gd name="T53" fmla="*/ 16 h 115"/>
                  <a:gd name="T54" fmla="*/ 35 w 41"/>
                  <a:gd name="T55" fmla="*/ 15 h 115"/>
                  <a:gd name="T56" fmla="*/ 36 w 41"/>
                  <a:gd name="T57" fmla="*/ 12 h 115"/>
                  <a:gd name="T58" fmla="*/ 36 w 41"/>
                  <a:gd name="T59" fmla="*/ 12 h 115"/>
                  <a:gd name="T60" fmla="*/ 38 w 41"/>
                  <a:gd name="T61" fmla="*/ 10 h 115"/>
                  <a:gd name="T62" fmla="*/ 39 w 41"/>
                  <a:gd name="T63" fmla="*/ 6 h 115"/>
                  <a:gd name="T64" fmla="*/ 39 w 41"/>
                  <a:gd name="T65" fmla="*/ 4 h 115"/>
                  <a:gd name="T66" fmla="*/ 39 w 41"/>
                  <a:gd name="T67" fmla="*/ 4 h 115"/>
                  <a:gd name="T68" fmla="*/ 37 w 41"/>
                  <a:gd name="T69" fmla="*/ 3 h 115"/>
                  <a:gd name="T70" fmla="*/ 36 w 41"/>
                  <a:gd name="T71" fmla="*/ 2 h 115"/>
                  <a:gd name="T72" fmla="*/ 34 w 41"/>
                  <a:gd name="T73" fmla="*/ 0 h 115"/>
                  <a:gd name="T74" fmla="*/ 33 w 41"/>
                  <a:gd name="T75" fmla="*/ 0 h 115"/>
                  <a:gd name="T76" fmla="*/ 31 w 41"/>
                  <a:gd name="T77" fmla="*/ 0 h 115"/>
                  <a:gd name="T78" fmla="*/ 31 w 41"/>
                  <a:gd name="T79" fmla="*/ 0 h 115"/>
                  <a:gd name="T80" fmla="*/ 28 w 41"/>
                  <a:gd name="T81" fmla="*/ 2 h 115"/>
                  <a:gd name="T82" fmla="*/ 26 w 41"/>
                  <a:gd name="T83" fmla="*/ 3 h 115"/>
                  <a:gd name="T84" fmla="*/ 25 w 41"/>
                  <a:gd name="T85" fmla="*/ 4 h 115"/>
                  <a:gd name="T86" fmla="*/ 25 w 41"/>
                  <a:gd name="T87" fmla="*/ 4 h 115"/>
                  <a:gd name="T88" fmla="*/ 25 w 41"/>
                  <a:gd name="T89" fmla="*/ 9 h 115"/>
                  <a:gd name="T90" fmla="*/ 25 w 41"/>
                  <a:gd name="T91" fmla="*/ 12 h 115"/>
                  <a:gd name="T92" fmla="*/ 26 w 41"/>
                  <a:gd name="T93" fmla="*/ 15 h 115"/>
                  <a:gd name="T94" fmla="*/ 27 w 41"/>
                  <a:gd name="T95" fmla="*/ 1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115"/>
                  <a:gd name="T146" fmla="*/ 41 w 41"/>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115">
                    <a:moveTo>
                      <a:pt x="28" y="16"/>
                    </a:moveTo>
                    <a:lnTo>
                      <a:pt x="27" y="18"/>
                    </a:lnTo>
                    <a:lnTo>
                      <a:pt x="26" y="19"/>
                    </a:lnTo>
                    <a:lnTo>
                      <a:pt x="25" y="21"/>
                    </a:lnTo>
                    <a:lnTo>
                      <a:pt x="23" y="24"/>
                    </a:lnTo>
                    <a:lnTo>
                      <a:pt x="22" y="26"/>
                    </a:lnTo>
                    <a:lnTo>
                      <a:pt x="20" y="31"/>
                    </a:lnTo>
                    <a:lnTo>
                      <a:pt x="19" y="36"/>
                    </a:lnTo>
                    <a:lnTo>
                      <a:pt x="17" y="43"/>
                    </a:lnTo>
                    <a:lnTo>
                      <a:pt x="15" y="50"/>
                    </a:lnTo>
                    <a:lnTo>
                      <a:pt x="13" y="57"/>
                    </a:lnTo>
                    <a:lnTo>
                      <a:pt x="11" y="64"/>
                    </a:lnTo>
                    <a:lnTo>
                      <a:pt x="8" y="72"/>
                    </a:lnTo>
                    <a:lnTo>
                      <a:pt x="6" y="80"/>
                    </a:lnTo>
                    <a:lnTo>
                      <a:pt x="4" y="88"/>
                    </a:lnTo>
                    <a:lnTo>
                      <a:pt x="3" y="93"/>
                    </a:lnTo>
                    <a:lnTo>
                      <a:pt x="1" y="99"/>
                    </a:lnTo>
                    <a:lnTo>
                      <a:pt x="0" y="103"/>
                    </a:lnTo>
                    <a:lnTo>
                      <a:pt x="0" y="106"/>
                    </a:lnTo>
                    <a:lnTo>
                      <a:pt x="1" y="107"/>
                    </a:lnTo>
                    <a:lnTo>
                      <a:pt x="1" y="109"/>
                    </a:lnTo>
                    <a:lnTo>
                      <a:pt x="2" y="111"/>
                    </a:lnTo>
                    <a:lnTo>
                      <a:pt x="4" y="112"/>
                    </a:lnTo>
                    <a:lnTo>
                      <a:pt x="7" y="112"/>
                    </a:lnTo>
                    <a:lnTo>
                      <a:pt x="9" y="114"/>
                    </a:lnTo>
                    <a:lnTo>
                      <a:pt x="12" y="114"/>
                    </a:lnTo>
                    <a:lnTo>
                      <a:pt x="15" y="114"/>
                    </a:lnTo>
                    <a:lnTo>
                      <a:pt x="19" y="114"/>
                    </a:lnTo>
                    <a:lnTo>
                      <a:pt x="20" y="114"/>
                    </a:lnTo>
                    <a:lnTo>
                      <a:pt x="24" y="114"/>
                    </a:lnTo>
                    <a:lnTo>
                      <a:pt x="26" y="114"/>
                    </a:lnTo>
                    <a:lnTo>
                      <a:pt x="30" y="113"/>
                    </a:lnTo>
                    <a:lnTo>
                      <a:pt x="31" y="113"/>
                    </a:lnTo>
                    <a:lnTo>
                      <a:pt x="33" y="112"/>
                    </a:lnTo>
                    <a:lnTo>
                      <a:pt x="34" y="111"/>
                    </a:lnTo>
                    <a:lnTo>
                      <a:pt x="35" y="109"/>
                    </a:lnTo>
                    <a:lnTo>
                      <a:pt x="35" y="106"/>
                    </a:lnTo>
                    <a:lnTo>
                      <a:pt x="35" y="102"/>
                    </a:lnTo>
                    <a:lnTo>
                      <a:pt x="35" y="96"/>
                    </a:lnTo>
                    <a:lnTo>
                      <a:pt x="35" y="91"/>
                    </a:lnTo>
                    <a:lnTo>
                      <a:pt x="35" y="84"/>
                    </a:lnTo>
                    <a:lnTo>
                      <a:pt x="35" y="78"/>
                    </a:lnTo>
                    <a:lnTo>
                      <a:pt x="36" y="70"/>
                    </a:lnTo>
                    <a:lnTo>
                      <a:pt x="36" y="64"/>
                    </a:lnTo>
                    <a:lnTo>
                      <a:pt x="36" y="57"/>
                    </a:lnTo>
                    <a:lnTo>
                      <a:pt x="36" y="51"/>
                    </a:lnTo>
                    <a:lnTo>
                      <a:pt x="36" y="44"/>
                    </a:lnTo>
                    <a:lnTo>
                      <a:pt x="36" y="39"/>
                    </a:lnTo>
                    <a:lnTo>
                      <a:pt x="36" y="35"/>
                    </a:lnTo>
                    <a:lnTo>
                      <a:pt x="36" y="32"/>
                    </a:lnTo>
                    <a:lnTo>
                      <a:pt x="38" y="30"/>
                    </a:lnTo>
                    <a:lnTo>
                      <a:pt x="36" y="30"/>
                    </a:lnTo>
                    <a:lnTo>
                      <a:pt x="36" y="28"/>
                    </a:lnTo>
                    <a:lnTo>
                      <a:pt x="36" y="26"/>
                    </a:lnTo>
                    <a:lnTo>
                      <a:pt x="36" y="24"/>
                    </a:lnTo>
                    <a:lnTo>
                      <a:pt x="36" y="23"/>
                    </a:lnTo>
                    <a:lnTo>
                      <a:pt x="36" y="22"/>
                    </a:lnTo>
                    <a:lnTo>
                      <a:pt x="36" y="20"/>
                    </a:lnTo>
                    <a:lnTo>
                      <a:pt x="35" y="20"/>
                    </a:lnTo>
                    <a:lnTo>
                      <a:pt x="35" y="18"/>
                    </a:lnTo>
                    <a:lnTo>
                      <a:pt x="35" y="16"/>
                    </a:lnTo>
                    <a:lnTo>
                      <a:pt x="35" y="15"/>
                    </a:lnTo>
                    <a:lnTo>
                      <a:pt x="36" y="12"/>
                    </a:lnTo>
                    <a:lnTo>
                      <a:pt x="38" y="10"/>
                    </a:lnTo>
                    <a:lnTo>
                      <a:pt x="39" y="8"/>
                    </a:lnTo>
                    <a:lnTo>
                      <a:pt x="39" y="6"/>
                    </a:lnTo>
                    <a:lnTo>
                      <a:pt x="40" y="4"/>
                    </a:lnTo>
                    <a:lnTo>
                      <a:pt x="39" y="4"/>
                    </a:lnTo>
                    <a:lnTo>
                      <a:pt x="39" y="3"/>
                    </a:lnTo>
                    <a:lnTo>
                      <a:pt x="37" y="3"/>
                    </a:lnTo>
                    <a:lnTo>
                      <a:pt x="37" y="2"/>
                    </a:lnTo>
                    <a:lnTo>
                      <a:pt x="36" y="2"/>
                    </a:lnTo>
                    <a:lnTo>
                      <a:pt x="36" y="0"/>
                    </a:lnTo>
                    <a:lnTo>
                      <a:pt x="34" y="0"/>
                    </a:lnTo>
                    <a:lnTo>
                      <a:pt x="33" y="0"/>
                    </a:lnTo>
                    <a:lnTo>
                      <a:pt x="31" y="0"/>
                    </a:lnTo>
                    <a:lnTo>
                      <a:pt x="28" y="2"/>
                    </a:lnTo>
                    <a:lnTo>
                      <a:pt x="26" y="3"/>
                    </a:lnTo>
                    <a:lnTo>
                      <a:pt x="25" y="4"/>
                    </a:lnTo>
                    <a:lnTo>
                      <a:pt x="25" y="6"/>
                    </a:lnTo>
                    <a:lnTo>
                      <a:pt x="25" y="9"/>
                    </a:lnTo>
                    <a:lnTo>
                      <a:pt x="25" y="10"/>
                    </a:lnTo>
                    <a:lnTo>
                      <a:pt x="25" y="12"/>
                    </a:lnTo>
                    <a:lnTo>
                      <a:pt x="26" y="12"/>
                    </a:lnTo>
                    <a:lnTo>
                      <a:pt x="26" y="14"/>
                    </a:lnTo>
                    <a:lnTo>
                      <a:pt x="26" y="15"/>
                    </a:lnTo>
                    <a:lnTo>
                      <a:pt x="27" y="15"/>
                    </a:lnTo>
                    <a:lnTo>
                      <a:pt x="27" y="16"/>
                    </a:lnTo>
                    <a:lnTo>
                      <a:pt x="28" y="16"/>
                    </a:lnTo>
                  </a:path>
                </a:pathLst>
              </a:custGeom>
              <a:solidFill>
                <a:srgbClr val="400080"/>
              </a:solidFill>
              <a:ln w="9525">
                <a:noFill/>
                <a:round/>
                <a:headEnd/>
                <a:tailEnd/>
              </a:ln>
            </p:spPr>
            <p:txBody>
              <a:bodyPr/>
              <a:lstStyle/>
              <a:p>
                <a:endParaRPr lang="zh-TW" altLang="en-US"/>
              </a:p>
            </p:txBody>
          </p:sp>
          <p:sp>
            <p:nvSpPr>
              <p:cNvPr id="118928" name="Freeform 216"/>
              <p:cNvSpPr>
                <a:spLocks/>
              </p:cNvSpPr>
              <p:nvPr/>
            </p:nvSpPr>
            <p:spPr bwMode="auto">
              <a:xfrm>
                <a:off x="765" y="2107"/>
                <a:ext cx="61" cy="78"/>
              </a:xfrm>
              <a:custGeom>
                <a:avLst/>
                <a:gdLst>
                  <a:gd name="T0" fmla="*/ 0 w 61"/>
                  <a:gd name="T1" fmla="*/ 34 h 78"/>
                  <a:gd name="T2" fmla="*/ 2 w 61"/>
                  <a:gd name="T3" fmla="*/ 40 h 78"/>
                  <a:gd name="T4" fmla="*/ 2 w 61"/>
                  <a:gd name="T5" fmla="*/ 45 h 78"/>
                  <a:gd name="T6" fmla="*/ 3 w 61"/>
                  <a:gd name="T7" fmla="*/ 48 h 78"/>
                  <a:gd name="T8" fmla="*/ 3 w 61"/>
                  <a:gd name="T9" fmla="*/ 49 h 78"/>
                  <a:gd name="T10" fmla="*/ 3 w 61"/>
                  <a:gd name="T11" fmla="*/ 53 h 78"/>
                  <a:gd name="T12" fmla="*/ 5 w 61"/>
                  <a:gd name="T13" fmla="*/ 56 h 78"/>
                  <a:gd name="T14" fmla="*/ 10 w 61"/>
                  <a:gd name="T15" fmla="*/ 64 h 78"/>
                  <a:gd name="T16" fmla="*/ 16 w 61"/>
                  <a:gd name="T17" fmla="*/ 71 h 78"/>
                  <a:gd name="T18" fmla="*/ 19 w 61"/>
                  <a:gd name="T19" fmla="*/ 75 h 78"/>
                  <a:gd name="T20" fmla="*/ 19 w 61"/>
                  <a:gd name="T21" fmla="*/ 77 h 78"/>
                  <a:gd name="T22" fmla="*/ 21 w 61"/>
                  <a:gd name="T23" fmla="*/ 77 h 78"/>
                  <a:gd name="T24" fmla="*/ 26 w 61"/>
                  <a:gd name="T25" fmla="*/ 77 h 78"/>
                  <a:gd name="T26" fmla="*/ 27 w 61"/>
                  <a:gd name="T27" fmla="*/ 77 h 78"/>
                  <a:gd name="T28" fmla="*/ 32 w 61"/>
                  <a:gd name="T29" fmla="*/ 75 h 78"/>
                  <a:gd name="T30" fmla="*/ 36 w 61"/>
                  <a:gd name="T31" fmla="*/ 75 h 78"/>
                  <a:gd name="T32" fmla="*/ 41 w 61"/>
                  <a:gd name="T33" fmla="*/ 72 h 78"/>
                  <a:gd name="T34" fmla="*/ 44 w 61"/>
                  <a:gd name="T35" fmla="*/ 68 h 78"/>
                  <a:gd name="T36" fmla="*/ 50 w 61"/>
                  <a:gd name="T37" fmla="*/ 62 h 78"/>
                  <a:gd name="T38" fmla="*/ 52 w 61"/>
                  <a:gd name="T39" fmla="*/ 60 h 78"/>
                  <a:gd name="T40" fmla="*/ 54 w 61"/>
                  <a:gd name="T41" fmla="*/ 53 h 78"/>
                  <a:gd name="T42" fmla="*/ 55 w 61"/>
                  <a:gd name="T43" fmla="*/ 49 h 78"/>
                  <a:gd name="T44" fmla="*/ 57 w 61"/>
                  <a:gd name="T45" fmla="*/ 43 h 78"/>
                  <a:gd name="T46" fmla="*/ 57 w 61"/>
                  <a:gd name="T47" fmla="*/ 39 h 78"/>
                  <a:gd name="T48" fmla="*/ 58 w 61"/>
                  <a:gd name="T49" fmla="*/ 34 h 78"/>
                  <a:gd name="T50" fmla="*/ 58 w 61"/>
                  <a:gd name="T51" fmla="*/ 29 h 78"/>
                  <a:gd name="T52" fmla="*/ 57 w 61"/>
                  <a:gd name="T53" fmla="*/ 29 h 78"/>
                  <a:gd name="T54" fmla="*/ 55 w 61"/>
                  <a:gd name="T55" fmla="*/ 29 h 78"/>
                  <a:gd name="T56" fmla="*/ 55 w 61"/>
                  <a:gd name="T57" fmla="*/ 29 h 78"/>
                  <a:gd name="T58" fmla="*/ 54 w 61"/>
                  <a:gd name="T59" fmla="*/ 28 h 78"/>
                  <a:gd name="T60" fmla="*/ 54 w 61"/>
                  <a:gd name="T61" fmla="*/ 22 h 78"/>
                  <a:gd name="T62" fmla="*/ 54 w 61"/>
                  <a:gd name="T63" fmla="*/ 20 h 78"/>
                  <a:gd name="T64" fmla="*/ 54 w 61"/>
                  <a:gd name="T65" fmla="*/ 18 h 78"/>
                  <a:gd name="T66" fmla="*/ 54 w 61"/>
                  <a:gd name="T67" fmla="*/ 16 h 78"/>
                  <a:gd name="T68" fmla="*/ 54 w 61"/>
                  <a:gd name="T69" fmla="*/ 16 h 78"/>
                  <a:gd name="T70" fmla="*/ 53 w 61"/>
                  <a:gd name="T71" fmla="*/ 14 h 78"/>
                  <a:gd name="T72" fmla="*/ 53 w 61"/>
                  <a:gd name="T73" fmla="*/ 14 h 78"/>
                  <a:gd name="T74" fmla="*/ 53 w 61"/>
                  <a:gd name="T75" fmla="*/ 14 h 78"/>
                  <a:gd name="T76" fmla="*/ 51 w 61"/>
                  <a:gd name="T77" fmla="*/ 14 h 78"/>
                  <a:gd name="T78" fmla="*/ 51 w 61"/>
                  <a:gd name="T79" fmla="*/ 14 h 78"/>
                  <a:gd name="T80" fmla="*/ 50 w 61"/>
                  <a:gd name="T81" fmla="*/ 15 h 78"/>
                  <a:gd name="T82" fmla="*/ 48 w 61"/>
                  <a:gd name="T83" fmla="*/ 15 h 78"/>
                  <a:gd name="T84" fmla="*/ 38 w 61"/>
                  <a:gd name="T85" fmla="*/ 11 h 78"/>
                  <a:gd name="T86" fmla="*/ 27 w 61"/>
                  <a:gd name="T87" fmla="*/ 5 h 78"/>
                  <a:gd name="T88" fmla="*/ 22 w 61"/>
                  <a:gd name="T89" fmla="*/ 0 h 78"/>
                  <a:gd name="T90" fmla="*/ 16 w 61"/>
                  <a:gd name="T91" fmla="*/ 2 h 78"/>
                  <a:gd name="T92" fmla="*/ 8 w 61"/>
                  <a:gd name="T93" fmla="*/ 5 h 78"/>
                  <a:gd name="T94" fmla="*/ 3 w 61"/>
                  <a:gd name="T95" fmla="*/ 6 h 78"/>
                  <a:gd name="T96" fmla="*/ 2 w 61"/>
                  <a:gd name="T97" fmla="*/ 8 h 78"/>
                  <a:gd name="T98" fmla="*/ 0 w 61"/>
                  <a:gd name="T99" fmla="*/ 16 h 78"/>
                  <a:gd name="T100" fmla="*/ 0 w 61"/>
                  <a:gd name="T101" fmla="*/ 26 h 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
                  <a:gd name="T154" fmla="*/ 0 h 78"/>
                  <a:gd name="T155" fmla="*/ 61 w 61"/>
                  <a:gd name="T156" fmla="*/ 78 h 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 h="78">
                    <a:moveTo>
                      <a:pt x="0" y="29"/>
                    </a:moveTo>
                    <a:lnTo>
                      <a:pt x="0" y="32"/>
                    </a:lnTo>
                    <a:lnTo>
                      <a:pt x="0" y="34"/>
                    </a:lnTo>
                    <a:lnTo>
                      <a:pt x="0" y="35"/>
                    </a:lnTo>
                    <a:lnTo>
                      <a:pt x="0" y="36"/>
                    </a:lnTo>
                    <a:lnTo>
                      <a:pt x="0" y="38"/>
                    </a:lnTo>
                    <a:lnTo>
                      <a:pt x="2" y="38"/>
                    </a:lnTo>
                    <a:lnTo>
                      <a:pt x="2" y="40"/>
                    </a:lnTo>
                    <a:lnTo>
                      <a:pt x="2" y="41"/>
                    </a:lnTo>
                    <a:lnTo>
                      <a:pt x="2" y="43"/>
                    </a:lnTo>
                    <a:lnTo>
                      <a:pt x="2" y="45"/>
                    </a:lnTo>
                    <a:lnTo>
                      <a:pt x="3" y="45"/>
                    </a:lnTo>
                    <a:lnTo>
                      <a:pt x="3" y="47"/>
                    </a:lnTo>
                    <a:lnTo>
                      <a:pt x="3" y="48"/>
                    </a:lnTo>
                    <a:lnTo>
                      <a:pt x="3" y="49"/>
                    </a:lnTo>
                    <a:lnTo>
                      <a:pt x="3" y="51"/>
                    </a:lnTo>
                    <a:lnTo>
                      <a:pt x="3" y="53"/>
                    </a:lnTo>
                    <a:lnTo>
                      <a:pt x="5" y="53"/>
                    </a:lnTo>
                    <a:lnTo>
                      <a:pt x="5" y="54"/>
                    </a:lnTo>
                    <a:lnTo>
                      <a:pt x="5" y="56"/>
                    </a:lnTo>
                    <a:lnTo>
                      <a:pt x="5" y="58"/>
                    </a:lnTo>
                    <a:lnTo>
                      <a:pt x="7" y="58"/>
                    </a:lnTo>
                    <a:lnTo>
                      <a:pt x="7" y="60"/>
                    </a:lnTo>
                    <a:lnTo>
                      <a:pt x="9" y="62"/>
                    </a:lnTo>
                    <a:lnTo>
                      <a:pt x="10" y="64"/>
                    </a:lnTo>
                    <a:lnTo>
                      <a:pt x="12" y="64"/>
                    </a:lnTo>
                    <a:lnTo>
                      <a:pt x="12" y="67"/>
                    </a:lnTo>
                    <a:lnTo>
                      <a:pt x="14" y="68"/>
                    </a:lnTo>
                    <a:lnTo>
                      <a:pt x="14" y="70"/>
                    </a:lnTo>
                    <a:lnTo>
                      <a:pt x="16" y="71"/>
                    </a:lnTo>
                    <a:lnTo>
                      <a:pt x="16" y="73"/>
                    </a:lnTo>
                    <a:lnTo>
                      <a:pt x="17" y="73"/>
                    </a:lnTo>
                    <a:lnTo>
                      <a:pt x="17" y="74"/>
                    </a:lnTo>
                    <a:lnTo>
                      <a:pt x="19" y="74"/>
                    </a:lnTo>
                    <a:lnTo>
                      <a:pt x="19" y="75"/>
                    </a:lnTo>
                    <a:lnTo>
                      <a:pt x="19" y="76"/>
                    </a:lnTo>
                    <a:lnTo>
                      <a:pt x="19" y="77"/>
                    </a:lnTo>
                    <a:lnTo>
                      <a:pt x="21" y="77"/>
                    </a:lnTo>
                    <a:lnTo>
                      <a:pt x="23" y="77"/>
                    </a:lnTo>
                    <a:lnTo>
                      <a:pt x="24" y="77"/>
                    </a:lnTo>
                    <a:lnTo>
                      <a:pt x="26" y="77"/>
                    </a:lnTo>
                    <a:lnTo>
                      <a:pt x="27" y="77"/>
                    </a:lnTo>
                    <a:lnTo>
                      <a:pt x="29" y="77"/>
                    </a:lnTo>
                    <a:lnTo>
                      <a:pt x="30" y="75"/>
                    </a:lnTo>
                    <a:lnTo>
                      <a:pt x="32" y="75"/>
                    </a:lnTo>
                    <a:lnTo>
                      <a:pt x="34" y="75"/>
                    </a:lnTo>
                    <a:lnTo>
                      <a:pt x="36" y="75"/>
                    </a:lnTo>
                    <a:lnTo>
                      <a:pt x="38" y="73"/>
                    </a:lnTo>
                    <a:lnTo>
                      <a:pt x="41" y="72"/>
                    </a:lnTo>
                    <a:lnTo>
                      <a:pt x="43" y="70"/>
                    </a:lnTo>
                    <a:lnTo>
                      <a:pt x="44" y="68"/>
                    </a:lnTo>
                    <a:lnTo>
                      <a:pt x="46" y="67"/>
                    </a:lnTo>
                    <a:lnTo>
                      <a:pt x="49" y="64"/>
                    </a:lnTo>
                    <a:lnTo>
                      <a:pt x="50" y="62"/>
                    </a:lnTo>
                    <a:lnTo>
                      <a:pt x="52" y="61"/>
                    </a:lnTo>
                    <a:lnTo>
                      <a:pt x="52" y="60"/>
                    </a:lnTo>
                    <a:lnTo>
                      <a:pt x="52" y="58"/>
                    </a:lnTo>
                    <a:lnTo>
                      <a:pt x="52" y="56"/>
                    </a:lnTo>
                    <a:lnTo>
                      <a:pt x="52" y="55"/>
                    </a:lnTo>
                    <a:lnTo>
                      <a:pt x="54" y="53"/>
                    </a:lnTo>
                    <a:lnTo>
                      <a:pt x="54" y="51"/>
                    </a:lnTo>
                    <a:lnTo>
                      <a:pt x="55" y="49"/>
                    </a:lnTo>
                    <a:lnTo>
                      <a:pt x="55" y="47"/>
                    </a:lnTo>
                    <a:lnTo>
                      <a:pt x="55" y="46"/>
                    </a:lnTo>
                    <a:lnTo>
                      <a:pt x="57" y="44"/>
                    </a:lnTo>
                    <a:lnTo>
                      <a:pt x="57" y="43"/>
                    </a:lnTo>
                    <a:lnTo>
                      <a:pt x="57" y="41"/>
                    </a:lnTo>
                    <a:lnTo>
                      <a:pt x="57" y="39"/>
                    </a:lnTo>
                    <a:lnTo>
                      <a:pt x="58" y="37"/>
                    </a:lnTo>
                    <a:lnTo>
                      <a:pt x="58" y="35"/>
                    </a:lnTo>
                    <a:lnTo>
                      <a:pt x="58" y="34"/>
                    </a:lnTo>
                    <a:lnTo>
                      <a:pt x="58" y="32"/>
                    </a:lnTo>
                    <a:lnTo>
                      <a:pt x="60" y="29"/>
                    </a:lnTo>
                    <a:lnTo>
                      <a:pt x="58" y="29"/>
                    </a:lnTo>
                    <a:lnTo>
                      <a:pt x="57" y="29"/>
                    </a:lnTo>
                    <a:lnTo>
                      <a:pt x="55" y="29"/>
                    </a:lnTo>
                    <a:lnTo>
                      <a:pt x="54" y="29"/>
                    </a:lnTo>
                    <a:lnTo>
                      <a:pt x="54" y="28"/>
                    </a:lnTo>
                    <a:lnTo>
                      <a:pt x="54" y="26"/>
                    </a:lnTo>
                    <a:lnTo>
                      <a:pt x="54" y="24"/>
                    </a:lnTo>
                    <a:lnTo>
                      <a:pt x="54" y="22"/>
                    </a:lnTo>
                    <a:lnTo>
                      <a:pt x="54" y="20"/>
                    </a:lnTo>
                    <a:lnTo>
                      <a:pt x="54" y="18"/>
                    </a:lnTo>
                    <a:lnTo>
                      <a:pt x="54" y="16"/>
                    </a:lnTo>
                    <a:lnTo>
                      <a:pt x="54" y="14"/>
                    </a:lnTo>
                    <a:lnTo>
                      <a:pt x="53" y="14"/>
                    </a:lnTo>
                    <a:lnTo>
                      <a:pt x="51" y="14"/>
                    </a:lnTo>
                    <a:lnTo>
                      <a:pt x="50" y="15"/>
                    </a:lnTo>
                    <a:lnTo>
                      <a:pt x="48" y="15"/>
                    </a:lnTo>
                    <a:lnTo>
                      <a:pt x="47" y="15"/>
                    </a:lnTo>
                    <a:lnTo>
                      <a:pt x="45" y="15"/>
                    </a:lnTo>
                    <a:lnTo>
                      <a:pt x="44" y="13"/>
                    </a:lnTo>
                    <a:lnTo>
                      <a:pt x="41" y="13"/>
                    </a:lnTo>
                    <a:lnTo>
                      <a:pt x="38" y="11"/>
                    </a:lnTo>
                    <a:lnTo>
                      <a:pt x="37" y="10"/>
                    </a:lnTo>
                    <a:lnTo>
                      <a:pt x="35" y="8"/>
                    </a:lnTo>
                    <a:lnTo>
                      <a:pt x="31" y="8"/>
                    </a:lnTo>
                    <a:lnTo>
                      <a:pt x="29" y="6"/>
                    </a:lnTo>
                    <a:lnTo>
                      <a:pt x="27" y="5"/>
                    </a:lnTo>
                    <a:lnTo>
                      <a:pt x="25" y="2"/>
                    </a:lnTo>
                    <a:lnTo>
                      <a:pt x="23" y="2"/>
                    </a:lnTo>
                    <a:lnTo>
                      <a:pt x="22" y="1"/>
                    </a:lnTo>
                    <a:lnTo>
                      <a:pt x="22" y="0"/>
                    </a:lnTo>
                    <a:lnTo>
                      <a:pt x="20" y="1"/>
                    </a:lnTo>
                    <a:lnTo>
                      <a:pt x="18" y="1"/>
                    </a:lnTo>
                    <a:lnTo>
                      <a:pt x="16" y="2"/>
                    </a:lnTo>
                    <a:lnTo>
                      <a:pt x="14" y="2"/>
                    </a:lnTo>
                    <a:lnTo>
                      <a:pt x="12" y="2"/>
                    </a:lnTo>
                    <a:lnTo>
                      <a:pt x="10" y="5"/>
                    </a:lnTo>
                    <a:lnTo>
                      <a:pt x="8" y="5"/>
                    </a:lnTo>
                    <a:lnTo>
                      <a:pt x="6" y="5"/>
                    </a:lnTo>
                    <a:lnTo>
                      <a:pt x="5" y="5"/>
                    </a:lnTo>
                    <a:lnTo>
                      <a:pt x="3" y="6"/>
                    </a:lnTo>
                    <a:lnTo>
                      <a:pt x="2" y="7"/>
                    </a:lnTo>
                    <a:lnTo>
                      <a:pt x="2" y="8"/>
                    </a:lnTo>
                    <a:lnTo>
                      <a:pt x="1" y="10"/>
                    </a:lnTo>
                    <a:lnTo>
                      <a:pt x="1" y="11"/>
                    </a:lnTo>
                    <a:lnTo>
                      <a:pt x="1" y="13"/>
                    </a:lnTo>
                    <a:lnTo>
                      <a:pt x="0" y="16"/>
                    </a:lnTo>
                    <a:lnTo>
                      <a:pt x="0" y="18"/>
                    </a:lnTo>
                    <a:lnTo>
                      <a:pt x="0" y="20"/>
                    </a:lnTo>
                    <a:lnTo>
                      <a:pt x="0" y="21"/>
                    </a:lnTo>
                    <a:lnTo>
                      <a:pt x="0" y="24"/>
                    </a:lnTo>
                    <a:lnTo>
                      <a:pt x="0" y="26"/>
                    </a:lnTo>
                    <a:lnTo>
                      <a:pt x="0" y="28"/>
                    </a:lnTo>
                    <a:lnTo>
                      <a:pt x="0" y="29"/>
                    </a:lnTo>
                  </a:path>
                </a:pathLst>
              </a:custGeom>
              <a:solidFill>
                <a:srgbClr val="824200"/>
              </a:solidFill>
              <a:ln w="9525">
                <a:noFill/>
                <a:round/>
                <a:headEnd/>
                <a:tailEnd/>
              </a:ln>
            </p:spPr>
            <p:txBody>
              <a:bodyPr/>
              <a:lstStyle/>
              <a:p>
                <a:endParaRPr lang="zh-TW" altLang="en-US"/>
              </a:p>
            </p:txBody>
          </p:sp>
          <p:sp>
            <p:nvSpPr>
              <p:cNvPr id="118929" name="Freeform 217"/>
              <p:cNvSpPr>
                <a:spLocks/>
              </p:cNvSpPr>
              <p:nvPr/>
            </p:nvSpPr>
            <p:spPr bwMode="auto">
              <a:xfrm>
                <a:off x="776" y="2108"/>
                <a:ext cx="50" cy="74"/>
              </a:xfrm>
              <a:custGeom>
                <a:avLst/>
                <a:gdLst>
                  <a:gd name="T0" fmla="*/ 3 w 50"/>
                  <a:gd name="T1" fmla="*/ 29 h 74"/>
                  <a:gd name="T2" fmla="*/ 2 w 50"/>
                  <a:gd name="T3" fmla="*/ 31 h 74"/>
                  <a:gd name="T4" fmla="*/ 0 w 50"/>
                  <a:gd name="T5" fmla="*/ 32 h 74"/>
                  <a:gd name="T6" fmla="*/ 0 w 50"/>
                  <a:gd name="T7" fmla="*/ 32 h 74"/>
                  <a:gd name="T8" fmla="*/ 5 w 50"/>
                  <a:gd name="T9" fmla="*/ 31 h 74"/>
                  <a:gd name="T10" fmla="*/ 6 w 50"/>
                  <a:gd name="T11" fmla="*/ 31 h 74"/>
                  <a:gd name="T12" fmla="*/ 9 w 50"/>
                  <a:gd name="T13" fmla="*/ 32 h 74"/>
                  <a:gd name="T14" fmla="*/ 9 w 50"/>
                  <a:gd name="T15" fmla="*/ 32 h 74"/>
                  <a:gd name="T16" fmla="*/ 11 w 50"/>
                  <a:gd name="T17" fmla="*/ 37 h 74"/>
                  <a:gd name="T18" fmla="*/ 12 w 50"/>
                  <a:gd name="T19" fmla="*/ 40 h 74"/>
                  <a:gd name="T20" fmla="*/ 12 w 50"/>
                  <a:gd name="T21" fmla="*/ 44 h 74"/>
                  <a:gd name="T22" fmla="*/ 10 w 50"/>
                  <a:gd name="T23" fmla="*/ 46 h 74"/>
                  <a:gd name="T24" fmla="*/ 10 w 50"/>
                  <a:gd name="T25" fmla="*/ 49 h 74"/>
                  <a:gd name="T26" fmla="*/ 14 w 50"/>
                  <a:gd name="T27" fmla="*/ 53 h 74"/>
                  <a:gd name="T28" fmla="*/ 19 w 50"/>
                  <a:gd name="T29" fmla="*/ 50 h 74"/>
                  <a:gd name="T30" fmla="*/ 22 w 50"/>
                  <a:gd name="T31" fmla="*/ 46 h 74"/>
                  <a:gd name="T32" fmla="*/ 21 w 50"/>
                  <a:gd name="T33" fmla="*/ 41 h 74"/>
                  <a:gd name="T34" fmla="*/ 21 w 50"/>
                  <a:gd name="T35" fmla="*/ 36 h 74"/>
                  <a:gd name="T36" fmla="*/ 22 w 50"/>
                  <a:gd name="T37" fmla="*/ 31 h 74"/>
                  <a:gd name="T38" fmla="*/ 24 w 50"/>
                  <a:gd name="T39" fmla="*/ 28 h 74"/>
                  <a:gd name="T40" fmla="*/ 26 w 50"/>
                  <a:gd name="T41" fmla="*/ 27 h 74"/>
                  <a:gd name="T42" fmla="*/ 30 w 50"/>
                  <a:gd name="T43" fmla="*/ 27 h 74"/>
                  <a:gd name="T44" fmla="*/ 34 w 50"/>
                  <a:gd name="T45" fmla="*/ 30 h 74"/>
                  <a:gd name="T46" fmla="*/ 36 w 50"/>
                  <a:gd name="T47" fmla="*/ 31 h 74"/>
                  <a:gd name="T48" fmla="*/ 39 w 50"/>
                  <a:gd name="T49" fmla="*/ 40 h 74"/>
                  <a:gd name="T50" fmla="*/ 32 w 50"/>
                  <a:gd name="T51" fmla="*/ 53 h 74"/>
                  <a:gd name="T52" fmla="*/ 24 w 50"/>
                  <a:gd name="T53" fmla="*/ 46 h 74"/>
                  <a:gd name="T54" fmla="*/ 20 w 50"/>
                  <a:gd name="T55" fmla="*/ 48 h 74"/>
                  <a:gd name="T56" fmla="*/ 19 w 50"/>
                  <a:gd name="T57" fmla="*/ 53 h 74"/>
                  <a:gd name="T58" fmla="*/ 21 w 50"/>
                  <a:gd name="T59" fmla="*/ 54 h 74"/>
                  <a:gd name="T60" fmla="*/ 24 w 50"/>
                  <a:gd name="T61" fmla="*/ 55 h 74"/>
                  <a:gd name="T62" fmla="*/ 27 w 50"/>
                  <a:gd name="T63" fmla="*/ 59 h 74"/>
                  <a:gd name="T64" fmla="*/ 24 w 50"/>
                  <a:gd name="T65" fmla="*/ 60 h 74"/>
                  <a:gd name="T66" fmla="*/ 21 w 50"/>
                  <a:gd name="T67" fmla="*/ 61 h 74"/>
                  <a:gd name="T68" fmla="*/ 16 w 50"/>
                  <a:gd name="T69" fmla="*/ 63 h 74"/>
                  <a:gd name="T70" fmla="*/ 12 w 50"/>
                  <a:gd name="T71" fmla="*/ 63 h 74"/>
                  <a:gd name="T72" fmla="*/ 8 w 50"/>
                  <a:gd name="T73" fmla="*/ 61 h 74"/>
                  <a:gd name="T74" fmla="*/ 12 w 50"/>
                  <a:gd name="T75" fmla="*/ 63 h 74"/>
                  <a:gd name="T76" fmla="*/ 16 w 50"/>
                  <a:gd name="T77" fmla="*/ 63 h 74"/>
                  <a:gd name="T78" fmla="*/ 18 w 50"/>
                  <a:gd name="T79" fmla="*/ 63 h 74"/>
                  <a:gd name="T80" fmla="*/ 22 w 50"/>
                  <a:gd name="T81" fmla="*/ 63 h 74"/>
                  <a:gd name="T82" fmla="*/ 26 w 50"/>
                  <a:gd name="T83" fmla="*/ 66 h 74"/>
                  <a:gd name="T84" fmla="*/ 20 w 50"/>
                  <a:gd name="T85" fmla="*/ 70 h 74"/>
                  <a:gd name="T86" fmla="*/ 13 w 50"/>
                  <a:gd name="T87" fmla="*/ 72 h 74"/>
                  <a:gd name="T88" fmla="*/ 10 w 50"/>
                  <a:gd name="T89" fmla="*/ 73 h 74"/>
                  <a:gd name="T90" fmla="*/ 19 w 50"/>
                  <a:gd name="T91" fmla="*/ 73 h 74"/>
                  <a:gd name="T92" fmla="*/ 24 w 50"/>
                  <a:gd name="T93" fmla="*/ 72 h 74"/>
                  <a:gd name="T94" fmla="*/ 33 w 50"/>
                  <a:gd name="T95" fmla="*/ 66 h 74"/>
                  <a:gd name="T96" fmla="*/ 38 w 50"/>
                  <a:gd name="T97" fmla="*/ 60 h 74"/>
                  <a:gd name="T98" fmla="*/ 42 w 50"/>
                  <a:gd name="T99" fmla="*/ 55 h 74"/>
                  <a:gd name="T100" fmla="*/ 46 w 50"/>
                  <a:gd name="T101" fmla="*/ 46 h 74"/>
                  <a:gd name="T102" fmla="*/ 48 w 50"/>
                  <a:gd name="T103" fmla="*/ 40 h 74"/>
                  <a:gd name="T104" fmla="*/ 48 w 50"/>
                  <a:gd name="T105" fmla="*/ 32 h 74"/>
                  <a:gd name="T106" fmla="*/ 48 w 50"/>
                  <a:gd name="T107" fmla="*/ 29 h 74"/>
                  <a:gd name="T108" fmla="*/ 45 w 50"/>
                  <a:gd name="T109" fmla="*/ 23 h 74"/>
                  <a:gd name="T110" fmla="*/ 44 w 50"/>
                  <a:gd name="T111" fmla="*/ 20 h 74"/>
                  <a:gd name="T112" fmla="*/ 42 w 50"/>
                  <a:gd name="T113" fmla="*/ 9 h 74"/>
                  <a:gd name="T114" fmla="*/ 37 w 50"/>
                  <a:gd name="T115" fmla="*/ 0 h 74"/>
                  <a:gd name="T116" fmla="*/ 3 w 50"/>
                  <a:gd name="T117" fmla="*/ 1 h 74"/>
                  <a:gd name="T118" fmla="*/ 0 w 50"/>
                  <a:gd name="T119" fmla="*/ 13 h 74"/>
                  <a:gd name="T120" fmla="*/ 5 w 50"/>
                  <a:gd name="T121" fmla="*/ 27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
                  <a:gd name="T184" fmla="*/ 0 h 74"/>
                  <a:gd name="T185" fmla="*/ 50 w 5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 h="74">
                    <a:moveTo>
                      <a:pt x="5" y="27"/>
                    </a:moveTo>
                    <a:lnTo>
                      <a:pt x="3" y="28"/>
                    </a:lnTo>
                    <a:lnTo>
                      <a:pt x="3" y="29"/>
                    </a:lnTo>
                    <a:lnTo>
                      <a:pt x="2" y="31"/>
                    </a:lnTo>
                    <a:lnTo>
                      <a:pt x="1" y="31"/>
                    </a:lnTo>
                    <a:lnTo>
                      <a:pt x="0" y="32"/>
                    </a:lnTo>
                    <a:lnTo>
                      <a:pt x="2" y="32"/>
                    </a:lnTo>
                    <a:lnTo>
                      <a:pt x="3" y="32"/>
                    </a:lnTo>
                    <a:lnTo>
                      <a:pt x="5" y="31"/>
                    </a:lnTo>
                    <a:lnTo>
                      <a:pt x="6" y="31"/>
                    </a:lnTo>
                    <a:lnTo>
                      <a:pt x="7" y="31"/>
                    </a:lnTo>
                    <a:lnTo>
                      <a:pt x="9" y="31"/>
                    </a:lnTo>
                    <a:lnTo>
                      <a:pt x="9" y="32"/>
                    </a:lnTo>
                    <a:lnTo>
                      <a:pt x="11" y="32"/>
                    </a:lnTo>
                    <a:lnTo>
                      <a:pt x="11" y="34"/>
                    </a:lnTo>
                    <a:lnTo>
                      <a:pt x="11" y="35"/>
                    </a:lnTo>
                    <a:lnTo>
                      <a:pt x="11" y="37"/>
                    </a:lnTo>
                    <a:lnTo>
                      <a:pt x="11" y="38"/>
                    </a:lnTo>
                    <a:lnTo>
                      <a:pt x="12" y="38"/>
                    </a:lnTo>
                    <a:lnTo>
                      <a:pt x="12" y="40"/>
                    </a:lnTo>
                    <a:lnTo>
                      <a:pt x="12" y="41"/>
                    </a:lnTo>
                    <a:lnTo>
                      <a:pt x="12" y="43"/>
                    </a:lnTo>
                    <a:lnTo>
                      <a:pt x="12" y="44"/>
                    </a:lnTo>
                    <a:lnTo>
                      <a:pt x="11" y="45"/>
                    </a:lnTo>
                    <a:lnTo>
                      <a:pt x="10" y="46"/>
                    </a:lnTo>
                    <a:lnTo>
                      <a:pt x="10" y="47"/>
                    </a:lnTo>
                    <a:lnTo>
                      <a:pt x="10" y="49"/>
                    </a:lnTo>
                    <a:lnTo>
                      <a:pt x="11" y="49"/>
                    </a:lnTo>
                    <a:lnTo>
                      <a:pt x="11" y="51"/>
                    </a:lnTo>
                    <a:lnTo>
                      <a:pt x="13" y="51"/>
                    </a:lnTo>
                    <a:lnTo>
                      <a:pt x="13" y="53"/>
                    </a:lnTo>
                    <a:lnTo>
                      <a:pt x="14" y="53"/>
                    </a:lnTo>
                    <a:lnTo>
                      <a:pt x="16" y="53"/>
                    </a:lnTo>
                    <a:lnTo>
                      <a:pt x="18" y="53"/>
                    </a:lnTo>
                    <a:lnTo>
                      <a:pt x="19" y="51"/>
                    </a:lnTo>
                    <a:lnTo>
                      <a:pt x="19" y="50"/>
                    </a:lnTo>
                    <a:lnTo>
                      <a:pt x="21" y="48"/>
                    </a:lnTo>
                    <a:lnTo>
                      <a:pt x="22" y="46"/>
                    </a:lnTo>
                    <a:lnTo>
                      <a:pt x="24" y="45"/>
                    </a:lnTo>
                    <a:lnTo>
                      <a:pt x="22" y="45"/>
                    </a:lnTo>
                    <a:lnTo>
                      <a:pt x="22" y="44"/>
                    </a:lnTo>
                    <a:lnTo>
                      <a:pt x="22" y="43"/>
                    </a:lnTo>
                    <a:lnTo>
                      <a:pt x="22" y="41"/>
                    </a:lnTo>
                    <a:lnTo>
                      <a:pt x="21" y="41"/>
                    </a:lnTo>
                    <a:lnTo>
                      <a:pt x="21" y="39"/>
                    </a:lnTo>
                    <a:lnTo>
                      <a:pt x="22" y="36"/>
                    </a:lnTo>
                    <a:lnTo>
                      <a:pt x="21" y="36"/>
                    </a:lnTo>
                    <a:lnTo>
                      <a:pt x="21" y="35"/>
                    </a:lnTo>
                    <a:lnTo>
                      <a:pt x="22" y="33"/>
                    </a:lnTo>
                    <a:lnTo>
                      <a:pt x="22" y="31"/>
                    </a:lnTo>
                    <a:lnTo>
                      <a:pt x="24" y="28"/>
                    </a:lnTo>
                    <a:lnTo>
                      <a:pt x="25" y="28"/>
                    </a:lnTo>
                    <a:lnTo>
                      <a:pt x="26" y="27"/>
                    </a:lnTo>
                    <a:lnTo>
                      <a:pt x="27" y="27"/>
                    </a:lnTo>
                    <a:lnTo>
                      <a:pt x="30" y="27"/>
                    </a:lnTo>
                    <a:lnTo>
                      <a:pt x="32" y="27"/>
                    </a:lnTo>
                    <a:lnTo>
                      <a:pt x="34" y="27"/>
                    </a:lnTo>
                    <a:lnTo>
                      <a:pt x="34" y="28"/>
                    </a:lnTo>
                    <a:lnTo>
                      <a:pt x="34" y="30"/>
                    </a:lnTo>
                    <a:lnTo>
                      <a:pt x="35" y="30"/>
                    </a:lnTo>
                    <a:lnTo>
                      <a:pt x="35" y="31"/>
                    </a:lnTo>
                    <a:lnTo>
                      <a:pt x="36" y="31"/>
                    </a:lnTo>
                    <a:lnTo>
                      <a:pt x="37" y="31"/>
                    </a:lnTo>
                    <a:lnTo>
                      <a:pt x="36" y="33"/>
                    </a:lnTo>
                    <a:lnTo>
                      <a:pt x="36" y="34"/>
                    </a:lnTo>
                    <a:lnTo>
                      <a:pt x="36" y="35"/>
                    </a:lnTo>
                    <a:lnTo>
                      <a:pt x="38" y="35"/>
                    </a:lnTo>
                    <a:lnTo>
                      <a:pt x="38" y="37"/>
                    </a:lnTo>
                    <a:lnTo>
                      <a:pt x="38" y="38"/>
                    </a:lnTo>
                    <a:lnTo>
                      <a:pt x="39" y="38"/>
                    </a:lnTo>
                    <a:lnTo>
                      <a:pt x="39" y="40"/>
                    </a:lnTo>
                    <a:lnTo>
                      <a:pt x="39" y="42"/>
                    </a:lnTo>
                    <a:lnTo>
                      <a:pt x="39" y="43"/>
                    </a:lnTo>
                    <a:lnTo>
                      <a:pt x="38" y="46"/>
                    </a:lnTo>
                    <a:lnTo>
                      <a:pt x="37" y="47"/>
                    </a:lnTo>
                    <a:lnTo>
                      <a:pt x="35" y="51"/>
                    </a:lnTo>
                    <a:lnTo>
                      <a:pt x="33" y="53"/>
                    </a:lnTo>
                    <a:lnTo>
                      <a:pt x="32" y="53"/>
                    </a:lnTo>
                    <a:lnTo>
                      <a:pt x="32" y="52"/>
                    </a:lnTo>
                    <a:lnTo>
                      <a:pt x="30" y="52"/>
                    </a:lnTo>
                    <a:lnTo>
                      <a:pt x="30" y="51"/>
                    </a:lnTo>
                    <a:lnTo>
                      <a:pt x="28" y="51"/>
                    </a:lnTo>
                    <a:lnTo>
                      <a:pt x="28" y="49"/>
                    </a:lnTo>
                    <a:lnTo>
                      <a:pt x="26" y="49"/>
                    </a:lnTo>
                    <a:lnTo>
                      <a:pt x="26" y="48"/>
                    </a:lnTo>
                    <a:lnTo>
                      <a:pt x="25" y="48"/>
                    </a:lnTo>
                    <a:lnTo>
                      <a:pt x="25" y="46"/>
                    </a:lnTo>
                    <a:lnTo>
                      <a:pt x="24" y="46"/>
                    </a:lnTo>
                    <a:lnTo>
                      <a:pt x="24" y="45"/>
                    </a:lnTo>
                    <a:lnTo>
                      <a:pt x="22" y="46"/>
                    </a:lnTo>
                    <a:lnTo>
                      <a:pt x="20" y="48"/>
                    </a:lnTo>
                    <a:lnTo>
                      <a:pt x="18" y="50"/>
                    </a:lnTo>
                    <a:lnTo>
                      <a:pt x="18" y="51"/>
                    </a:lnTo>
                    <a:lnTo>
                      <a:pt x="18" y="52"/>
                    </a:lnTo>
                    <a:lnTo>
                      <a:pt x="19" y="52"/>
                    </a:lnTo>
                    <a:lnTo>
                      <a:pt x="19" y="53"/>
                    </a:lnTo>
                    <a:lnTo>
                      <a:pt x="21" y="53"/>
                    </a:lnTo>
                    <a:lnTo>
                      <a:pt x="21" y="54"/>
                    </a:lnTo>
                    <a:lnTo>
                      <a:pt x="22" y="54"/>
                    </a:lnTo>
                    <a:lnTo>
                      <a:pt x="24" y="54"/>
                    </a:lnTo>
                    <a:lnTo>
                      <a:pt x="24" y="55"/>
                    </a:lnTo>
                    <a:lnTo>
                      <a:pt x="25" y="55"/>
                    </a:lnTo>
                    <a:lnTo>
                      <a:pt x="27" y="55"/>
                    </a:lnTo>
                    <a:lnTo>
                      <a:pt x="27" y="57"/>
                    </a:lnTo>
                    <a:lnTo>
                      <a:pt x="28" y="57"/>
                    </a:lnTo>
                    <a:lnTo>
                      <a:pt x="27" y="59"/>
                    </a:lnTo>
                    <a:lnTo>
                      <a:pt x="26" y="60"/>
                    </a:lnTo>
                    <a:lnTo>
                      <a:pt x="24" y="60"/>
                    </a:lnTo>
                    <a:lnTo>
                      <a:pt x="22" y="61"/>
                    </a:lnTo>
                    <a:lnTo>
                      <a:pt x="21" y="61"/>
                    </a:lnTo>
                    <a:lnTo>
                      <a:pt x="19" y="62"/>
                    </a:lnTo>
                    <a:lnTo>
                      <a:pt x="18" y="62"/>
                    </a:lnTo>
                    <a:lnTo>
                      <a:pt x="16" y="63"/>
                    </a:lnTo>
                    <a:lnTo>
                      <a:pt x="14" y="63"/>
                    </a:lnTo>
                    <a:lnTo>
                      <a:pt x="12" y="63"/>
                    </a:lnTo>
                    <a:lnTo>
                      <a:pt x="12" y="61"/>
                    </a:lnTo>
                    <a:lnTo>
                      <a:pt x="10" y="61"/>
                    </a:lnTo>
                    <a:lnTo>
                      <a:pt x="8" y="61"/>
                    </a:lnTo>
                    <a:lnTo>
                      <a:pt x="8" y="60"/>
                    </a:lnTo>
                    <a:lnTo>
                      <a:pt x="8" y="61"/>
                    </a:lnTo>
                    <a:lnTo>
                      <a:pt x="8" y="62"/>
                    </a:lnTo>
                    <a:lnTo>
                      <a:pt x="10" y="62"/>
                    </a:lnTo>
                    <a:lnTo>
                      <a:pt x="12" y="62"/>
                    </a:lnTo>
                    <a:lnTo>
                      <a:pt x="12" y="63"/>
                    </a:lnTo>
                    <a:lnTo>
                      <a:pt x="14" y="63"/>
                    </a:lnTo>
                    <a:lnTo>
                      <a:pt x="16" y="63"/>
                    </a:lnTo>
                    <a:lnTo>
                      <a:pt x="17" y="63"/>
                    </a:lnTo>
                    <a:lnTo>
                      <a:pt x="18" y="63"/>
                    </a:lnTo>
                    <a:lnTo>
                      <a:pt x="19" y="63"/>
                    </a:lnTo>
                    <a:lnTo>
                      <a:pt x="20" y="63"/>
                    </a:lnTo>
                    <a:lnTo>
                      <a:pt x="22" y="63"/>
                    </a:lnTo>
                    <a:lnTo>
                      <a:pt x="24" y="63"/>
                    </a:lnTo>
                    <a:lnTo>
                      <a:pt x="25" y="63"/>
                    </a:lnTo>
                    <a:lnTo>
                      <a:pt x="26" y="63"/>
                    </a:lnTo>
                    <a:lnTo>
                      <a:pt x="26" y="65"/>
                    </a:lnTo>
                    <a:lnTo>
                      <a:pt x="26" y="66"/>
                    </a:lnTo>
                    <a:lnTo>
                      <a:pt x="24" y="67"/>
                    </a:lnTo>
                    <a:lnTo>
                      <a:pt x="22" y="69"/>
                    </a:lnTo>
                    <a:lnTo>
                      <a:pt x="20" y="70"/>
                    </a:lnTo>
                    <a:lnTo>
                      <a:pt x="18" y="72"/>
                    </a:lnTo>
                    <a:lnTo>
                      <a:pt x="16" y="72"/>
                    </a:lnTo>
                    <a:lnTo>
                      <a:pt x="14" y="72"/>
                    </a:lnTo>
                    <a:lnTo>
                      <a:pt x="13" y="72"/>
                    </a:lnTo>
                    <a:lnTo>
                      <a:pt x="11" y="73"/>
                    </a:lnTo>
                    <a:lnTo>
                      <a:pt x="10" y="73"/>
                    </a:lnTo>
                    <a:lnTo>
                      <a:pt x="11" y="73"/>
                    </a:lnTo>
                    <a:lnTo>
                      <a:pt x="13" y="73"/>
                    </a:lnTo>
                    <a:lnTo>
                      <a:pt x="14" y="73"/>
                    </a:lnTo>
                    <a:lnTo>
                      <a:pt x="16" y="73"/>
                    </a:lnTo>
                    <a:lnTo>
                      <a:pt x="18" y="73"/>
                    </a:lnTo>
                    <a:lnTo>
                      <a:pt x="19" y="73"/>
                    </a:lnTo>
                    <a:lnTo>
                      <a:pt x="21" y="73"/>
                    </a:lnTo>
                    <a:lnTo>
                      <a:pt x="22" y="73"/>
                    </a:lnTo>
                    <a:lnTo>
                      <a:pt x="24" y="72"/>
                    </a:lnTo>
                    <a:lnTo>
                      <a:pt x="24" y="73"/>
                    </a:lnTo>
                    <a:lnTo>
                      <a:pt x="24" y="72"/>
                    </a:lnTo>
                    <a:lnTo>
                      <a:pt x="26" y="71"/>
                    </a:lnTo>
                    <a:lnTo>
                      <a:pt x="28" y="69"/>
                    </a:lnTo>
                    <a:lnTo>
                      <a:pt x="30" y="68"/>
                    </a:lnTo>
                    <a:lnTo>
                      <a:pt x="32" y="66"/>
                    </a:lnTo>
                    <a:lnTo>
                      <a:pt x="33" y="66"/>
                    </a:lnTo>
                    <a:lnTo>
                      <a:pt x="35" y="63"/>
                    </a:lnTo>
                    <a:lnTo>
                      <a:pt x="35" y="62"/>
                    </a:lnTo>
                    <a:lnTo>
                      <a:pt x="38" y="60"/>
                    </a:lnTo>
                    <a:lnTo>
                      <a:pt x="39" y="58"/>
                    </a:lnTo>
                    <a:lnTo>
                      <a:pt x="40" y="58"/>
                    </a:lnTo>
                    <a:lnTo>
                      <a:pt x="42" y="55"/>
                    </a:lnTo>
                    <a:lnTo>
                      <a:pt x="43" y="53"/>
                    </a:lnTo>
                    <a:lnTo>
                      <a:pt x="43" y="52"/>
                    </a:lnTo>
                    <a:lnTo>
                      <a:pt x="45" y="50"/>
                    </a:lnTo>
                    <a:lnTo>
                      <a:pt x="45" y="48"/>
                    </a:lnTo>
                    <a:lnTo>
                      <a:pt x="46" y="46"/>
                    </a:lnTo>
                    <a:lnTo>
                      <a:pt x="46" y="45"/>
                    </a:lnTo>
                    <a:lnTo>
                      <a:pt x="48" y="43"/>
                    </a:lnTo>
                    <a:lnTo>
                      <a:pt x="48" y="42"/>
                    </a:lnTo>
                    <a:lnTo>
                      <a:pt x="48" y="40"/>
                    </a:lnTo>
                    <a:lnTo>
                      <a:pt x="48" y="39"/>
                    </a:lnTo>
                    <a:lnTo>
                      <a:pt x="48" y="37"/>
                    </a:lnTo>
                    <a:lnTo>
                      <a:pt x="48" y="35"/>
                    </a:lnTo>
                    <a:lnTo>
                      <a:pt x="48" y="34"/>
                    </a:lnTo>
                    <a:lnTo>
                      <a:pt x="49" y="32"/>
                    </a:lnTo>
                    <a:lnTo>
                      <a:pt x="48" y="32"/>
                    </a:lnTo>
                    <a:lnTo>
                      <a:pt x="48" y="31"/>
                    </a:lnTo>
                    <a:lnTo>
                      <a:pt x="48" y="29"/>
                    </a:lnTo>
                    <a:lnTo>
                      <a:pt x="48" y="27"/>
                    </a:lnTo>
                    <a:lnTo>
                      <a:pt x="48" y="26"/>
                    </a:lnTo>
                    <a:lnTo>
                      <a:pt x="48" y="24"/>
                    </a:lnTo>
                    <a:lnTo>
                      <a:pt x="46" y="24"/>
                    </a:lnTo>
                    <a:lnTo>
                      <a:pt x="46" y="23"/>
                    </a:lnTo>
                    <a:lnTo>
                      <a:pt x="45" y="23"/>
                    </a:lnTo>
                    <a:lnTo>
                      <a:pt x="45" y="21"/>
                    </a:lnTo>
                    <a:lnTo>
                      <a:pt x="44" y="21"/>
                    </a:lnTo>
                    <a:lnTo>
                      <a:pt x="44" y="20"/>
                    </a:lnTo>
                    <a:lnTo>
                      <a:pt x="44" y="18"/>
                    </a:lnTo>
                    <a:lnTo>
                      <a:pt x="42" y="18"/>
                    </a:lnTo>
                    <a:lnTo>
                      <a:pt x="42" y="15"/>
                    </a:lnTo>
                    <a:lnTo>
                      <a:pt x="42" y="13"/>
                    </a:lnTo>
                    <a:lnTo>
                      <a:pt x="42" y="12"/>
                    </a:lnTo>
                    <a:lnTo>
                      <a:pt x="42" y="9"/>
                    </a:lnTo>
                    <a:lnTo>
                      <a:pt x="42" y="7"/>
                    </a:lnTo>
                    <a:lnTo>
                      <a:pt x="42" y="6"/>
                    </a:lnTo>
                    <a:lnTo>
                      <a:pt x="42" y="4"/>
                    </a:lnTo>
                    <a:lnTo>
                      <a:pt x="42" y="1"/>
                    </a:lnTo>
                    <a:lnTo>
                      <a:pt x="42" y="0"/>
                    </a:lnTo>
                    <a:lnTo>
                      <a:pt x="40" y="0"/>
                    </a:lnTo>
                    <a:lnTo>
                      <a:pt x="39" y="0"/>
                    </a:lnTo>
                    <a:lnTo>
                      <a:pt x="37" y="0"/>
                    </a:lnTo>
                    <a:lnTo>
                      <a:pt x="35" y="0"/>
                    </a:lnTo>
                    <a:lnTo>
                      <a:pt x="31" y="0"/>
                    </a:lnTo>
                    <a:lnTo>
                      <a:pt x="27" y="0"/>
                    </a:lnTo>
                    <a:lnTo>
                      <a:pt x="24" y="0"/>
                    </a:lnTo>
                    <a:lnTo>
                      <a:pt x="20" y="0"/>
                    </a:lnTo>
                    <a:lnTo>
                      <a:pt x="16" y="1"/>
                    </a:lnTo>
                    <a:lnTo>
                      <a:pt x="12" y="1"/>
                    </a:lnTo>
                    <a:lnTo>
                      <a:pt x="8" y="1"/>
                    </a:lnTo>
                    <a:lnTo>
                      <a:pt x="6" y="1"/>
                    </a:lnTo>
                    <a:lnTo>
                      <a:pt x="3" y="1"/>
                    </a:lnTo>
                    <a:lnTo>
                      <a:pt x="0" y="1"/>
                    </a:lnTo>
                    <a:lnTo>
                      <a:pt x="0" y="4"/>
                    </a:lnTo>
                    <a:lnTo>
                      <a:pt x="0" y="6"/>
                    </a:lnTo>
                    <a:lnTo>
                      <a:pt x="0" y="7"/>
                    </a:lnTo>
                    <a:lnTo>
                      <a:pt x="0" y="9"/>
                    </a:lnTo>
                    <a:lnTo>
                      <a:pt x="0" y="11"/>
                    </a:lnTo>
                    <a:lnTo>
                      <a:pt x="0" y="13"/>
                    </a:lnTo>
                    <a:lnTo>
                      <a:pt x="0" y="14"/>
                    </a:lnTo>
                    <a:lnTo>
                      <a:pt x="0" y="17"/>
                    </a:lnTo>
                    <a:lnTo>
                      <a:pt x="0" y="19"/>
                    </a:lnTo>
                    <a:lnTo>
                      <a:pt x="0" y="20"/>
                    </a:lnTo>
                    <a:lnTo>
                      <a:pt x="2" y="23"/>
                    </a:lnTo>
                    <a:lnTo>
                      <a:pt x="2" y="25"/>
                    </a:lnTo>
                    <a:lnTo>
                      <a:pt x="3" y="25"/>
                    </a:lnTo>
                    <a:lnTo>
                      <a:pt x="3" y="27"/>
                    </a:lnTo>
                    <a:lnTo>
                      <a:pt x="5" y="27"/>
                    </a:lnTo>
                  </a:path>
                </a:pathLst>
              </a:custGeom>
              <a:solidFill>
                <a:srgbClr val="622100"/>
              </a:solidFill>
              <a:ln w="9525">
                <a:noFill/>
                <a:round/>
                <a:headEnd/>
                <a:tailEnd/>
              </a:ln>
            </p:spPr>
            <p:txBody>
              <a:bodyPr/>
              <a:lstStyle/>
              <a:p>
                <a:endParaRPr lang="zh-TW" altLang="en-US"/>
              </a:p>
            </p:txBody>
          </p:sp>
          <p:sp>
            <p:nvSpPr>
              <p:cNvPr id="118930" name="Freeform 218"/>
              <p:cNvSpPr>
                <a:spLocks/>
              </p:cNvSpPr>
              <p:nvPr/>
            </p:nvSpPr>
            <p:spPr bwMode="auto">
              <a:xfrm>
                <a:off x="787" y="2136"/>
                <a:ext cx="12" cy="24"/>
              </a:xfrm>
              <a:custGeom>
                <a:avLst/>
                <a:gdLst>
                  <a:gd name="T0" fmla="*/ 0 w 12"/>
                  <a:gd name="T1" fmla="*/ 19 h 24"/>
                  <a:gd name="T2" fmla="*/ 0 w 12"/>
                  <a:gd name="T3" fmla="*/ 19 h 24"/>
                  <a:gd name="T4" fmla="*/ 1 w 12"/>
                  <a:gd name="T5" fmla="*/ 20 h 24"/>
                  <a:gd name="T6" fmla="*/ 1 w 12"/>
                  <a:gd name="T7" fmla="*/ 20 h 24"/>
                  <a:gd name="T8" fmla="*/ 2 w 12"/>
                  <a:gd name="T9" fmla="*/ 22 h 24"/>
                  <a:gd name="T10" fmla="*/ 3 w 12"/>
                  <a:gd name="T11" fmla="*/ 22 h 24"/>
                  <a:gd name="T12" fmla="*/ 5 w 12"/>
                  <a:gd name="T13" fmla="*/ 23 h 24"/>
                  <a:gd name="T14" fmla="*/ 5 w 12"/>
                  <a:gd name="T15" fmla="*/ 23 h 24"/>
                  <a:gd name="T16" fmla="*/ 5 w 12"/>
                  <a:gd name="T17" fmla="*/ 23 h 24"/>
                  <a:gd name="T18" fmla="*/ 5 w 12"/>
                  <a:gd name="T19" fmla="*/ 23 h 24"/>
                  <a:gd name="T20" fmla="*/ 5 w 12"/>
                  <a:gd name="T21" fmla="*/ 23 h 24"/>
                  <a:gd name="T22" fmla="*/ 5 w 12"/>
                  <a:gd name="T23" fmla="*/ 23 h 24"/>
                  <a:gd name="T24" fmla="*/ 7 w 12"/>
                  <a:gd name="T25" fmla="*/ 23 h 24"/>
                  <a:gd name="T26" fmla="*/ 7 w 12"/>
                  <a:gd name="T27" fmla="*/ 23 h 24"/>
                  <a:gd name="T28" fmla="*/ 9 w 12"/>
                  <a:gd name="T29" fmla="*/ 22 h 24"/>
                  <a:gd name="T30" fmla="*/ 9 w 12"/>
                  <a:gd name="T31" fmla="*/ 21 h 24"/>
                  <a:gd name="T32" fmla="*/ 11 w 12"/>
                  <a:gd name="T33" fmla="*/ 19 h 24"/>
                  <a:gd name="T34" fmla="*/ 11 w 12"/>
                  <a:gd name="T35" fmla="*/ 19 h 24"/>
                  <a:gd name="T36" fmla="*/ 11 w 12"/>
                  <a:gd name="T37" fmla="*/ 19 h 24"/>
                  <a:gd name="T38" fmla="*/ 11 w 12"/>
                  <a:gd name="T39" fmla="*/ 19 h 24"/>
                  <a:gd name="T40" fmla="*/ 10 w 12"/>
                  <a:gd name="T41" fmla="*/ 18 h 24"/>
                  <a:gd name="T42" fmla="*/ 10 w 12"/>
                  <a:gd name="T43" fmla="*/ 18 h 24"/>
                  <a:gd name="T44" fmla="*/ 10 w 12"/>
                  <a:gd name="T45" fmla="*/ 18 h 24"/>
                  <a:gd name="T46" fmla="*/ 10 w 12"/>
                  <a:gd name="T47" fmla="*/ 18 h 24"/>
                  <a:gd name="T48" fmla="*/ 9 w 12"/>
                  <a:gd name="T49" fmla="*/ 17 h 24"/>
                  <a:gd name="T50" fmla="*/ 9 w 12"/>
                  <a:gd name="T51" fmla="*/ 13 h 24"/>
                  <a:gd name="T52" fmla="*/ 9 w 12"/>
                  <a:gd name="T53" fmla="*/ 11 h 24"/>
                  <a:gd name="T54" fmla="*/ 9 w 12"/>
                  <a:gd name="T55" fmla="*/ 8 h 24"/>
                  <a:gd name="T56" fmla="*/ 10 w 12"/>
                  <a:gd name="T57" fmla="*/ 6 h 24"/>
                  <a:gd name="T58" fmla="*/ 10 w 12"/>
                  <a:gd name="T59" fmla="*/ 5 h 24"/>
                  <a:gd name="T60" fmla="*/ 10 w 12"/>
                  <a:gd name="T61" fmla="*/ 3 h 24"/>
                  <a:gd name="T62" fmla="*/ 10 w 12"/>
                  <a:gd name="T63" fmla="*/ 1 h 24"/>
                  <a:gd name="T64" fmla="*/ 8 w 12"/>
                  <a:gd name="T65" fmla="*/ 2 h 24"/>
                  <a:gd name="T66" fmla="*/ 8 w 12"/>
                  <a:gd name="T67" fmla="*/ 3 h 24"/>
                  <a:gd name="T68" fmla="*/ 8 w 12"/>
                  <a:gd name="T69" fmla="*/ 4 h 24"/>
                  <a:gd name="T70" fmla="*/ 8 w 12"/>
                  <a:gd name="T71" fmla="*/ 4 h 24"/>
                  <a:gd name="T72" fmla="*/ 7 w 12"/>
                  <a:gd name="T73" fmla="*/ 7 h 24"/>
                  <a:gd name="T74" fmla="*/ 7 w 12"/>
                  <a:gd name="T75" fmla="*/ 11 h 24"/>
                  <a:gd name="T76" fmla="*/ 7 w 12"/>
                  <a:gd name="T77" fmla="*/ 14 h 24"/>
                  <a:gd name="T78" fmla="*/ 7 w 12"/>
                  <a:gd name="T79" fmla="*/ 16 h 24"/>
                  <a:gd name="T80" fmla="*/ 6 w 12"/>
                  <a:gd name="T81" fmla="*/ 17 h 24"/>
                  <a:gd name="T82" fmla="*/ 6 w 12"/>
                  <a:gd name="T83" fmla="*/ 17 h 24"/>
                  <a:gd name="T84" fmla="*/ 6 w 12"/>
                  <a:gd name="T85" fmla="*/ 17 h 24"/>
                  <a:gd name="T86" fmla="*/ 6 w 12"/>
                  <a:gd name="T87" fmla="*/ 17 h 24"/>
                  <a:gd name="T88" fmla="*/ 4 w 12"/>
                  <a:gd name="T89" fmla="*/ 18 h 24"/>
                  <a:gd name="T90" fmla="*/ 4 w 12"/>
                  <a:gd name="T91" fmla="*/ 18 h 24"/>
                  <a:gd name="T92" fmla="*/ 4 w 12"/>
                  <a:gd name="T93" fmla="*/ 18 h 24"/>
                  <a:gd name="T94" fmla="*/ 4 w 12"/>
                  <a:gd name="T95" fmla="*/ 18 h 24"/>
                  <a:gd name="T96" fmla="*/ 3 w 12"/>
                  <a:gd name="T97" fmla="*/ 18 h 24"/>
                  <a:gd name="T98" fmla="*/ 1 w 12"/>
                  <a:gd name="T99" fmla="*/ 18 h 24"/>
                  <a:gd name="T100" fmla="*/ 0 w 12"/>
                  <a:gd name="T101" fmla="*/ 18 h 24"/>
                  <a:gd name="T102" fmla="*/ 0 w 12"/>
                  <a:gd name="T103" fmla="*/ 18 h 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
                  <a:gd name="T157" fmla="*/ 0 h 24"/>
                  <a:gd name="T158" fmla="*/ 12 w 12"/>
                  <a:gd name="T159" fmla="*/ 24 h 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 h="24">
                    <a:moveTo>
                      <a:pt x="0" y="18"/>
                    </a:moveTo>
                    <a:lnTo>
                      <a:pt x="0" y="19"/>
                    </a:lnTo>
                    <a:lnTo>
                      <a:pt x="1" y="19"/>
                    </a:lnTo>
                    <a:lnTo>
                      <a:pt x="1" y="20"/>
                    </a:lnTo>
                    <a:lnTo>
                      <a:pt x="2" y="20"/>
                    </a:lnTo>
                    <a:lnTo>
                      <a:pt x="2" y="22"/>
                    </a:lnTo>
                    <a:lnTo>
                      <a:pt x="3" y="22"/>
                    </a:lnTo>
                    <a:lnTo>
                      <a:pt x="5" y="22"/>
                    </a:lnTo>
                    <a:lnTo>
                      <a:pt x="5" y="23"/>
                    </a:lnTo>
                    <a:lnTo>
                      <a:pt x="7" y="23"/>
                    </a:lnTo>
                    <a:lnTo>
                      <a:pt x="9" y="22"/>
                    </a:lnTo>
                    <a:lnTo>
                      <a:pt x="9" y="21"/>
                    </a:lnTo>
                    <a:lnTo>
                      <a:pt x="11" y="19"/>
                    </a:lnTo>
                    <a:lnTo>
                      <a:pt x="11" y="18"/>
                    </a:lnTo>
                    <a:lnTo>
                      <a:pt x="10" y="18"/>
                    </a:lnTo>
                    <a:lnTo>
                      <a:pt x="10" y="17"/>
                    </a:lnTo>
                    <a:lnTo>
                      <a:pt x="9" y="17"/>
                    </a:lnTo>
                    <a:lnTo>
                      <a:pt x="9" y="14"/>
                    </a:lnTo>
                    <a:lnTo>
                      <a:pt x="9" y="13"/>
                    </a:lnTo>
                    <a:lnTo>
                      <a:pt x="9" y="11"/>
                    </a:lnTo>
                    <a:lnTo>
                      <a:pt x="9" y="9"/>
                    </a:lnTo>
                    <a:lnTo>
                      <a:pt x="9" y="8"/>
                    </a:lnTo>
                    <a:lnTo>
                      <a:pt x="10" y="6"/>
                    </a:lnTo>
                    <a:lnTo>
                      <a:pt x="10" y="5"/>
                    </a:lnTo>
                    <a:lnTo>
                      <a:pt x="10" y="3"/>
                    </a:lnTo>
                    <a:lnTo>
                      <a:pt x="10" y="1"/>
                    </a:lnTo>
                    <a:lnTo>
                      <a:pt x="11" y="0"/>
                    </a:lnTo>
                    <a:lnTo>
                      <a:pt x="8" y="2"/>
                    </a:lnTo>
                    <a:lnTo>
                      <a:pt x="8" y="3"/>
                    </a:lnTo>
                    <a:lnTo>
                      <a:pt x="8" y="4"/>
                    </a:lnTo>
                    <a:lnTo>
                      <a:pt x="7" y="6"/>
                    </a:lnTo>
                    <a:lnTo>
                      <a:pt x="7" y="7"/>
                    </a:lnTo>
                    <a:lnTo>
                      <a:pt x="7" y="9"/>
                    </a:lnTo>
                    <a:lnTo>
                      <a:pt x="7" y="11"/>
                    </a:lnTo>
                    <a:lnTo>
                      <a:pt x="7" y="12"/>
                    </a:lnTo>
                    <a:lnTo>
                      <a:pt x="7" y="14"/>
                    </a:lnTo>
                    <a:lnTo>
                      <a:pt x="7" y="16"/>
                    </a:lnTo>
                    <a:lnTo>
                      <a:pt x="6" y="17"/>
                    </a:lnTo>
                    <a:lnTo>
                      <a:pt x="4" y="18"/>
                    </a:lnTo>
                    <a:lnTo>
                      <a:pt x="4" y="17"/>
                    </a:lnTo>
                    <a:lnTo>
                      <a:pt x="3" y="18"/>
                    </a:lnTo>
                    <a:lnTo>
                      <a:pt x="1" y="18"/>
                    </a:lnTo>
                    <a:lnTo>
                      <a:pt x="0" y="18"/>
                    </a:lnTo>
                  </a:path>
                </a:pathLst>
              </a:custGeom>
              <a:solidFill>
                <a:srgbClr val="824200"/>
              </a:solidFill>
              <a:ln w="9525">
                <a:noFill/>
                <a:round/>
                <a:headEnd/>
                <a:tailEnd/>
              </a:ln>
            </p:spPr>
            <p:txBody>
              <a:bodyPr/>
              <a:lstStyle/>
              <a:p>
                <a:endParaRPr lang="zh-TW" altLang="en-US"/>
              </a:p>
            </p:txBody>
          </p:sp>
          <p:sp>
            <p:nvSpPr>
              <p:cNvPr id="118931" name="Freeform 219"/>
              <p:cNvSpPr>
                <a:spLocks/>
              </p:cNvSpPr>
              <p:nvPr/>
            </p:nvSpPr>
            <p:spPr bwMode="auto">
              <a:xfrm>
                <a:off x="786" y="2166"/>
                <a:ext cx="21" cy="4"/>
              </a:xfrm>
              <a:custGeom>
                <a:avLst/>
                <a:gdLst>
                  <a:gd name="T0" fmla="*/ 6 w 21"/>
                  <a:gd name="T1" fmla="*/ 1 h 4"/>
                  <a:gd name="T2" fmla="*/ 6 w 21"/>
                  <a:gd name="T3" fmla="*/ 1 h 4"/>
                  <a:gd name="T4" fmla="*/ 6 w 21"/>
                  <a:gd name="T5" fmla="*/ 1 h 4"/>
                  <a:gd name="T6" fmla="*/ 6 w 21"/>
                  <a:gd name="T7" fmla="*/ 1 h 4"/>
                  <a:gd name="T8" fmla="*/ 8 w 21"/>
                  <a:gd name="T9" fmla="*/ 1 h 4"/>
                  <a:gd name="T10" fmla="*/ 9 w 21"/>
                  <a:gd name="T11" fmla="*/ 1 h 4"/>
                  <a:gd name="T12" fmla="*/ 9 w 21"/>
                  <a:gd name="T13" fmla="*/ 1 h 4"/>
                  <a:gd name="T14" fmla="*/ 9 w 21"/>
                  <a:gd name="T15" fmla="*/ 1 h 4"/>
                  <a:gd name="T16" fmla="*/ 10 w 21"/>
                  <a:gd name="T17" fmla="*/ 1 h 4"/>
                  <a:gd name="T18" fmla="*/ 11 w 21"/>
                  <a:gd name="T19" fmla="*/ 1 h 4"/>
                  <a:gd name="T20" fmla="*/ 13 w 21"/>
                  <a:gd name="T21" fmla="*/ 0 h 4"/>
                  <a:gd name="T22" fmla="*/ 13 w 21"/>
                  <a:gd name="T23" fmla="*/ 2 h 4"/>
                  <a:gd name="T24" fmla="*/ 14 w 21"/>
                  <a:gd name="T25" fmla="*/ 2 h 4"/>
                  <a:gd name="T26" fmla="*/ 16 w 21"/>
                  <a:gd name="T27" fmla="*/ 2 h 4"/>
                  <a:gd name="T28" fmla="*/ 17 w 21"/>
                  <a:gd name="T29" fmla="*/ 2 h 4"/>
                  <a:gd name="T30" fmla="*/ 17 w 21"/>
                  <a:gd name="T31" fmla="*/ 2 h 4"/>
                  <a:gd name="T32" fmla="*/ 20 w 21"/>
                  <a:gd name="T33" fmla="*/ 2 h 4"/>
                  <a:gd name="T34" fmla="*/ 20 w 21"/>
                  <a:gd name="T35" fmla="*/ 2 h 4"/>
                  <a:gd name="T36" fmla="*/ 20 w 21"/>
                  <a:gd name="T37" fmla="*/ 2 h 4"/>
                  <a:gd name="T38" fmla="*/ 18 w 21"/>
                  <a:gd name="T39" fmla="*/ 2 h 4"/>
                  <a:gd name="T40" fmla="*/ 18 w 21"/>
                  <a:gd name="T41" fmla="*/ 2 h 4"/>
                  <a:gd name="T42" fmla="*/ 16 w 21"/>
                  <a:gd name="T43" fmla="*/ 2 h 4"/>
                  <a:gd name="T44" fmla="*/ 16 w 21"/>
                  <a:gd name="T45" fmla="*/ 2 h 4"/>
                  <a:gd name="T46" fmla="*/ 15 w 21"/>
                  <a:gd name="T47" fmla="*/ 2 h 4"/>
                  <a:gd name="T48" fmla="*/ 14 w 21"/>
                  <a:gd name="T49" fmla="*/ 2 h 4"/>
                  <a:gd name="T50" fmla="*/ 14 w 21"/>
                  <a:gd name="T51" fmla="*/ 2 h 4"/>
                  <a:gd name="T52" fmla="*/ 14 w 21"/>
                  <a:gd name="T53" fmla="*/ 2 h 4"/>
                  <a:gd name="T54" fmla="*/ 12 w 21"/>
                  <a:gd name="T55" fmla="*/ 3 h 4"/>
                  <a:gd name="T56" fmla="*/ 10 w 21"/>
                  <a:gd name="T57" fmla="*/ 3 h 4"/>
                  <a:gd name="T58" fmla="*/ 8 w 21"/>
                  <a:gd name="T59" fmla="*/ 3 h 4"/>
                  <a:gd name="T60" fmla="*/ 8 w 21"/>
                  <a:gd name="T61" fmla="*/ 3 h 4"/>
                  <a:gd name="T62" fmla="*/ 8 w 21"/>
                  <a:gd name="T63" fmla="*/ 3 h 4"/>
                  <a:gd name="T64" fmla="*/ 8 w 21"/>
                  <a:gd name="T65" fmla="*/ 3 h 4"/>
                  <a:gd name="T66" fmla="*/ 8 w 21"/>
                  <a:gd name="T67" fmla="*/ 3 h 4"/>
                  <a:gd name="T68" fmla="*/ 8 w 21"/>
                  <a:gd name="T69" fmla="*/ 3 h 4"/>
                  <a:gd name="T70" fmla="*/ 8 w 21"/>
                  <a:gd name="T71" fmla="*/ 3 h 4"/>
                  <a:gd name="T72" fmla="*/ 8 w 21"/>
                  <a:gd name="T73" fmla="*/ 3 h 4"/>
                  <a:gd name="T74" fmla="*/ 8 w 21"/>
                  <a:gd name="T75" fmla="*/ 2 h 4"/>
                  <a:gd name="T76" fmla="*/ 8 w 21"/>
                  <a:gd name="T77" fmla="*/ 2 h 4"/>
                  <a:gd name="T78" fmla="*/ 8 w 21"/>
                  <a:gd name="T79" fmla="*/ 2 h 4"/>
                  <a:gd name="T80" fmla="*/ 8 w 21"/>
                  <a:gd name="T81" fmla="*/ 2 h 4"/>
                  <a:gd name="T82" fmla="*/ 8 w 21"/>
                  <a:gd name="T83" fmla="*/ 2 h 4"/>
                  <a:gd name="T84" fmla="*/ 8 w 21"/>
                  <a:gd name="T85" fmla="*/ 2 h 4"/>
                  <a:gd name="T86" fmla="*/ 4 w 21"/>
                  <a:gd name="T87" fmla="*/ 2 h 4"/>
                  <a:gd name="T88" fmla="*/ 2 w 21"/>
                  <a:gd name="T89" fmla="*/ 2 h 4"/>
                  <a:gd name="T90" fmla="*/ 1 w 21"/>
                  <a:gd name="T91" fmla="*/ 2 h 4"/>
                  <a:gd name="T92" fmla="*/ 1 w 21"/>
                  <a:gd name="T93" fmla="*/ 2 h 4"/>
                  <a:gd name="T94" fmla="*/ 0 w 21"/>
                  <a:gd name="T95" fmla="*/ 2 h 4"/>
                  <a:gd name="T96" fmla="*/ 0 w 21"/>
                  <a:gd name="T97" fmla="*/ 2 h 4"/>
                  <a:gd name="T98" fmla="*/ 0 w 21"/>
                  <a:gd name="T99" fmla="*/ 2 h 4"/>
                  <a:gd name="T100" fmla="*/ 0 w 21"/>
                  <a:gd name="T101" fmla="*/ 2 h 4"/>
                  <a:gd name="T102" fmla="*/ 0 w 21"/>
                  <a:gd name="T103" fmla="*/ 2 h 4"/>
                  <a:gd name="T104" fmla="*/ 0 w 21"/>
                  <a:gd name="T105" fmla="*/ 2 h 4"/>
                  <a:gd name="T106" fmla="*/ 1 w 21"/>
                  <a:gd name="T107" fmla="*/ 2 h 4"/>
                  <a:gd name="T108" fmla="*/ 1 w 21"/>
                  <a:gd name="T109" fmla="*/ 2 h 4"/>
                  <a:gd name="T110" fmla="*/ 1 w 21"/>
                  <a:gd name="T111" fmla="*/ 2 h 4"/>
                  <a:gd name="T112" fmla="*/ 2 w 21"/>
                  <a:gd name="T113" fmla="*/ 2 h 4"/>
                  <a:gd name="T114" fmla="*/ 4 w 21"/>
                  <a:gd name="T115" fmla="*/ 2 h 4"/>
                  <a:gd name="T116" fmla="*/ 6 w 21"/>
                  <a:gd name="T117" fmla="*/ 1 h 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
                  <a:gd name="T178" fmla="*/ 0 h 4"/>
                  <a:gd name="T179" fmla="*/ 21 w 21"/>
                  <a:gd name="T180" fmla="*/ 4 h 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 h="4">
                    <a:moveTo>
                      <a:pt x="6" y="1"/>
                    </a:moveTo>
                    <a:lnTo>
                      <a:pt x="6" y="1"/>
                    </a:lnTo>
                    <a:lnTo>
                      <a:pt x="8" y="1"/>
                    </a:lnTo>
                    <a:lnTo>
                      <a:pt x="9" y="1"/>
                    </a:lnTo>
                    <a:lnTo>
                      <a:pt x="10" y="1"/>
                    </a:lnTo>
                    <a:lnTo>
                      <a:pt x="11" y="1"/>
                    </a:lnTo>
                    <a:lnTo>
                      <a:pt x="13" y="0"/>
                    </a:lnTo>
                    <a:lnTo>
                      <a:pt x="13" y="2"/>
                    </a:lnTo>
                    <a:lnTo>
                      <a:pt x="14" y="2"/>
                    </a:lnTo>
                    <a:lnTo>
                      <a:pt x="16" y="2"/>
                    </a:lnTo>
                    <a:lnTo>
                      <a:pt x="17" y="2"/>
                    </a:lnTo>
                    <a:lnTo>
                      <a:pt x="20" y="2"/>
                    </a:lnTo>
                    <a:lnTo>
                      <a:pt x="18" y="2"/>
                    </a:lnTo>
                    <a:lnTo>
                      <a:pt x="16" y="2"/>
                    </a:lnTo>
                    <a:lnTo>
                      <a:pt x="15" y="2"/>
                    </a:lnTo>
                    <a:lnTo>
                      <a:pt x="14" y="2"/>
                    </a:lnTo>
                    <a:lnTo>
                      <a:pt x="12" y="3"/>
                    </a:lnTo>
                    <a:lnTo>
                      <a:pt x="10" y="3"/>
                    </a:lnTo>
                    <a:lnTo>
                      <a:pt x="8" y="3"/>
                    </a:lnTo>
                    <a:lnTo>
                      <a:pt x="8" y="2"/>
                    </a:lnTo>
                    <a:lnTo>
                      <a:pt x="6" y="2"/>
                    </a:lnTo>
                    <a:lnTo>
                      <a:pt x="4" y="2"/>
                    </a:lnTo>
                    <a:lnTo>
                      <a:pt x="2" y="2"/>
                    </a:lnTo>
                    <a:lnTo>
                      <a:pt x="1" y="2"/>
                    </a:lnTo>
                    <a:lnTo>
                      <a:pt x="0" y="2"/>
                    </a:lnTo>
                    <a:lnTo>
                      <a:pt x="1" y="2"/>
                    </a:lnTo>
                    <a:lnTo>
                      <a:pt x="2" y="2"/>
                    </a:lnTo>
                    <a:lnTo>
                      <a:pt x="4" y="2"/>
                    </a:lnTo>
                    <a:lnTo>
                      <a:pt x="6" y="1"/>
                    </a:lnTo>
                  </a:path>
                </a:pathLst>
              </a:custGeom>
              <a:solidFill>
                <a:srgbClr val="810000"/>
              </a:solidFill>
              <a:ln w="9525">
                <a:noFill/>
                <a:round/>
                <a:headEnd/>
                <a:tailEnd/>
              </a:ln>
            </p:spPr>
            <p:txBody>
              <a:bodyPr/>
              <a:lstStyle/>
              <a:p>
                <a:endParaRPr lang="zh-TW" altLang="en-US"/>
              </a:p>
            </p:txBody>
          </p:sp>
          <p:sp>
            <p:nvSpPr>
              <p:cNvPr id="118932" name="Freeform 220"/>
              <p:cNvSpPr>
                <a:spLocks/>
              </p:cNvSpPr>
              <p:nvPr/>
            </p:nvSpPr>
            <p:spPr bwMode="auto">
              <a:xfrm>
                <a:off x="800" y="2139"/>
                <a:ext cx="15" cy="4"/>
              </a:xfrm>
              <a:custGeom>
                <a:avLst/>
                <a:gdLst>
                  <a:gd name="T0" fmla="*/ 8 w 15"/>
                  <a:gd name="T1" fmla="*/ 2 h 4"/>
                  <a:gd name="T2" fmla="*/ 8 w 15"/>
                  <a:gd name="T3" fmla="*/ 2 h 4"/>
                  <a:gd name="T4" fmla="*/ 8 w 15"/>
                  <a:gd name="T5" fmla="*/ 2 h 4"/>
                  <a:gd name="T6" fmla="*/ 8 w 15"/>
                  <a:gd name="T7" fmla="*/ 2 h 4"/>
                  <a:gd name="T8" fmla="*/ 8 w 15"/>
                  <a:gd name="T9" fmla="*/ 2 h 4"/>
                  <a:gd name="T10" fmla="*/ 6 w 15"/>
                  <a:gd name="T11" fmla="*/ 2 h 4"/>
                  <a:gd name="T12" fmla="*/ 6 w 15"/>
                  <a:gd name="T13" fmla="*/ 2 h 4"/>
                  <a:gd name="T14" fmla="*/ 3 w 15"/>
                  <a:gd name="T15" fmla="*/ 2 h 4"/>
                  <a:gd name="T16" fmla="*/ 2 w 15"/>
                  <a:gd name="T17" fmla="*/ 2 h 4"/>
                  <a:gd name="T18" fmla="*/ 0 w 15"/>
                  <a:gd name="T19" fmla="*/ 2 h 4"/>
                  <a:gd name="T20" fmla="*/ 0 w 15"/>
                  <a:gd name="T21" fmla="*/ 1 h 4"/>
                  <a:gd name="T22" fmla="*/ 0 w 15"/>
                  <a:gd name="T23" fmla="*/ 1 h 4"/>
                  <a:gd name="T24" fmla="*/ 0 w 15"/>
                  <a:gd name="T25" fmla="*/ 1 h 4"/>
                  <a:gd name="T26" fmla="*/ 1 w 15"/>
                  <a:gd name="T27" fmla="*/ 1 h 4"/>
                  <a:gd name="T28" fmla="*/ 2 w 15"/>
                  <a:gd name="T29" fmla="*/ 1 h 4"/>
                  <a:gd name="T30" fmla="*/ 2 w 15"/>
                  <a:gd name="T31" fmla="*/ 1 h 4"/>
                  <a:gd name="T32" fmla="*/ 3 w 15"/>
                  <a:gd name="T33" fmla="*/ 2 h 4"/>
                  <a:gd name="T34" fmla="*/ 4 w 15"/>
                  <a:gd name="T35" fmla="*/ 2 h 4"/>
                  <a:gd name="T36" fmla="*/ 8 w 15"/>
                  <a:gd name="T37" fmla="*/ 2 h 4"/>
                  <a:gd name="T38" fmla="*/ 8 w 15"/>
                  <a:gd name="T39" fmla="*/ 2 h 4"/>
                  <a:gd name="T40" fmla="*/ 10 w 15"/>
                  <a:gd name="T41" fmla="*/ 2 h 4"/>
                  <a:gd name="T42" fmla="*/ 10 w 15"/>
                  <a:gd name="T43" fmla="*/ 0 h 4"/>
                  <a:gd name="T44" fmla="*/ 10 w 15"/>
                  <a:gd name="T45" fmla="*/ 0 h 4"/>
                  <a:gd name="T46" fmla="*/ 9 w 15"/>
                  <a:gd name="T47" fmla="*/ 0 h 4"/>
                  <a:gd name="T48" fmla="*/ 8 w 15"/>
                  <a:gd name="T49" fmla="*/ 0 h 4"/>
                  <a:gd name="T50" fmla="*/ 6 w 15"/>
                  <a:gd name="T51" fmla="*/ 0 h 4"/>
                  <a:gd name="T52" fmla="*/ 5 w 15"/>
                  <a:gd name="T53" fmla="*/ 0 h 4"/>
                  <a:gd name="T54" fmla="*/ 3 w 15"/>
                  <a:gd name="T55" fmla="*/ 0 h 4"/>
                  <a:gd name="T56" fmla="*/ 2 w 15"/>
                  <a:gd name="T57" fmla="*/ 0 h 4"/>
                  <a:gd name="T58" fmla="*/ 0 w 15"/>
                  <a:gd name="T59" fmla="*/ 0 h 4"/>
                  <a:gd name="T60" fmla="*/ 0 w 15"/>
                  <a:gd name="T61" fmla="*/ 0 h 4"/>
                  <a:gd name="T62" fmla="*/ 0 w 15"/>
                  <a:gd name="T63" fmla="*/ 0 h 4"/>
                  <a:gd name="T64" fmla="*/ 0 w 15"/>
                  <a:gd name="T65" fmla="*/ 2 h 4"/>
                  <a:gd name="T66" fmla="*/ 0 w 15"/>
                  <a:gd name="T67" fmla="*/ 2 h 4"/>
                  <a:gd name="T68" fmla="*/ 0 w 15"/>
                  <a:gd name="T69" fmla="*/ 2 h 4"/>
                  <a:gd name="T70" fmla="*/ 0 w 15"/>
                  <a:gd name="T71" fmla="*/ 2 h 4"/>
                  <a:gd name="T72" fmla="*/ 0 w 15"/>
                  <a:gd name="T73" fmla="*/ 2 h 4"/>
                  <a:gd name="T74" fmla="*/ 0 w 15"/>
                  <a:gd name="T75" fmla="*/ 3 h 4"/>
                  <a:gd name="T76" fmla="*/ 0 w 15"/>
                  <a:gd name="T77" fmla="*/ 3 h 4"/>
                  <a:gd name="T78" fmla="*/ 0 w 15"/>
                  <a:gd name="T79" fmla="*/ 3 h 4"/>
                  <a:gd name="T80" fmla="*/ 2 w 15"/>
                  <a:gd name="T81" fmla="*/ 3 h 4"/>
                  <a:gd name="T82" fmla="*/ 3 w 15"/>
                  <a:gd name="T83" fmla="*/ 3 h 4"/>
                  <a:gd name="T84" fmla="*/ 8 w 15"/>
                  <a:gd name="T85" fmla="*/ 3 h 4"/>
                  <a:gd name="T86" fmla="*/ 8 w 15"/>
                  <a:gd name="T87" fmla="*/ 3 h 4"/>
                  <a:gd name="T88" fmla="*/ 9 w 15"/>
                  <a:gd name="T89" fmla="*/ 3 h 4"/>
                  <a:gd name="T90" fmla="*/ 11 w 15"/>
                  <a:gd name="T91" fmla="*/ 2 h 4"/>
                  <a:gd name="T92" fmla="*/ 13 w 15"/>
                  <a:gd name="T93" fmla="*/ 2 h 4"/>
                  <a:gd name="T94" fmla="*/ 13 w 15"/>
                  <a:gd name="T95" fmla="*/ 2 h 4"/>
                  <a:gd name="T96" fmla="*/ 13 w 15"/>
                  <a:gd name="T97" fmla="*/ 1 h 4"/>
                  <a:gd name="T98" fmla="*/ 11 w 15"/>
                  <a:gd name="T99" fmla="*/ 1 h 4"/>
                  <a:gd name="T100" fmla="*/ 11 w 15"/>
                  <a:gd name="T101" fmla="*/ 1 h 4"/>
                  <a:gd name="T102" fmla="*/ 9 w 15"/>
                  <a:gd name="T103" fmla="*/ 1 h 4"/>
                  <a:gd name="T104" fmla="*/ 9 w 15"/>
                  <a:gd name="T105" fmla="*/ 1 h 4"/>
                  <a:gd name="T106" fmla="*/ 9 w 15"/>
                  <a:gd name="T107" fmla="*/ 1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4"/>
                  <a:gd name="T164" fmla="*/ 15 w 15"/>
                  <a:gd name="T165" fmla="*/ 4 h 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4">
                    <a:moveTo>
                      <a:pt x="9" y="1"/>
                    </a:moveTo>
                    <a:lnTo>
                      <a:pt x="8" y="2"/>
                    </a:lnTo>
                    <a:lnTo>
                      <a:pt x="6" y="2"/>
                    </a:lnTo>
                    <a:lnTo>
                      <a:pt x="3" y="2"/>
                    </a:lnTo>
                    <a:lnTo>
                      <a:pt x="2" y="2"/>
                    </a:lnTo>
                    <a:lnTo>
                      <a:pt x="0" y="2"/>
                    </a:lnTo>
                    <a:lnTo>
                      <a:pt x="0" y="1"/>
                    </a:lnTo>
                    <a:lnTo>
                      <a:pt x="1" y="1"/>
                    </a:lnTo>
                    <a:lnTo>
                      <a:pt x="2" y="1"/>
                    </a:lnTo>
                    <a:lnTo>
                      <a:pt x="3" y="0"/>
                    </a:lnTo>
                    <a:lnTo>
                      <a:pt x="3" y="2"/>
                    </a:lnTo>
                    <a:lnTo>
                      <a:pt x="4" y="2"/>
                    </a:lnTo>
                    <a:lnTo>
                      <a:pt x="6" y="2"/>
                    </a:lnTo>
                    <a:lnTo>
                      <a:pt x="8" y="2"/>
                    </a:lnTo>
                    <a:lnTo>
                      <a:pt x="10" y="2"/>
                    </a:lnTo>
                    <a:lnTo>
                      <a:pt x="11" y="0"/>
                    </a:lnTo>
                    <a:lnTo>
                      <a:pt x="10" y="0"/>
                    </a:lnTo>
                    <a:lnTo>
                      <a:pt x="9" y="0"/>
                    </a:lnTo>
                    <a:lnTo>
                      <a:pt x="8" y="0"/>
                    </a:lnTo>
                    <a:lnTo>
                      <a:pt x="6" y="0"/>
                    </a:lnTo>
                    <a:lnTo>
                      <a:pt x="5" y="0"/>
                    </a:lnTo>
                    <a:lnTo>
                      <a:pt x="3" y="0"/>
                    </a:lnTo>
                    <a:lnTo>
                      <a:pt x="2" y="0"/>
                    </a:lnTo>
                    <a:lnTo>
                      <a:pt x="0" y="0"/>
                    </a:lnTo>
                    <a:lnTo>
                      <a:pt x="0" y="2"/>
                    </a:lnTo>
                    <a:lnTo>
                      <a:pt x="0" y="3"/>
                    </a:lnTo>
                    <a:lnTo>
                      <a:pt x="2" y="3"/>
                    </a:lnTo>
                    <a:lnTo>
                      <a:pt x="3" y="3"/>
                    </a:lnTo>
                    <a:lnTo>
                      <a:pt x="6" y="3"/>
                    </a:lnTo>
                    <a:lnTo>
                      <a:pt x="8" y="3"/>
                    </a:lnTo>
                    <a:lnTo>
                      <a:pt x="9" y="3"/>
                    </a:lnTo>
                    <a:lnTo>
                      <a:pt x="11" y="2"/>
                    </a:lnTo>
                    <a:lnTo>
                      <a:pt x="13" y="2"/>
                    </a:lnTo>
                    <a:lnTo>
                      <a:pt x="14" y="1"/>
                    </a:lnTo>
                    <a:lnTo>
                      <a:pt x="13" y="1"/>
                    </a:lnTo>
                    <a:lnTo>
                      <a:pt x="11" y="1"/>
                    </a:lnTo>
                    <a:lnTo>
                      <a:pt x="9" y="1"/>
                    </a:lnTo>
                  </a:path>
                </a:pathLst>
              </a:custGeom>
              <a:solidFill>
                <a:srgbClr val="000000"/>
              </a:solidFill>
              <a:ln w="9525">
                <a:noFill/>
                <a:round/>
                <a:headEnd/>
                <a:tailEnd/>
              </a:ln>
            </p:spPr>
            <p:txBody>
              <a:bodyPr/>
              <a:lstStyle/>
              <a:p>
                <a:endParaRPr lang="zh-TW" altLang="en-US"/>
              </a:p>
            </p:txBody>
          </p:sp>
          <p:sp>
            <p:nvSpPr>
              <p:cNvPr id="118933" name="Freeform 221"/>
              <p:cNvSpPr>
                <a:spLocks/>
              </p:cNvSpPr>
              <p:nvPr/>
            </p:nvSpPr>
            <p:spPr bwMode="auto">
              <a:xfrm>
                <a:off x="773" y="2131"/>
                <a:ext cx="15" cy="6"/>
              </a:xfrm>
              <a:custGeom>
                <a:avLst/>
                <a:gdLst>
                  <a:gd name="T0" fmla="*/ 0 w 15"/>
                  <a:gd name="T1" fmla="*/ 4 h 6"/>
                  <a:gd name="T2" fmla="*/ 0 w 15"/>
                  <a:gd name="T3" fmla="*/ 4 h 6"/>
                  <a:gd name="T4" fmla="*/ 2 w 15"/>
                  <a:gd name="T5" fmla="*/ 4 h 6"/>
                  <a:gd name="T6" fmla="*/ 2 w 15"/>
                  <a:gd name="T7" fmla="*/ 4 h 6"/>
                  <a:gd name="T8" fmla="*/ 3 w 15"/>
                  <a:gd name="T9" fmla="*/ 4 h 6"/>
                  <a:gd name="T10" fmla="*/ 4 w 15"/>
                  <a:gd name="T11" fmla="*/ 4 h 6"/>
                  <a:gd name="T12" fmla="*/ 6 w 15"/>
                  <a:gd name="T13" fmla="*/ 4 h 6"/>
                  <a:gd name="T14" fmla="*/ 6 w 15"/>
                  <a:gd name="T15" fmla="*/ 4 h 6"/>
                  <a:gd name="T16" fmla="*/ 8 w 15"/>
                  <a:gd name="T17" fmla="*/ 4 h 6"/>
                  <a:gd name="T18" fmla="*/ 9 w 15"/>
                  <a:gd name="T19" fmla="*/ 4 h 6"/>
                  <a:gd name="T20" fmla="*/ 11 w 15"/>
                  <a:gd name="T21" fmla="*/ 4 h 6"/>
                  <a:gd name="T22" fmla="*/ 11 w 15"/>
                  <a:gd name="T23" fmla="*/ 5 h 6"/>
                  <a:gd name="T24" fmla="*/ 11 w 15"/>
                  <a:gd name="T25" fmla="*/ 5 h 6"/>
                  <a:gd name="T26" fmla="*/ 12 w 15"/>
                  <a:gd name="T27" fmla="*/ 5 h 6"/>
                  <a:gd name="T28" fmla="*/ 12 w 15"/>
                  <a:gd name="T29" fmla="*/ 5 h 6"/>
                  <a:gd name="T30" fmla="*/ 12 w 15"/>
                  <a:gd name="T31" fmla="*/ 5 h 6"/>
                  <a:gd name="T32" fmla="*/ 14 w 15"/>
                  <a:gd name="T33" fmla="*/ 5 h 6"/>
                  <a:gd name="T34" fmla="*/ 14 w 15"/>
                  <a:gd name="T35" fmla="*/ 5 h 6"/>
                  <a:gd name="T36" fmla="*/ 14 w 15"/>
                  <a:gd name="T37" fmla="*/ 5 h 6"/>
                  <a:gd name="T38" fmla="*/ 14 w 15"/>
                  <a:gd name="T39" fmla="*/ 5 h 6"/>
                  <a:gd name="T40" fmla="*/ 14 w 15"/>
                  <a:gd name="T41" fmla="*/ 5 h 6"/>
                  <a:gd name="T42" fmla="*/ 14 w 15"/>
                  <a:gd name="T43" fmla="*/ 4 h 6"/>
                  <a:gd name="T44" fmla="*/ 14 w 15"/>
                  <a:gd name="T45" fmla="*/ 4 h 6"/>
                  <a:gd name="T46" fmla="*/ 14 w 15"/>
                  <a:gd name="T47" fmla="*/ 4 h 6"/>
                  <a:gd name="T48" fmla="*/ 14 w 15"/>
                  <a:gd name="T49" fmla="*/ 4 h 6"/>
                  <a:gd name="T50" fmla="*/ 14 w 15"/>
                  <a:gd name="T51" fmla="*/ 4 h 6"/>
                  <a:gd name="T52" fmla="*/ 14 w 15"/>
                  <a:gd name="T53" fmla="*/ 4 h 6"/>
                  <a:gd name="T54" fmla="*/ 11 w 15"/>
                  <a:gd name="T55" fmla="*/ 4 h 6"/>
                  <a:gd name="T56" fmla="*/ 11 w 15"/>
                  <a:gd name="T57" fmla="*/ 3 h 6"/>
                  <a:gd name="T58" fmla="*/ 9 w 15"/>
                  <a:gd name="T59" fmla="*/ 2 h 6"/>
                  <a:gd name="T60" fmla="*/ 9 w 15"/>
                  <a:gd name="T61" fmla="*/ 2 h 6"/>
                  <a:gd name="T62" fmla="*/ 8 w 15"/>
                  <a:gd name="T63" fmla="*/ 2 h 6"/>
                  <a:gd name="T64" fmla="*/ 6 w 15"/>
                  <a:gd name="T65" fmla="*/ 0 h 6"/>
                  <a:gd name="T66" fmla="*/ 4 w 15"/>
                  <a:gd name="T67" fmla="*/ 0 h 6"/>
                  <a:gd name="T68" fmla="*/ 4 w 15"/>
                  <a:gd name="T69" fmla="*/ 0 h 6"/>
                  <a:gd name="T70" fmla="*/ 3 w 15"/>
                  <a:gd name="T71" fmla="*/ 0 h 6"/>
                  <a:gd name="T72" fmla="*/ 3 w 15"/>
                  <a:gd name="T73" fmla="*/ 0 h 6"/>
                  <a:gd name="T74" fmla="*/ 2 w 15"/>
                  <a:gd name="T75" fmla="*/ 2 h 6"/>
                  <a:gd name="T76" fmla="*/ 2 w 15"/>
                  <a:gd name="T77" fmla="*/ 2 h 6"/>
                  <a:gd name="T78" fmla="*/ 1 w 15"/>
                  <a:gd name="T79" fmla="*/ 3 h 6"/>
                  <a:gd name="T80" fmla="*/ 0 w 15"/>
                  <a:gd name="T81" fmla="*/ 4 h 6"/>
                  <a:gd name="T82" fmla="*/ 0 w 15"/>
                  <a:gd name="T83" fmla="*/ 4 h 6"/>
                  <a:gd name="T84" fmla="*/ 0 w 15"/>
                  <a:gd name="T85" fmla="*/ 4 h 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
                  <a:gd name="T130" fmla="*/ 0 h 6"/>
                  <a:gd name="T131" fmla="*/ 15 w 15"/>
                  <a:gd name="T132" fmla="*/ 6 h 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 h="6">
                    <a:moveTo>
                      <a:pt x="0" y="4"/>
                    </a:moveTo>
                    <a:lnTo>
                      <a:pt x="0" y="4"/>
                    </a:lnTo>
                    <a:lnTo>
                      <a:pt x="2" y="4"/>
                    </a:lnTo>
                    <a:lnTo>
                      <a:pt x="3" y="4"/>
                    </a:lnTo>
                    <a:lnTo>
                      <a:pt x="4" y="4"/>
                    </a:lnTo>
                    <a:lnTo>
                      <a:pt x="6" y="4"/>
                    </a:lnTo>
                    <a:lnTo>
                      <a:pt x="8" y="4"/>
                    </a:lnTo>
                    <a:lnTo>
                      <a:pt x="9" y="4"/>
                    </a:lnTo>
                    <a:lnTo>
                      <a:pt x="11" y="4"/>
                    </a:lnTo>
                    <a:lnTo>
                      <a:pt x="11" y="5"/>
                    </a:lnTo>
                    <a:lnTo>
                      <a:pt x="12" y="5"/>
                    </a:lnTo>
                    <a:lnTo>
                      <a:pt x="14" y="5"/>
                    </a:lnTo>
                    <a:lnTo>
                      <a:pt x="14" y="4"/>
                    </a:lnTo>
                    <a:lnTo>
                      <a:pt x="11" y="4"/>
                    </a:lnTo>
                    <a:lnTo>
                      <a:pt x="11" y="3"/>
                    </a:lnTo>
                    <a:lnTo>
                      <a:pt x="11" y="2"/>
                    </a:lnTo>
                    <a:lnTo>
                      <a:pt x="9" y="2"/>
                    </a:lnTo>
                    <a:lnTo>
                      <a:pt x="8" y="2"/>
                    </a:lnTo>
                    <a:lnTo>
                      <a:pt x="8" y="0"/>
                    </a:lnTo>
                    <a:lnTo>
                      <a:pt x="6" y="0"/>
                    </a:lnTo>
                    <a:lnTo>
                      <a:pt x="4" y="0"/>
                    </a:lnTo>
                    <a:lnTo>
                      <a:pt x="3" y="0"/>
                    </a:lnTo>
                    <a:lnTo>
                      <a:pt x="2" y="2"/>
                    </a:lnTo>
                    <a:lnTo>
                      <a:pt x="1" y="3"/>
                    </a:lnTo>
                    <a:lnTo>
                      <a:pt x="0" y="4"/>
                    </a:lnTo>
                  </a:path>
                </a:pathLst>
              </a:custGeom>
              <a:solidFill>
                <a:srgbClr val="000000"/>
              </a:solidFill>
              <a:ln w="9525">
                <a:noFill/>
                <a:round/>
                <a:headEnd/>
                <a:tailEnd/>
              </a:ln>
            </p:spPr>
            <p:txBody>
              <a:bodyPr/>
              <a:lstStyle/>
              <a:p>
                <a:endParaRPr lang="zh-TW" altLang="en-US"/>
              </a:p>
            </p:txBody>
          </p:sp>
          <p:sp>
            <p:nvSpPr>
              <p:cNvPr id="118934" name="Freeform 222"/>
              <p:cNvSpPr>
                <a:spLocks/>
              </p:cNvSpPr>
              <p:nvPr/>
            </p:nvSpPr>
            <p:spPr bwMode="auto">
              <a:xfrm>
                <a:off x="800" y="2131"/>
                <a:ext cx="19" cy="7"/>
              </a:xfrm>
              <a:custGeom>
                <a:avLst/>
                <a:gdLst>
                  <a:gd name="T0" fmla="*/ 16 w 19"/>
                  <a:gd name="T1" fmla="*/ 6 h 7"/>
                  <a:gd name="T2" fmla="*/ 14 w 19"/>
                  <a:gd name="T3" fmla="*/ 6 h 7"/>
                  <a:gd name="T4" fmla="*/ 14 w 19"/>
                  <a:gd name="T5" fmla="*/ 5 h 7"/>
                  <a:gd name="T6" fmla="*/ 12 w 19"/>
                  <a:gd name="T7" fmla="*/ 5 h 7"/>
                  <a:gd name="T8" fmla="*/ 11 w 19"/>
                  <a:gd name="T9" fmla="*/ 5 h 7"/>
                  <a:gd name="T10" fmla="*/ 9 w 19"/>
                  <a:gd name="T11" fmla="*/ 5 h 7"/>
                  <a:gd name="T12" fmla="*/ 9 w 19"/>
                  <a:gd name="T13" fmla="*/ 5 h 7"/>
                  <a:gd name="T14" fmla="*/ 8 w 19"/>
                  <a:gd name="T15" fmla="*/ 5 h 7"/>
                  <a:gd name="T16" fmla="*/ 6 w 19"/>
                  <a:gd name="T17" fmla="*/ 5 h 7"/>
                  <a:gd name="T18" fmla="*/ 4 w 19"/>
                  <a:gd name="T19" fmla="*/ 5 h 7"/>
                  <a:gd name="T20" fmla="*/ 4 w 19"/>
                  <a:gd name="T21" fmla="*/ 5 h 7"/>
                  <a:gd name="T22" fmla="*/ 2 w 19"/>
                  <a:gd name="T23" fmla="*/ 6 h 7"/>
                  <a:gd name="T24" fmla="*/ 2 w 19"/>
                  <a:gd name="T25" fmla="*/ 6 h 7"/>
                  <a:gd name="T26" fmla="*/ 0 w 19"/>
                  <a:gd name="T27" fmla="*/ 6 h 7"/>
                  <a:gd name="T28" fmla="*/ 0 w 19"/>
                  <a:gd name="T29" fmla="*/ 6 h 7"/>
                  <a:gd name="T30" fmla="*/ 0 w 19"/>
                  <a:gd name="T31" fmla="*/ 6 h 7"/>
                  <a:gd name="T32" fmla="*/ 0 w 19"/>
                  <a:gd name="T33" fmla="*/ 6 h 7"/>
                  <a:gd name="T34" fmla="*/ 0 w 19"/>
                  <a:gd name="T35" fmla="*/ 6 h 7"/>
                  <a:gd name="T36" fmla="*/ 0 w 19"/>
                  <a:gd name="T37" fmla="*/ 6 h 7"/>
                  <a:gd name="T38" fmla="*/ 0 w 19"/>
                  <a:gd name="T39" fmla="*/ 6 h 7"/>
                  <a:gd name="T40" fmla="*/ 0 w 19"/>
                  <a:gd name="T41" fmla="*/ 6 h 7"/>
                  <a:gd name="T42" fmla="*/ 0 w 19"/>
                  <a:gd name="T43" fmla="*/ 5 h 7"/>
                  <a:gd name="T44" fmla="*/ 0 w 19"/>
                  <a:gd name="T45" fmla="*/ 5 h 7"/>
                  <a:gd name="T46" fmla="*/ 0 w 19"/>
                  <a:gd name="T47" fmla="*/ 5 h 7"/>
                  <a:gd name="T48" fmla="*/ 1 w 19"/>
                  <a:gd name="T49" fmla="*/ 5 h 7"/>
                  <a:gd name="T50" fmla="*/ 2 w 19"/>
                  <a:gd name="T51" fmla="*/ 5 h 7"/>
                  <a:gd name="T52" fmla="*/ 3 w 19"/>
                  <a:gd name="T53" fmla="*/ 4 h 7"/>
                  <a:gd name="T54" fmla="*/ 3 w 19"/>
                  <a:gd name="T55" fmla="*/ 4 h 7"/>
                  <a:gd name="T56" fmla="*/ 4 w 19"/>
                  <a:gd name="T57" fmla="*/ 3 h 7"/>
                  <a:gd name="T58" fmla="*/ 6 w 19"/>
                  <a:gd name="T59" fmla="*/ 2 h 7"/>
                  <a:gd name="T60" fmla="*/ 8 w 19"/>
                  <a:gd name="T61" fmla="*/ 2 h 7"/>
                  <a:gd name="T62" fmla="*/ 8 w 19"/>
                  <a:gd name="T63" fmla="*/ 2 h 7"/>
                  <a:gd name="T64" fmla="*/ 10 w 19"/>
                  <a:gd name="T65" fmla="*/ 2 h 7"/>
                  <a:gd name="T66" fmla="*/ 11 w 19"/>
                  <a:gd name="T67" fmla="*/ 3 h 7"/>
                  <a:gd name="T68" fmla="*/ 14 w 19"/>
                  <a:gd name="T69" fmla="*/ 3 h 7"/>
                  <a:gd name="T70" fmla="*/ 14 w 19"/>
                  <a:gd name="T71" fmla="*/ 4 h 7"/>
                  <a:gd name="T72" fmla="*/ 17 w 19"/>
                  <a:gd name="T73" fmla="*/ 4 h 7"/>
                  <a:gd name="T74" fmla="*/ 17 w 19"/>
                  <a:gd name="T75" fmla="*/ 5 h 7"/>
                  <a:gd name="T76" fmla="*/ 17 w 19"/>
                  <a:gd name="T77" fmla="*/ 5 h 7"/>
                  <a:gd name="T78" fmla="*/ 17 w 19"/>
                  <a:gd name="T79" fmla="*/ 5 h 7"/>
                  <a:gd name="T80" fmla="*/ 17 w 19"/>
                  <a:gd name="T81" fmla="*/ 6 h 7"/>
                  <a:gd name="T82" fmla="*/ 17 w 19"/>
                  <a:gd name="T83" fmla="*/ 6 h 7"/>
                  <a:gd name="T84" fmla="*/ 17 w 19"/>
                  <a:gd name="T85" fmla="*/ 6 h 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
                  <a:gd name="T130" fmla="*/ 0 h 7"/>
                  <a:gd name="T131" fmla="*/ 19 w 19"/>
                  <a:gd name="T132" fmla="*/ 7 h 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 h="7">
                    <a:moveTo>
                      <a:pt x="17" y="6"/>
                    </a:moveTo>
                    <a:lnTo>
                      <a:pt x="16" y="6"/>
                    </a:lnTo>
                    <a:lnTo>
                      <a:pt x="14" y="6"/>
                    </a:lnTo>
                    <a:lnTo>
                      <a:pt x="14" y="5"/>
                    </a:lnTo>
                    <a:lnTo>
                      <a:pt x="12" y="5"/>
                    </a:lnTo>
                    <a:lnTo>
                      <a:pt x="11" y="5"/>
                    </a:lnTo>
                    <a:lnTo>
                      <a:pt x="11" y="4"/>
                    </a:lnTo>
                    <a:lnTo>
                      <a:pt x="9" y="5"/>
                    </a:lnTo>
                    <a:lnTo>
                      <a:pt x="8" y="5"/>
                    </a:lnTo>
                    <a:lnTo>
                      <a:pt x="6" y="5"/>
                    </a:lnTo>
                    <a:lnTo>
                      <a:pt x="4" y="5"/>
                    </a:lnTo>
                    <a:lnTo>
                      <a:pt x="2" y="6"/>
                    </a:lnTo>
                    <a:lnTo>
                      <a:pt x="0" y="6"/>
                    </a:lnTo>
                    <a:lnTo>
                      <a:pt x="0" y="5"/>
                    </a:lnTo>
                    <a:lnTo>
                      <a:pt x="1" y="5"/>
                    </a:lnTo>
                    <a:lnTo>
                      <a:pt x="2" y="5"/>
                    </a:lnTo>
                    <a:lnTo>
                      <a:pt x="3" y="4"/>
                    </a:lnTo>
                    <a:lnTo>
                      <a:pt x="4" y="3"/>
                    </a:lnTo>
                    <a:lnTo>
                      <a:pt x="6" y="2"/>
                    </a:lnTo>
                    <a:lnTo>
                      <a:pt x="8" y="2"/>
                    </a:lnTo>
                    <a:lnTo>
                      <a:pt x="10" y="0"/>
                    </a:lnTo>
                    <a:lnTo>
                      <a:pt x="10" y="2"/>
                    </a:lnTo>
                    <a:lnTo>
                      <a:pt x="11" y="2"/>
                    </a:lnTo>
                    <a:lnTo>
                      <a:pt x="11" y="3"/>
                    </a:lnTo>
                    <a:lnTo>
                      <a:pt x="12" y="3"/>
                    </a:lnTo>
                    <a:lnTo>
                      <a:pt x="14" y="3"/>
                    </a:lnTo>
                    <a:lnTo>
                      <a:pt x="14" y="4"/>
                    </a:lnTo>
                    <a:lnTo>
                      <a:pt x="16" y="4"/>
                    </a:lnTo>
                    <a:lnTo>
                      <a:pt x="17" y="4"/>
                    </a:lnTo>
                    <a:lnTo>
                      <a:pt x="18" y="4"/>
                    </a:lnTo>
                    <a:lnTo>
                      <a:pt x="17" y="5"/>
                    </a:lnTo>
                    <a:lnTo>
                      <a:pt x="17" y="6"/>
                    </a:lnTo>
                  </a:path>
                </a:pathLst>
              </a:custGeom>
              <a:solidFill>
                <a:srgbClr val="000000"/>
              </a:solidFill>
              <a:ln w="9525">
                <a:noFill/>
                <a:round/>
                <a:headEnd/>
                <a:tailEnd/>
              </a:ln>
            </p:spPr>
            <p:txBody>
              <a:bodyPr/>
              <a:lstStyle/>
              <a:p>
                <a:endParaRPr lang="zh-TW" altLang="en-US"/>
              </a:p>
            </p:txBody>
          </p:sp>
          <p:sp>
            <p:nvSpPr>
              <p:cNvPr id="118935" name="Freeform 223"/>
              <p:cNvSpPr>
                <a:spLocks/>
              </p:cNvSpPr>
              <p:nvPr/>
            </p:nvSpPr>
            <p:spPr bwMode="auto">
              <a:xfrm>
                <a:off x="764" y="2131"/>
                <a:ext cx="23" cy="51"/>
              </a:xfrm>
              <a:custGeom>
                <a:avLst/>
                <a:gdLst>
                  <a:gd name="T0" fmla="*/ 1 w 23"/>
                  <a:gd name="T1" fmla="*/ 10 h 51"/>
                  <a:gd name="T2" fmla="*/ 1 w 23"/>
                  <a:gd name="T3" fmla="*/ 11 h 51"/>
                  <a:gd name="T4" fmla="*/ 1 w 23"/>
                  <a:gd name="T5" fmla="*/ 11 h 51"/>
                  <a:gd name="T6" fmla="*/ 1 w 23"/>
                  <a:gd name="T7" fmla="*/ 13 h 51"/>
                  <a:gd name="T8" fmla="*/ 1 w 23"/>
                  <a:gd name="T9" fmla="*/ 15 h 51"/>
                  <a:gd name="T10" fmla="*/ 1 w 23"/>
                  <a:gd name="T11" fmla="*/ 17 h 51"/>
                  <a:gd name="T12" fmla="*/ 1 w 23"/>
                  <a:gd name="T13" fmla="*/ 18 h 51"/>
                  <a:gd name="T14" fmla="*/ 1 w 23"/>
                  <a:gd name="T15" fmla="*/ 23 h 51"/>
                  <a:gd name="T16" fmla="*/ 3 w 23"/>
                  <a:gd name="T17" fmla="*/ 26 h 51"/>
                  <a:gd name="T18" fmla="*/ 3 w 23"/>
                  <a:gd name="T19" fmla="*/ 30 h 51"/>
                  <a:gd name="T20" fmla="*/ 5 w 23"/>
                  <a:gd name="T21" fmla="*/ 30 h 51"/>
                  <a:gd name="T22" fmla="*/ 7 w 23"/>
                  <a:gd name="T23" fmla="*/ 36 h 51"/>
                  <a:gd name="T24" fmla="*/ 11 w 23"/>
                  <a:gd name="T25" fmla="*/ 42 h 51"/>
                  <a:gd name="T26" fmla="*/ 15 w 23"/>
                  <a:gd name="T27" fmla="*/ 46 h 51"/>
                  <a:gd name="T28" fmla="*/ 20 w 23"/>
                  <a:gd name="T29" fmla="*/ 49 h 51"/>
                  <a:gd name="T30" fmla="*/ 20 w 23"/>
                  <a:gd name="T31" fmla="*/ 50 h 51"/>
                  <a:gd name="T32" fmla="*/ 20 w 23"/>
                  <a:gd name="T33" fmla="*/ 50 h 51"/>
                  <a:gd name="T34" fmla="*/ 20 w 23"/>
                  <a:gd name="T35" fmla="*/ 50 h 51"/>
                  <a:gd name="T36" fmla="*/ 20 w 23"/>
                  <a:gd name="T37" fmla="*/ 49 h 51"/>
                  <a:gd name="T38" fmla="*/ 18 w 23"/>
                  <a:gd name="T39" fmla="*/ 49 h 51"/>
                  <a:gd name="T40" fmla="*/ 17 w 23"/>
                  <a:gd name="T41" fmla="*/ 46 h 51"/>
                  <a:gd name="T42" fmla="*/ 15 w 23"/>
                  <a:gd name="T43" fmla="*/ 44 h 51"/>
                  <a:gd name="T44" fmla="*/ 15 w 23"/>
                  <a:gd name="T45" fmla="*/ 42 h 51"/>
                  <a:gd name="T46" fmla="*/ 11 w 23"/>
                  <a:gd name="T47" fmla="*/ 37 h 51"/>
                  <a:gd name="T48" fmla="*/ 9 w 23"/>
                  <a:gd name="T49" fmla="*/ 32 h 51"/>
                  <a:gd name="T50" fmla="*/ 7 w 23"/>
                  <a:gd name="T51" fmla="*/ 29 h 51"/>
                  <a:gd name="T52" fmla="*/ 7 w 23"/>
                  <a:gd name="T53" fmla="*/ 24 h 51"/>
                  <a:gd name="T54" fmla="*/ 5 w 23"/>
                  <a:gd name="T55" fmla="*/ 24 h 51"/>
                  <a:gd name="T56" fmla="*/ 5 w 23"/>
                  <a:gd name="T57" fmla="*/ 21 h 51"/>
                  <a:gd name="T58" fmla="*/ 3 w 23"/>
                  <a:gd name="T59" fmla="*/ 19 h 51"/>
                  <a:gd name="T60" fmla="*/ 3 w 23"/>
                  <a:gd name="T61" fmla="*/ 15 h 51"/>
                  <a:gd name="T62" fmla="*/ 3 w 23"/>
                  <a:gd name="T63" fmla="*/ 13 h 51"/>
                  <a:gd name="T64" fmla="*/ 1 w 23"/>
                  <a:gd name="T65" fmla="*/ 11 h 51"/>
                  <a:gd name="T66" fmla="*/ 1 w 23"/>
                  <a:gd name="T67" fmla="*/ 10 h 51"/>
                  <a:gd name="T68" fmla="*/ 1 w 23"/>
                  <a:gd name="T69" fmla="*/ 5 h 51"/>
                  <a:gd name="T70" fmla="*/ 1 w 23"/>
                  <a:gd name="T71" fmla="*/ 4 h 51"/>
                  <a:gd name="T72" fmla="*/ 1 w 23"/>
                  <a:gd name="T73" fmla="*/ 2 h 51"/>
                  <a:gd name="T74" fmla="*/ 0 w 23"/>
                  <a:gd name="T75" fmla="*/ 2 h 51"/>
                  <a:gd name="T76" fmla="*/ 0 w 23"/>
                  <a:gd name="T77" fmla="*/ 2 h 51"/>
                  <a:gd name="T78" fmla="*/ 0 w 23"/>
                  <a:gd name="T79" fmla="*/ 4 h 51"/>
                  <a:gd name="T80" fmla="*/ 0 w 23"/>
                  <a:gd name="T81" fmla="*/ 6 h 51"/>
                  <a:gd name="T82" fmla="*/ 0 w 23"/>
                  <a:gd name="T83" fmla="*/ 8 h 51"/>
                  <a:gd name="T84" fmla="*/ 1 w 23"/>
                  <a:gd name="T85" fmla="*/ 8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51"/>
                  <a:gd name="T131" fmla="*/ 23 w 2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51">
                    <a:moveTo>
                      <a:pt x="1" y="8"/>
                    </a:moveTo>
                    <a:lnTo>
                      <a:pt x="1" y="10"/>
                    </a:lnTo>
                    <a:lnTo>
                      <a:pt x="1" y="11"/>
                    </a:lnTo>
                    <a:lnTo>
                      <a:pt x="1" y="13"/>
                    </a:lnTo>
                    <a:lnTo>
                      <a:pt x="1" y="15"/>
                    </a:lnTo>
                    <a:lnTo>
                      <a:pt x="1" y="17"/>
                    </a:lnTo>
                    <a:lnTo>
                      <a:pt x="1" y="18"/>
                    </a:lnTo>
                    <a:lnTo>
                      <a:pt x="1" y="20"/>
                    </a:lnTo>
                    <a:lnTo>
                      <a:pt x="1" y="21"/>
                    </a:lnTo>
                    <a:lnTo>
                      <a:pt x="1" y="23"/>
                    </a:lnTo>
                    <a:lnTo>
                      <a:pt x="3" y="23"/>
                    </a:lnTo>
                    <a:lnTo>
                      <a:pt x="3" y="24"/>
                    </a:lnTo>
                    <a:lnTo>
                      <a:pt x="3" y="26"/>
                    </a:lnTo>
                    <a:lnTo>
                      <a:pt x="3" y="28"/>
                    </a:lnTo>
                    <a:lnTo>
                      <a:pt x="3" y="30"/>
                    </a:lnTo>
                    <a:lnTo>
                      <a:pt x="5" y="30"/>
                    </a:lnTo>
                    <a:lnTo>
                      <a:pt x="5" y="32"/>
                    </a:lnTo>
                    <a:lnTo>
                      <a:pt x="7" y="34"/>
                    </a:lnTo>
                    <a:lnTo>
                      <a:pt x="7" y="36"/>
                    </a:lnTo>
                    <a:lnTo>
                      <a:pt x="9" y="38"/>
                    </a:lnTo>
                    <a:lnTo>
                      <a:pt x="9" y="40"/>
                    </a:lnTo>
                    <a:lnTo>
                      <a:pt x="11" y="42"/>
                    </a:lnTo>
                    <a:lnTo>
                      <a:pt x="13" y="44"/>
                    </a:lnTo>
                    <a:lnTo>
                      <a:pt x="15" y="44"/>
                    </a:lnTo>
                    <a:lnTo>
                      <a:pt x="15" y="46"/>
                    </a:lnTo>
                    <a:lnTo>
                      <a:pt x="17" y="47"/>
                    </a:lnTo>
                    <a:lnTo>
                      <a:pt x="18" y="49"/>
                    </a:lnTo>
                    <a:lnTo>
                      <a:pt x="20" y="49"/>
                    </a:lnTo>
                    <a:lnTo>
                      <a:pt x="20" y="50"/>
                    </a:lnTo>
                    <a:lnTo>
                      <a:pt x="22" y="50"/>
                    </a:lnTo>
                    <a:lnTo>
                      <a:pt x="20" y="50"/>
                    </a:lnTo>
                    <a:lnTo>
                      <a:pt x="20" y="49"/>
                    </a:lnTo>
                    <a:lnTo>
                      <a:pt x="18" y="49"/>
                    </a:lnTo>
                    <a:lnTo>
                      <a:pt x="18" y="46"/>
                    </a:lnTo>
                    <a:lnTo>
                      <a:pt x="17" y="46"/>
                    </a:lnTo>
                    <a:lnTo>
                      <a:pt x="17" y="44"/>
                    </a:lnTo>
                    <a:lnTo>
                      <a:pt x="15" y="44"/>
                    </a:lnTo>
                    <a:lnTo>
                      <a:pt x="15" y="42"/>
                    </a:lnTo>
                    <a:lnTo>
                      <a:pt x="12" y="41"/>
                    </a:lnTo>
                    <a:lnTo>
                      <a:pt x="12" y="39"/>
                    </a:lnTo>
                    <a:lnTo>
                      <a:pt x="11" y="37"/>
                    </a:lnTo>
                    <a:lnTo>
                      <a:pt x="11" y="35"/>
                    </a:lnTo>
                    <a:lnTo>
                      <a:pt x="9" y="35"/>
                    </a:lnTo>
                    <a:lnTo>
                      <a:pt x="9" y="32"/>
                    </a:lnTo>
                    <a:lnTo>
                      <a:pt x="8" y="30"/>
                    </a:lnTo>
                    <a:lnTo>
                      <a:pt x="8" y="29"/>
                    </a:lnTo>
                    <a:lnTo>
                      <a:pt x="7" y="29"/>
                    </a:lnTo>
                    <a:lnTo>
                      <a:pt x="7" y="27"/>
                    </a:lnTo>
                    <a:lnTo>
                      <a:pt x="7" y="24"/>
                    </a:lnTo>
                    <a:lnTo>
                      <a:pt x="5" y="24"/>
                    </a:lnTo>
                    <a:lnTo>
                      <a:pt x="5" y="23"/>
                    </a:lnTo>
                    <a:lnTo>
                      <a:pt x="5" y="21"/>
                    </a:lnTo>
                    <a:lnTo>
                      <a:pt x="5" y="19"/>
                    </a:lnTo>
                    <a:lnTo>
                      <a:pt x="3" y="19"/>
                    </a:lnTo>
                    <a:lnTo>
                      <a:pt x="3" y="17"/>
                    </a:lnTo>
                    <a:lnTo>
                      <a:pt x="3" y="15"/>
                    </a:lnTo>
                    <a:lnTo>
                      <a:pt x="3" y="13"/>
                    </a:lnTo>
                    <a:lnTo>
                      <a:pt x="3" y="11"/>
                    </a:lnTo>
                    <a:lnTo>
                      <a:pt x="1" y="11"/>
                    </a:lnTo>
                    <a:lnTo>
                      <a:pt x="1" y="10"/>
                    </a:lnTo>
                    <a:lnTo>
                      <a:pt x="1" y="8"/>
                    </a:lnTo>
                    <a:lnTo>
                      <a:pt x="1" y="5"/>
                    </a:lnTo>
                    <a:lnTo>
                      <a:pt x="1" y="4"/>
                    </a:lnTo>
                    <a:lnTo>
                      <a:pt x="1" y="2"/>
                    </a:lnTo>
                    <a:lnTo>
                      <a:pt x="1" y="0"/>
                    </a:lnTo>
                    <a:lnTo>
                      <a:pt x="0" y="2"/>
                    </a:lnTo>
                    <a:lnTo>
                      <a:pt x="0" y="4"/>
                    </a:lnTo>
                    <a:lnTo>
                      <a:pt x="0" y="6"/>
                    </a:lnTo>
                    <a:lnTo>
                      <a:pt x="0" y="8"/>
                    </a:lnTo>
                    <a:lnTo>
                      <a:pt x="1" y="8"/>
                    </a:lnTo>
                  </a:path>
                </a:pathLst>
              </a:custGeom>
              <a:solidFill>
                <a:srgbClr val="824200"/>
              </a:solidFill>
              <a:ln w="9525">
                <a:noFill/>
                <a:round/>
                <a:headEnd/>
                <a:tailEnd/>
              </a:ln>
            </p:spPr>
            <p:txBody>
              <a:bodyPr/>
              <a:lstStyle/>
              <a:p>
                <a:endParaRPr lang="zh-TW" altLang="en-US"/>
              </a:p>
            </p:txBody>
          </p:sp>
          <p:sp>
            <p:nvSpPr>
              <p:cNvPr id="118936" name="Freeform 224"/>
              <p:cNvSpPr>
                <a:spLocks/>
              </p:cNvSpPr>
              <p:nvPr/>
            </p:nvSpPr>
            <p:spPr bwMode="auto">
              <a:xfrm>
                <a:off x="758" y="2063"/>
                <a:ext cx="76" cy="67"/>
              </a:xfrm>
              <a:custGeom>
                <a:avLst/>
                <a:gdLst>
                  <a:gd name="T0" fmla="*/ 35 w 76"/>
                  <a:gd name="T1" fmla="*/ 66 h 67"/>
                  <a:gd name="T2" fmla="*/ 50 w 76"/>
                  <a:gd name="T3" fmla="*/ 66 h 67"/>
                  <a:gd name="T4" fmla="*/ 60 w 76"/>
                  <a:gd name="T5" fmla="*/ 63 h 67"/>
                  <a:gd name="T6" fmla="*/ 67 w 76"/>
                  <a:gd name="T7" fmla="*/ 59 h 67"/>
                  <a:gd name="T8" fmla="*/ 71 w 76"/>
                  <a:gd name="T9" fmla="*/ 57 h 67"/>
                  <a:gd name="T10" fmla="*/ 72 w 76"/>
                  <a:gd name="T11" fmla="*/ 52 h 67"/>
                  <a:gd name="T12" fmla="*/ 74 w 76"/>
                  <a:gd name="T13" fmla="*/ 51 h 67"/>
                  <a:gd name="T14" fmla="*/ 74 w 76"/>
                  <a:gd name="T15" fmla="*/ 49 h 67"/>
                  <a:gd name="T16" fmla="*/ 75 w 76"/>
                  <a:gd name="T17" fmla="*/ 47 h 67"/>
                  <a:gd name="T18" fmla="*/ 75 w 76"/>
                  <a:gd name="T19" fmla="*/ 43 h 67"/>
                  <a:gd name="T20" fmla="*/ 73 w 76"/>
                  <a:gd name="T21" fmla="*/ 38 h 67"/>
                  <a:gd name="T22" fmla="*/ 72 w 76"/>
                  <a:gd name="T23" fmla="*/ 30 h 67"/>
                  <a:gd name="T24" fmla="*/ 70 w 76"/>
                  <a:gd name="T25" fmla="*/ 23 h 67"/>
                  <a:gd name="T26" fmla="*/ 67 w 76"/>
                  <a:gd name="T27" fmla="*/ 15 h 67"/>
                  <a:gd name="T28" fmla="*/ 61 w 76"/>
                  <a:gd name="T29" fmla="*/ 9 h 67"/>
                  <a:gd name="T30" fmla="*/ 53 w 76"/>
                  <a:gd name="T31" fmla="*/ 3 h 67"/>
                  <a:gd name="T32" fmla="*/ 44 w 76"/>
                  <a:gd name="T33" fmla="*/ 0 h 67"/>
                  <a:gd name="T34" fmla="*/ 36 w 76"/>
                  <a:gd name="T35" fmla="*/ 0 h 67"/>
                  <a:gd name="T36" fmla="*/ 29 w 76"/>
                  <a:gd name="T37" fmla="*/ 3 h 67"/>
                  <a:gd name="T38" fmla="*/ 21 w 76"/>
                  <a:gd name="T39" fmla="*/ 4 h 67"/>
                  <a:gd name="T40" fmla="*/ 15 w 76"/>
                  <a:gd name="T41" fmla="*/ 8 h 67"/>
                  <a:gd name="T42" fmla="*/ 9 w 76"/>
                  <a:gd name="T43" fmla="*/ 13 h 67"/>
                  <a:gd name="T44" fmla="*/ 5 w 76"/>
                  <a:gd name="T45" fmla="*/ 19 h 67"/>
                  <a:gd name="T46" fmla="*/ 2 w 76"/>
                  <a:gd name="T47" fmla="*/ 25 h 67"/>
                  <a:gd name="T48" fmla="*/ 0 w 76"/>
                  <a:gd name="T49" fmla="*/ 31 h 67"/>
                  <a:gd name="T50" fmla="*/ 0 w 76"/>
                  <a:gd name="T51" fmla="*/ 37 h 67"/>
                  <a:gd name="T52" fmla="*/ 0 w 76"/>
                  <a:gd name="T53" fmla="*/ 43 h 67"/>
                  <a:gd name="T54" fmla="*/ 2 w 76"/>
                  <a:gd name="T55" fmla="*/ 50 h 67"/>
                  <a:gd name="T56" fmla="*/ 5 w 76"/>
                  <a:gd name="T57" fmla="*/ 56 h 67"/>
                  <a:gd name="T58" fmla="*/ 9 w 76"/>
                  <a:gd name="T59" fmla="*/ 60 h 67"/>
                  <a:gd name="T60" fmla="*/ 14 w 76"/>
                  <a:gd name="T61" fmla="*/ 64 h 67"/>
                  <a:gd name="T62" fmla="*/ 22 w 76"/>
                  <a:gd name="T63" fmla="*/ 66 h 67"/>
                  <a:gd name="T64" fmla="*/ 26 w 76"/>
                  <a:gd name="T65" fmla="*/ 66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67"/>
                  <a:gd name="T101" fmla="*/ 76 w 7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67">
                    <a:moveTo>
                      <a:pt x="26" y="66"/>
                    </a:moveTo>
                    <a:lnTo>
                      <a:pt x="35" y="66"/>
                    </a:lnTo>
                    <a:lnTo>
                      <a:pt x="43" y="66"/>
                    </a:lnTo>
                    <a:lnTo>
                      <a:pt x="50" y="66"/>
                    </a:lnTo>
                    <a:lnTo>
                      <a:pt x="56" y="64"/>
                    </a:lnTo>
                    <a:lnTo>
                      <a:pt x="60" y="63"/>
                    </a:lnTo>
                    <a:lnTo>
                      <a:pt x="64" y="61"/>
                    </a:lnTo>
                    <a:lnTo>
                      <a:pt x="67" y="59"/>
                    </a:lnTo>
                    <a:lnTo>
                      <a:pt x="70" y="57"/>
                    </a:lnTo>
                    <a:lnTo>
                      <a:pt x="71" y="57"/>
                    </a:lnTo>
                    <a:lnTo>
                      <a:pt x="72" y="54"/>
                    </a:lnTo>
                    <a:lnTo>
                      <a:pt x="72" y="52"/>
                    </a:lnTo>
                    <a:lnTo>
                      <a:pt x="74" y="51"/>
                    </a:lnTo>
                    <a:lnTo>
                      <a:pt x="74" y="49"/>
                    </a:lnTo>
                    <a:lnTo>
                      <a:pt x="75" y="47"/>
                    </a:lnTo>
                    <a:lnTo>
                      <a:pt x="75" y="45"/>
                    </a:lnTo>
                    <a:lnTo>
                      <a:pt x="75" y="43"/>
                    </a:lnTo>
                    <a:lnTo>
                      <a:pt x="75" y="41"/>
                    </a:lnTo>
                    <a:lnTo>
                      <a:pt x="73" y="38"/>
                    </a:lnTo>
                    <a:lnTo>
                      <a:pt x="73" y="34"/>
                    </a:lnTo>
                    <a:lnTo>
                      <a:pt x="72" y="30"/>
                    </a:lnTo>
                    <a:lnTo>
                      <a:pt x="72" y="26"/>
                    </a:lnTo>
                    <a:lnTo>
                      <a:pt x="70" y="23"/>
                    </a:lnTo>
                    <a:lnTo>
                      <a:pt x="69" y="19"/>
                    </a:lnTo>
                    <a:lnTo>
                      <a:pt x="67" y="15"/>
                    </a:lnTo>
                    <a:lnTo>
                      <a:pt x="64" y="11"/>
                    </a:lnTo>
                    <a:lnTo>
                      <a:pt x="61" y="9"/>
                    </a:lnTo>
                    <a:lnTo>
                      <a:pt x="58" y="5"/>
                    </a:lnTo>
                    <a:lnTo>
                      <a:pt x="53" y="3"/>
                    </a:lnTo>
                    <a:lnTo>
                      <a:pt x="50" y="0"/>
                    </a:lnTo>
                    <a:lnTo>
                      <a:pt x="44" y="0"/>
                    </a:lnTo>
                    <a:lnTo>
                      <a:pt x="40" y="0"/>
                    </a:lnTo>
                    <a:lnTo>
                      <a:pt x="36" y="0"/>
                    </a:lnTo>
                    <a:lnTo>
                      <a:pt x="32" y="0"/>
                    </a:lnTo>
                    <a:lnTo>
                      <a:pt x="29" y="3"/>
                    </a:lnTo>
                    <a:lnTo>
                      <a:pt x="24" y="3"/>
                    </a:lnTo>
                    <a:lnTo>
                      <a:pt x="21" y="4"/>
                    </a:lnTo>
                    <a:lnTo>
                      <a:pt x="18" y="5"/>
                    </a:lnTo>
                    <a:lnTo>
                      <a:pt x="15" y="8"/>
                    </a:lnTo>
                    <a:lnTo>
                      <a:pt x="12" y="10"/>
                    </a:lnTo>
                    <a:lnTo>
                      <a:pt x="9" y="13"/>
                    </a:lnTo>
                    <a:lnTo>
                      <a:pt x="7" y="15"/>
                    </a:lnTo>
                    <a:lnTo>
                      <a:pt x="5" y="19"/>
                    </a:lnTo>
                    <a:lnTo>
                      <a:pt x="3" y="22"/>
                    </a:lnTo>
                    <a:lnTo>
                      <a:pt x="2" y="25"/>
                    </a:lnTo>
                    <a:lnTo>
                      <a:pt x="2" y="27"/>
                    </a:lnTo>
                    <a:lnTo>
                      <a:pt x="0" y="31"/>
                    </a:lnTo>
                    <a:lnTo>
                      <a:pt x="0" y="33"/>
                    </a:lnTo>
                    <a:lnTo>
                      <a:pt x="0" y="37"/>
                    </a:lnTo>
                    <a:lnTo>
                      <a:pt x="0" y="39"/>
                    </a:lnTo>
                    <a:lnTo>
                      <a:pt x="0" y="43"/>
                    </a:lnTo>
                    <a:lnTo>
                      <a:pt x="2" y="46"/>
                    </a:lnTo>
                    <a:lnTo>
                      <a:pt x="2" y="50"/>
                    </a:lnTo>
                    <a:lnTo>
                      <a:pt x="4" y="52"/>
                    </a:lnTo>
                    <a:lnTo>
                      <a:pt x="5" y="56"/>
                    </a:lnTo>
                    <a:lnTo>
                      <a:pt x="7" y="58"/>
                    </a:lnTo>
                    <a:lnTo>
                      <a:pt x="9" y="60"/>
                    </a:lnTo>
                    <a:lnTo>
                      <a:pt x="12" y="63"/>
                    </a:lnTo>
                    <a:lnTo>
                      <a:pt x="14" y="64"/>
                    </a:lnTo>
                    <a:lnTo>
                      <a:pt x="18" y="65"/>
                    </a:lnTo>
                    <a:lnTo>
                      <a:pt x="22" y="66"/>
                    </a:lnTo>
                    <a:lnTo>
                      <a:pt x="26" y="66"/>
                    </a:lnTo>
                  </a:path>
                </a:pathLst>
              </a:custGeom>
              <a:solidFill>
                <a:srgbClr val="E1E100"/>
              </a:solidFill>
              <a:ln w="9525">
                <a:noFill/>
                <a:round/>
                <a:headEnd/>
                <a:tailEnd/>
              </a:ln>
            </p:spPr>
            <p:txBody>
              <a:bodyPr/>
              <a:lstStyle/>
              <a:p>
                <a:endParaRPr lang="zh-TW" altLang="en-US"/>
              </a:p>
            </p:txBody>
          </p:sp>
          <p:sp>
            <p:nvSpPr>
              <p:cNvPr id="118937" name="Freeform 225"/>
              <p:cNvSpPr>
                <a:spLocks/>
              </p:cNvSpPr>
              <p:nvPr/>
            </p:nvSpPr>
            <p:spPr bwMode="auto">
              <a:xfrm>
                <a:off x="797" y="2162"/>
                <a:ext cx="23" cy="46"/>
              </a:xfrm>
              <a:custGeom>
                <a:avLst/>
                <a:gdLst>
                  <a:gd name="T0" fmla="*/ 21 w 23"/>
                  <a:gd name="T1" fmla="*/ 1 h 46"/>
                  <a:gd name="T2" fmla="*/ 20 w 23"/>
                  <a:gd name="T3" fmla="*/ 4 h 46"/>
                  <a:gd name="T4" fmla="*/ 18 w 23"/>
                  <a:gd name="T5" fmla="*/ 6 h 46"/>
                  <a:gd name="T6" fmla="*/ 14 w 23"/>
                  <a:gd name="T7" fmla="*/ 9 h 46"/>
                  <a:gd name="T8" fmla="*/ 12 w 23"/>
                  <a:gd name="T9" fmla="*/ 13 h 46"/>
                  <a:gd name="T10" fmla="*/ 9 w 23"/>
                  <a:gd name="T11" fmla="*/ 17 h 46"/>
                  <a:gd name="T12" fmla="*/ 5 w 23"/>
                  <a:gd name="T13" fmla="*/ 20 h 46"/>
                  <a:gd name="T14" fmla="*/ 1 w 23"/>
                  <a:gd name="T15" fmla="*/ 20 h 46"/>
                  <a:gd name="T16" fmla="*/ 0 w 23"/>
                  <a:gd name="T17" fmla="*/ 22 h 46"/>
                  <a:gd name="T18" fmla="*/ 0 w 23"/>
                  <a:gd name="T19" fmla="*/ 25 h 46"/>
                  <a:gd name="T20" fmla="*/ 1 w 23"/>
                  <a:gd name="T21" fmla="*/ 27 h 46"/>
                  <a:gd name="T22" fmla="*/ 1 w 23"/>
                  <a:gd name="T23" fmla="*/ 31 h 46"/>
                  <a:gd name="T24" fmla="*/ 3 w 23"/>
                  <a:gd name="T25" fmla="*/ 37 h 46"/>
                  <a:gd name="T26" fmla="*/ 3 w 23"/>
                  <a:gd name="T27" fmla="*/ 40 h 46"/>
                  <a:gd name="T28" fmla="*/ 5 w 23"/>
                  <a:gd name="T29" fmla="*/ 44 h 46"/>
                  <a:gd name="T30" fmla="*/ 6 w 23"/>
                  <a:gd name="T31" fmla="*/ 45 h 46"/>
                  <a:gd name="T32" fmla="*/ 9 w 23"/>
                  <a:gd name="T33" fmla="*/ 45 h 46"/>
                  <a:gd name="T34" fmla="*/ 10 w 23"/>
                  <a:gd name="T35" fmla="*/ 41 h 46"/>
                  <a:gd name="T36" fmla="*/ 12 w 23"/>
                  <a:gd name="T37" fmla="*/ 37 h 46"/>
                  <a:gd name="T38" fmla="*/ 14 w 23"/>
                  <a:gd name="T39" fmla="*/ 29 h 46"/>
                  <a:gd name="T40" fmla="*/ 17 w 23"/>
                  <a:gd name="T41" fmla="*/ 23 h 46"/>
                  <a:gd name="T42" fmla="*/ 18 w 23"/>
                  <a:gd name="T43" fmla="*/ 18 h 46"/>
                  <a:gd name="T44" fmla="*/ 20 w 23"/>
                  <a:gd name="T45" fmla="*/ 12 h 46"/>
                  <a:gd name="T46" fmla="*/ 20 w 23"/>
                  <a:gd name="T47" fmla="*/ 9 h 46"/>
                  <a:gd name="T48" fmla="*/ 22 w 23"/>
                  <a:gd name="T49" fmla="*/ 7 h 46"/>
                  <a:gd name="T50" fmla="*/ 22 w 23"/>
                  <a:gd name="T51" fmla="*/ 7 h 46"/>
                  <a:gd name="T52" fmla="*/ 22 w 23"/>
                  <a:gd name="T53" fmla="*/ 6 h 46"/>
                  <a:gd name="T54" fmla="*/ 22 w 23"/>
                  <a:gd name="T55" fmla="*/ 6 h 46"/>
                  <a:gd name="T56" fmla="*/ 22 w 23"/>
                  <a:gd name="T57" fmla="*/ 4 h 46"/>
                  <a:gd name="T58" fmla="*/ 22 w 23"/>
                  <a:gd name="T59" fmla="*/ 4 h 46"/>
                  <a:gd name="T60" fmla="*/ 22 w 23"/>
                  <a:gd name="T61" fmla="*/ 1 h 46"/>
                  <a:gd name="T62" fmla="*/ 22 w 23"/>
                  <a:gd name="T63" fmla="*/ 1 h 46"/>
                  <a:gd name="T64" fmla="*/ 22 w 23"/>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46"/>
                  <a:gd name="T101" fmla="*/ 23 w 23"/>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46">
                    <a:moveTo>
                      <a:pt x="22" y="0"/>
                    </a:moveTo>
                    <a:lnTo>
                      <a:pt x="21" y="1"/>
                    </a:lnTo>
                    <a:lnTo>
                      <a:pt x="20" y="4"/>
                    </a:lnTo>
                    <a:lnTo>
                      <a:pt x="18" y="6"/>
                    </a:lnTo>
                    <a:lnTo>
                      <a:pt x="17" y="7"/>
                    </a:lnTo>
                    <a:lnTo>
                      <a:pt x="14" y="9"/>
                    </a:lnTo>
                    <a:lnTo>
                      <a:pt x="14" y="11"/>
                    </a:lnTo>
                    <a:lnTo>
                      <a:pt x="12" y="13"/>
                    </a:lnTo>
                    <a:lnTo>
                      <a:pt x="11" y="15"/>
                    </a:lnTo>
                    <a:lnTo>
                      <a:pt x="9" y="17"/>
                    </a:lnTo>
                    <a:lnTo>
                      <a:pt x="7" y="18"/>
                    </a:lnTo>
                    <a:lnTo>
                      <a:pt x="5" y="20"/>
                    </a:lnTo>
                    <a:lnTo>
                      <a:pt x="3" y="20"/>
                    </a:lnTo>
                    <a:lnTo>
                      <a:pt x="1" y="20"/>
                    </a:lnTo>
                    <a:lnTo>
                      <a:pt x="0" y="20"/>
                    </a:lnTo>
                    <a:lnTo>
                      <a:pt x="0" y="22"/>
                    </a:lnTo>
                    <a:lnTo>
                      <a:pt x="0" y="23"/>
                    </a:lnTo>
                    <a:lnTo>
                      <a:pt x="0" y="25"/>
                    </a:lnTo>
                    <a:lnTo>
                      <a:pt x="1" y="25"/>
                    </a:lnTo>
                    <a:lnTo>
                      <a:pt x="1" y="27"/>
                    </a:lnTo>
                    <a:lnTo>
                      <a:pt x="1" y="29"/>
                    </a:lnTo>
                    <a:lnTo>
                      <a:pt x="1" y="31"/>
                    </a:lnTo>
                    <a:lnTo>
                      <a:pt x="3" y="33"/>
                    </a:lnTo>
                    <a:lnTo>
                      <a:pt x="3" y="37"/>
                    </a:lnTo>
                    <a:lnTo>
                      <a:pt x="3" y="39"/>
                    </a:lnTo>
                    <a:lnTo>
                      <a:pt x="3" y="40"/>
                    </a:lnTo>
                    <a:lnTo>
                      <a:pt x="5" y="42"/>
                    </a:lnTo>
                    <a:lnTo>
                      <a:pt x="5" y="44"/>
                    </a:lnTo>
                    <a:lnTo>
                      <a:pt x="6" y="45"/>
                    </a:lnTo>
                    <a:lnTo>
                      <a:pt x="9" y="45"/>
                    </a:lnTo>
                    <a:lnTo>
                      <a:pt x="10" y="43"/>
                    </a:lnTo>
                    <a:lnTo>
                      <a:pt x="10" y="41"/>
                    </a:lnTo>
                    <a:lnTo>
                      <a:pt x="12" y="39"/>
                    </a:lnTo>
                    <a:lnTo>
                      <a:pt x="12" y="37"/>
                    </a:lnTo>
                    <a:lnTo>
                      <a:pt x="14" y="32"/>
                    </a:lnTo>
                    <a:lnTo>
                      <a:pt x="14" y="29"/>
                    </a:lnTo>
                    <a:lnTo>
                      <a:pt x="17" y="25"/>
                    </a:lnTo>
                    <a:lnTo>
                      <a:pt x="17" y="23"/>
                    </a:lnTo>
                    <a:lnTo>
                      <a:pt x="18" y="19"/>
                    </a:lnTo>
                    <a:lnTo>
                      <a:pt x="18" y="18"/>
                    </a:lnTo>
                    <a:lnTo>
                      <a:pt x="20" y="13"/>
                    </a:lnTo>
                    <a:lnTo>
                      <a:pt x="20" y="12"/>
                    </a:lnTo>
                    <a:lnTo>
                      <a:pt x="20" y="9"/>
                    </a:lnTo>
                    <a:lnTo>
                      <a:pt x="22" y="7"/>
                    </a:lnTo>
                    <a:lnTo>
                      <a:pt x="22" y="6"/>
                    </a:lnTo>
                    <a:lnTo>
                      <a:pt x="22" y="4"/>
                    </a:lnTo>
                    <a:lnTo>
                      <a:pt x="22" y="1"/>
                    </a:lnTo>
                    <a:lnTo>
                      <a:pt x="22" y="0"/>
                    </a:lnTo>
                  </a:path>
                </a:pathLst>
              </a:custGeom>
              <a:solidFill>
                <a:srgbClr val="FFFFFF"/>
              </a:solidFill>
              <a:ln w="9525">
                <a:noFill/>
                <a:round/>
                <a:headEnd/>
                <a:tailEnd/>
              </a:ln>
            </p:spPr>
            <p:txBody>
              <a:bodyPr/>
              <a:lstStyle/>
              <a:p>
                <a:endParaRPr lang="zh-TW" altLang="en-US"/>
              </a:p>
            </p:txBody>
          </p:sp>
          <p:sp>
            <p:nvSpPr>
              <p:cNvPr id="118938" name="Freeform 226"/>
              <p:cNvSpPr>
                <a:spLocks/>
              </p:cNvSpPr>
              <p:nvPr/>
            </p:nvSpPr>
            <p:spPr bwMode="auto">
              <a:xfrm>
                <a:off x="812" y="2167"/>
                <a:ext cx="68" cy="76"/>
              </a:xfrm>
              <a:custGeom>
                <a:avLst/>
                <a:gdLst>
                  <a:gd name="T0" fmla="*/ 10 w 68"/>
                  <a:gd name="T1" fmla="*/ 3 h 76"/>
                  <a:gd name="T2" fmla="*/ 10 w 68"/>
                  <a:gd name="T3" fmla="*/ 8 h 76"/>
                  <a:gd name="T4" fmla="*/ 7 w 68"/>
                  <a:gd name="T5" fmla="*/ 17 h 76"/>
                  <a:gd name="T6" fmla="*/ 2 w 68"/>
                  <a:gd name="T7" fmla="*/ 30 h 76"/>
                  <a:gd name="T8" fmla="*/ 0 w 68"/>
                  <a:gd name="T9" fmla="*/ 35 h 76"/>
                  <a:gd name="T10" fmla="*/ 7 w 68"/>
                  <a:gd name="T11" fmla="*/ 37 h 76"/>
                  <a:gd name="T12" fmla="*/ 15 w 68"/>
                  <a:gd name="T13" fmla="*/ 40 h 76"/>
                  <a:gd name="T14" fmla="*/ 20 w 68"/>
                  <a:gd name="T15" fmla="*/ 40 h 76"/>
                  <a:gd name="T16" fmla="*/ 22 w 68"/>
                  <a:gd name="T17" fmla="*/ 40 h 76"/>
                  <a:gd name="T18" fmla="*/ 23 w 68"/>
                  <a:gd name="T19" fmla="*/ 35 h 76"/>
                  <a:gd name="T20" fmla="*/ 22 w 68"/>
                  <a:gd name="T21" fmla="*/ 32 h 76"/>
                  <a:gd name="T22" fmla="*/ 22 w 68"/>
                  <a:gd name="T23" fmla="*/ 28 h 76"/>
                  <a:gd name="T24" fmla="*/ 23 w 68"/>
                  <a:gd name="T25" fmla="*/ 27 h 76"/>
                  <a:gd name="T26" fmla="*/ 25 w 68"/>
                  <a:gd name="T27" fmla="*/ 29 h 76"/>
                  <a:gd name="T28" fmla="*/ 27 w 68"/>
                  <a:gd name="T29" fmla="*/ 32 h 76"/>
                  <a:gd name="T30" fmla="*/ 30 w 68"/>
                  <a:gd name="T31" fmla="*/ 33 h 76"/>
                  <a:gd name="T32" fmla="*/ 32 w 68"/>
                  <a:gd name="T33" fmla="*/ 36 h 76"/>
                  <a:gd name="T34" fmla="*/ 33 w 68"/>
                  <a:gd name="T35" fmla="*/ 39 h 76"/>
                  <a:gd name="T36" fmla="*/ 35 w 68"/>
                  <a:gd name="T37" fmla="*/ 42 h 76"/>
                  <a:gd name="T38" fmla="*/ 35 w 68"/>
                  <a:gd name="T39" fmla="*/ 42 h 76"/>
                  <a:gd name="T40" fmla="*/ 37 w 68"/>
                  <a:gd name="T41" fmla="*/ 42 h 76"/>
                  <a:gd name="T42" fmla="*/ 37 w 68"/>
                  <a:gd name="T43" fmla="*/ 42 h 76"/>
                  <a:gd name="T44" fmla="*/ 37 w 68"/>
                  <a:gd name="T45" fmla="*/ 41 h 76"/>
                  <a:gd name="T46" fmla="*/ 37 w 68"/>
                  <a:gd name="T47" fmla="*/ 39 h 76"/>
                  <a:gd name="T48" fmla="*/ 37 w 68"/>
                  <a:gd name="T49" fmla="*/ 38 h 76"/>
                  <a:gd name="T50" fmla="*/ 39 w 68"/>
                  <a:gd name="T51" fmla="*/ 40 h 76"/>
                  <a:gd name="T52" fmla="*/ 41 w 68"/>
                  <a:gd name="T53" fmla="*/ 41 h 76"/>
                  <a:gd name="T54" fmla="*/ 43 w 68"/>
                  <a:gd name="T55" fmla="*/ 42 h 76"/>
                  <a:gd name="T56" fmla="*/ 45 w 68"/>
                  <a:gd name="T57" fmla="*/ 45 h 76"/>
                  <a:gd name="T58" fmla="*/ 47 w 68"/>
                  <a:gd name="T59" fmla="*/ 48 h 76"/>
                  <a:gd name="T60" fmla="*/ 49 w 68"/>
                  <a:gd name="T61" fmla="*/ 51 h 76"/>
                  <a:gd name="T62" fmla="*/ 51 w 68"/>
                  <a:gd name="T63" fmla="*/ 53 h 76"/>
                  <a:gd name="T64" fmla="*/ 53 w 68"/>
                  <a:gd name="T65" fmla="*/ 55 h 76"/>
                  <a:gd name="T66" fmla="*/ 53 w 68"/>
                  <a:gd name="T67" fmla="*/ 57 h 76"/>
                  <a:gd name="T68" fmla="*/ 54 w 68"/>
                  <a:gd name="T69" fmla="*/ 60 h 76"/>
                  <a:gd name="T70" fmla="*/ 54 w 68"/>
                  <a:gd name="T71" fmla="*/ 62 h 76"/>
                  <a:gd name="T72" fmla="*/ 56 w 68"/>
                  <a:gd name="T73" fmla="*/ 66 h 76"/>
                  <a:gd name="T74" fmla="*/ 59 w 68"/>
                  <a:gd name="T75" fmla="*/ 69 h 76"/>
                  <a:gd name="T76" fmla="*/ 63 w 68"/>
                  <a:gd name="T77" fmla="*/ 74 h 76"/>
                  <a:gd name="T78" fmla="*/ 65 w 68"/>
                  <a:gd name="T79" fmla="*/ 75 h 76"/>
                  <a:gd name="T80" fmla="*/ 65 w 68"/>
                  <a:gd name="T81" fmla="*/ 75 h 76"/>
                  <a:gd name="T82" fmla="*/ 63 w 68"/>
                  <a:gd name="T83" fmla="*/ 68 h 76"/>
                  <a:gd name="T84" fmla="*/ 61 w 68"/>
                  <a:gd name="T85" fmla="*/ 62 h 76"/>
                  <a:gd name="T86" fmla="*/ 59 w 68"/>
                  <a:gd name="T87" fmla="*/ 55 h 76"/>
                  <a:gd name="T88" fmla="*/ 58 w 68"/>
                  <a:gd name="T89" fmla="*/ 53 h 76"/>
                  <a:gd name="T90" fmla="*/ 57 w 68"/>
                  <a:gd name="T91" fmla="*/ 51 h 76"/>
                  <a:gd name="T92" fmla="*/ 55 w 68"/>
                  <a:gd name="T93" fmla="*/ 49 h 76"/>
                  <a:gd name="T94" fmla="*/ 53 w 68"/>
                  <a:gd name="T95" fmla="*/ 45 h 76"/>
                  <a:gd name="T96" fmla="*/ 37 w 68"/>
                  <a:gd name="T97" fmla="*/ 30 h 76"/>
                  <a:gd name="T98" fmla="*/ 23 w 68"/>
                  <a:gd name="T99" fmla="*/ 15 h 76"/>
                  <a:gd name="T100" fmla="*/ 14 w 68"/>
                  <a:gd name="T101" fmla="*/ 5 h 76"/>
                  <a:gd name="T102" fmla="*/ 11 w 68"/>
                  <a:gd name="T103" fmla="*/ 1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76"/>
                  <a:gd name="T158" fmla="*/ 68 w 68"/>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76">
                    <a:moveTo>
                      <a:pt x="11" y="0"/>
                    </a:moveTo>
                    <a:lnTo>
                      <a:pt x="10" y="1"/>
                    </a:lnTo>
                    <a:lnTo>
                      <a:pt x="10" y="3"/>
                    </a:lnTo>
                    <a:lnTo>
                      <a:pt x="10" y="5"/>
                    </a:lnTo>
                    <a:lnTo>
                      <a:pt x="10" y="7"/>
                    </a:lnTo>
                    <a:lnTo>
                      <a:pt x="10" y="8"/>
                    </a:lnTo>
                    <a:lnTo>
                      <a:pt x="10" y="9"/>
                    </a:lnTo>
                    <a:lnTo>
                      <a:pt x="8" y="13"/>
                    </a:lnTo>
                    <a:lnTo>
                      <a:pt x="8" y="14"/>
                    </a:lnTo>
                    <a:lnTo>
                      <a:pt x="7" y="17"/>
                    </a:lnTo>
                    <a:lnTo>
                      <a:pt x="7" y="19"/>
                    </a:lnTo>
                    <a:lnTo>
                      <a:pt x="5" y="23"/>
                    </a:lnTo>
                    <a:lnTo>
                      <a:pt x="3" y="26"/>
                    </a:lnTo>
                    <a:lnTo>
                      <a:pt x="2" y="30"/>
                    </a:lnTo>
                    <a:lnTo>
                      <a:pt x="1" y="32"/>
                    </a:lnTo>
                    <a:lnTo>
                      <a:pt x="0" y="34"/>
                    </a:lnTo>
                    <a:lnTo>
                      <a:pt x="0" y="35"/>
                    </a:lnTo>
                    <a:lnTo>
                      <a:pt x="2" y="35"/>
                    </a:lnTo>
                    <a:lnTo>
                      <a:pt x="3" y="37"/>
                    </a:lnTo>
                    <a:lnTo>
                      <a:pt x="5" y="37"/>
                    </a:lnTo>
                    <a:lnTo>
                      <a:pt x="7" y="37"/>
                    </a:lnTo>
                    <a:lnTo>
                      <a:pt x="9" y="37"/>
                    </a:lnTo>
                    <a:lnTo>
                      <a:pt x="10" y="40"/>
                    </a:lnTo>
                    <a:lnTo>
                      <a:pt x="13" y="40"/>
                    </a:lnTo>
                    <a:lnTo>
                      <a:pt x="15" y="40"/>
                    </a:lnTo>
                    <a:lnTo>
                      <a:pt x="16" y="40"/>
                    </a:lnTo>
                    <a:lnTo>
                      <a:pt x="17" y="40"/>
                    </a:lnTo>
                    <a:lnTo>
                      <a:pt x="19" y="40"/>
                    </a:lnTo>
                    <a:lnTo>
                      <a:pt x="20" y="40"/>
                    </a:lnTo>
                    <a:lnTo>
                      <a:pt x="22" y="40"/>
                    </a:lnTo>
                    <a:lnTo>
                      <a:pt x="23" y="37"/>
                    </a:lnTo>
                    <a:lnTo>
                      <a:pt x="23" y="35"/>
                    </a:lnTo>
                    <a:lnTo>
                      <a:pt x="23" y="34"/>
                    </a:lnTo>
                    <a:lnTo>
                      <a:pt x="22" y="34"/>
                    </a:lnTo>
                    <a:lnTo>
                      <a:pt x="22" y="32"/>
                    </a:lnTo>
                    <a:lnTo>
                      <a:pt x="22" y="29"/>
                    </a:lnTo>
                    <a:lnTo>
                      <a:pt x="22" y="28"/>
                    </a:lnTo>
                    <a:lnTo>
                      <a:pt x="23" y="27"/>
                    </a:lnTo>
                    <a:lnTo>
                      <a:pt x="24" y="27"/>
                    </a:lnTo>
                    <a:lnTo>
                      <a:pt x="24" y="29"/>
                    </a:lnTo>
                    <a:lnTo>
                      <a:pt x="25" y="29"/>
                    </a:lnTo>
                    <a:lnTo>
                      <a:pt x="27" y="29"/>
                    </a:lnTo>
                    <a:lnTo>
                      <a:pt x="27" y="31"/>
                    </a:lnTo>
                    <a:lnTo>
                      <a:pt x="27" y="32"/>
                    </a:lnTo>
                    <a:lnTo>
                      <a:pt x="29" y="32"/>
                    </a:lnTo>
                    <a:lnTo>
                      <a:pt x="29" y="33"/>
                    </a:lnTo>
                    <a:lnTo>
                      <a:pt x="30" y="33"/>
                    </a:lnTo>
                    <a:lnTo>
                      <a:pt x="32" y="33"/>
                    </a:lnTo>
                    <a:lnTo>
                      <a:pt x="32" y="35"/>
                    </a:lnTo>
                    <a:lnTo>
                      <a:pt x="32" y="36"/>
                    </a:lnTo>
                    <a:lnTo>
                      <a:pt x="33" y="36"/>
                    </a:lnTo>
                    <a:lnTo>
                      <a:pt x="33" y="38"/>
                    </a:lnTo>
                    <a:lnTo>
                      <a:pt x="33" y="39"/>
                    </a:lnTo>
                    <a:lnTo>
                      <a:pt x="35" y="39"/>
                    </a:lnTo>
                    <a:lnTo>
                      <a:pt x="35" y="41"/>
                    </a:lnTo>
                    <a:lnTo>
                      <a:pt x="35" y="42"/>
                    </a:lnTo>
                    <a:lnTo>
                      <a:pt x="37" y="42"/>
                    </a:lnTo>
                    <a:lnTo>
                      <a:pt x="37" y="41"/>
                    </a:lnTo>
                    <a:lnTo>
                      <a:pt x="37" y="39"/>
                    </a:lnTo>
                    <a:lnTo>
                      <a:pt x="37" y="37"/>
                    </a:lnTo>
                    <a:lnTo>
                      <a:pt x="37" y="38"/>
                    </a:lnTo>
                    <a:lnTo>
                      <a:pt x="39" y="38"/>
                    </a:lnTo>
                    <a:lnTo>
                      <a:pt x="39" y="40"/>
                    </a:lnTo>
                    <a:lnTo>
                      <a:pt x="41" y="40"/>
                    </a:lnTo>
                    <a:lnTo>
                      <a:pt x="41" y="41"/>
                    </a:lnTo>
                    <a:lnTo>
                      <a:pt x="43" y="41"/>
                    </a:lnTo>
                    <a:lnTo>
                      <a:pt x="43" y="42"/>
                    </a:lnTo>
                    <a:lnTo>
                      <a:pt x="45" y="42"/>
                    </a:lnTo>
                    <a:lnTo>
                      <a:pt x="45" y="45"/>
                    </a:lnTo>
                    <a:lnTo>
                      <a:pt x="47" y="45"/>
                    </a:lnTo>
                    <a:lnTo>
                      <a:pt x="47" y="47"/>
                    </a:lnTo>
                    <a:lnTo>
                      <a:pt x="47" y="48"/>
                    </a:lnTo>
                    <a:lnTo>
                      <a:pt x="49" y="48"/>
                    </a:lnTo>
                    <a:lnTo>
                      <a:pt x="49" y="50"/>
                    </a:lnTo>
                    <a:lnTo>
                      <a:pt x="49" y="51"/>
                    </a:lnTo>
                    <a:lnTo>
                      <a:pt x="51" y="51"/>
                    </a:lnTo>
                    <a:lnTo>
                      <a:pt x="51" y="53"/>
                    </a:lnTo>
                    <a:lnTo>
                      <a:pt x="53" y="53"/>
                    </a:lnTo>
                    <a:lnTo>
                      <a:pt x="53" y="55"/>
                    </a:lnTo>
                    <a:lnTo>
                      <a:pt x="53" y="57"/>
                    </a:lnTo>
                    <a:lnTo>
                      <a:pt x="54" y="57"/>
                    </a:lnTo>
                    <a:lnTo>
                      <a:pt x="54" y="59"/>
                    </a:lnTo>
                    <a:lnTo>
                      <a:pt x="54" y="60"/>
                    </a:lnTo>
                    <a:lnTo>
                      <a:pt x="54" y="62"/>
                    </a:lnTo>
                    <a:lnTo>
                      <a:pt x="56" y="62"/>
                    </a:lnTo>
                    <a:lnTo>
                      <a:pt x="56" y="64"/>
                    </a:lnTo>
                    <a:lnTo>
                      <a:pt x="56" y="66"/>
                    </a:lnTo>
                    <a:lnTo>
                      <a:pt x="57" y="66"/>
                    </a:lnTo>
                    <a:lnTo>
                      <a:pt x="57" y="68"/>
                    </a:lnTo>
                    <a:lnTo>
                      <a:pt x="59" y="68"/>
                    </a:lnTo>
                    <a:lnTo>
                      <a:pt x="59" y="69"/>
                    </a:lnTo>
                    <a:lnTo>
                      <a:pt x="61" y="69"/>
                    </a:lnTo>
                    <a:lnTo>
                      <a:pt x="61" y="72"/>
                    </a:lnTo>
                    <a:lnTo>
                      <a:pt x="63" y="72"/>
                    </a:lnTo>
                    <a:lnTo>
                      <a:pt x="63" y="74"/>
                    </a:lnTo>
                    <a:lnTo>
                      <a:pt x="64" y="74"/>
                    </a:lnTo>
                    <a:lnTo>
                      <a:pt x="64" y="75"/>
                    </a:lnTo>
                    <a:lnTo>
                      <a:pt x="65" y="75"/>
                    </a:lnTo>
                    <a:lnTo>
                      <a:pt x="67" y="75"/>
                    </a:lnTo>
                    <a:lnTo>
                      <a:pt x="65" y="75"/>
                    </a:lnTo>
                    <a:lnTo>
                      <a:pt x="65" y="73"/>
                    </a:lnTo>
                    <a:lnTo>
                      <a:pt x="63" y="72"/>
                    </a:lnTo>
                    <a:lnTo>
                      <a:pt x="63" y="70"/>
                    </a:lnTo>
                    <a:lnTo>
                      <a:pt x="63" y="68"/>
                    </a:lnTo>
                    <a:lnTo>
                      <a:pt x="63" y="67"/>
                    </a:lnTo>
                    <a:lnTo>
                      <a:pt x="61" y="66"/>
                    </a:lnTo>
                    <a:lnTo>
                      <a:pt x="61" y="64"/>
                    </a:lnTo>
                    <a:lnTo>
                      <a:pt x="61" y="62"/>
                    </a:lnTo>
                    <a:lnTo>
                      <a:pt x="61" y="60"/>
                    </a:lnTo>
                    <a:lnTo>
                      <a:pt x="59" y="59"/>
                    </a:lnTo>
                    <a:lnTo>
                      <a:pt x="59" y="57"/>
                    </a:lnTo>
                    <a:lnTo>
                      <a:pt x="59" y="55"/>
                    </a:lnTo>
                    <a:lnTo>
                      <a:pt x="59" y="53"/>
                    </a:lnTo>
                    <a:lnTo>
                      <a:pt x="58" y="53"/>
                    </a:lnTo>
                    <a:lnTo>
                      <a:pt x="58" y="51"/>
                    </a:lnTo>
                    <a:lnTo>
                      <a:pt x="57" y="51"/>
                    </a:lnTo>
                    <a:lnTo>
                      <a:pt x="57" y="49"/>
                    </a:lnTo>
                    <a:lnTo>
                      <a:pt x="55" y="49"/>
                    </a:lnTo>
                    <a:lnTo>
                      <a:pt x="55" y="47"/>
                    </a:lnTo>
                    <a:lnTo>
                      <a:pt x="53" y="47"/>
                    </a:lnTo>
                    <a:lnTo>
                      <a:pt x="53" y="45"/>
                    </a:lnTo>
                    <a:lnTo>
                      <a:pt x="53" y="43"/>
                    </a:lnTo>
                    <a:lnTo>
                      <a:pt x="47" y="40"/>
                    </a:lnTo>
                    <a:lnTo>
                      <a:pt x="42" y="34"/>
                    </a:lnTo>
                    <a:lnTo>
                      <a:pt x="37" y="30"/>
                    </a:lnTo>
                    <a:lnTo>
                      <a:pt x="33" y="25"/>
                    </a:lnTo>
                    <a:lnTo>
                      <a:pt x="29" y="22"/>
                    </a:lnTo>
                    <a:lnTo>
                      <a:pt x="26" y="18"/>
                    </a:lnTo>
                    <a:lnTo>
                      <a:pt x="23" y="15"/>
                    </a:lnTo>
                    <a:lnTo>
                      <a:pt x="21" y="11"/>
                    </a:lnTo>
                    <a:lnTo>
                      <a:pt x="18" y="9"/>
                    </a:lnTo>
                    <a:lnTo>
                      <a:pt x="16" y="7"/>
                    </a:lnTo>
                    <a:lnTo>
                      <a:pt x="14" y="5"/>
                    </a:lnTo>
                    <a:lnTo>
                      <a:pt x="13" y="3"/>
                    </a:lnTo>
                    <a:lnTo>
                      <a:pt x="11" y="3"/>
                    </a:lnTo>
                    <a:lnTo>
                      <a:pt x="11" y="1"/>
                    </a:lnTo>
                    <a:lnTo>
                      <a:pt x="11" y="0"/>
                    </a:lnTo>
                  </a:path>
                </a:pathLst>
              </a:custGeom>
              <a:solidFill>
                <a:srgbClr val="FFFFFF"/>
              </a:solidFill>
              <a:ln w="9525">
                <a:noFill/>
                <a:round/>
                <a:headEnd/>
                <a:tailEnd/>
              </a:ln>
            </p:spPr>
            <p:txBody>
              <a:bodyPr/>
              <a:lstStyle/>
              <a:p>
                <a:endParaRPr lang="zh-TW" altLang="en-US"/>
              </a:p>
            </p:txBody>
          </p:sp>
          <p:sp>
            <p:nvSpPr>
              <p:cNvPr id="118939" name="Freeform 227"/>
              <p:cNvSpPr>
                <a:spLocks/>
              </p:cNvSpPr>
              <p:nvPr/>
            </p:nvSpPr>
            <p:spPr bwMode="auto">
              <a:xfrm>
                <a:off x="773" y="2137"/>
                <a:ext cx="14" cy="7"/>
              </a:xfrm>
              <a:custGeom>
                <a:avLst/>
                <a:gdLst>
                  <a:gd name="T0" fmla="*/ 0 w 14"/>
                  <a:gd name="T1" fmla="*/ 3 h 7"/>
                  <a:gd name="T2" fmla="*/ 0 w 14"/>
                  <a:gd name="T3" fmla="*/ 3 h 7"/>
                  <a:gd name="T4" fmla="*/ 2 w 14"/>
                  <a:gd name="T5" fmla="*/ 3 h 7"/>
                  <a:gd name="T6" fmla="*/ 2 w 14"/>
                  <a:gd name="T7" fmla="*/ 3 h 7"/>
                  <a:gd name="T8" fmla="*/ 4 w 14"/>
                  <a:gd name="T9" fmla="*/ 3 h 7"/>
                  <a:gd name="T10" fmla="*/ 4 w 14"/>
                  <a:gd name="T11" fmla="*/ 3 h 7"/>
                  <a:gd name="T12" fmla="*/ 4 w 14"/>
                  <a:gd name="T13" fmla="*/ 3 h 7"/>
                  <a:gd name="T14" fmla="*/ 4 w 14"/>
                  <a:gd name="T15" fmla="*/ 3 h 7"/>
                  <a:gd name="T16" fmla="*/ 4 w 14"/>
                  <a:gd name="T17" fmla="*/ 4 h 7"/>
                  <a:gd name="T18" fmla="*/ 4 w 14"/>
                  <a:gd name="T19" fmla="*/ 4 h 7"/>
                  <a:gd name="T20" fmla="*/ 6 w 14"/>
                  <a:gd name="T21" fmla="*/ 4 h 7"/>
                  <a:gd name="T22" fmla="*/ 6 w 14"/>
                  <a:gd name="T23" fmla="*/ 4 h 7"/>
                  <a:gd name="T24" fmla="*/ 7 w 14"/>
                  <a:gd name="T25" fmla="*/ 4 h 7"/>
                  <a:gd name="T26" fmla="*/ 7 w 14"/>
                  <a:gd name="T27" fmla="*/ 4 h 7"/>
                  <a:gd name="T28" fmla="*/ 8 w 14"/>
                  <a:gd name="T29" fmla="*/ 4 h 7"/>
                  <a:gd name="T30" fmla="*/ 9 w 14"/>
                  <a:gd name="T31" fmla="*/ 4 h 7"/>
                  <a:gd name="T32" fmla="*/ 11 w 14"/>
                  <a:gd name="T33" fmla="*/ 3 h 7"/>
                  <a:gd name="T34" fmla="*/ 11 w 14"/>
                  <a:gd name="T35" fmla="*/ 3 h 7"/>
                  <a:gd name="T36" fmla="*/ 11 w 14"/>
                  <a:gd name="T37" fmla="*/ 3 h 7"/>
                  <a:gd name="T38" fmla="*/ 11 w 14"/>
                  <a:gd name="T39" fmla="*/ 3 h 7"/>
                  <a:gd name="T40" fmla="*/ 8 w 14"/>
                  <a:gd name="T41" fmla="*/ 4 h 7"/>
                  <a:gd name="T42" fmla="*/ 5 w 14"/>
                  <a:gd name="T43" fmla="*/ 4 h 7"/>
                  <a:gd name="T44" fmla="*/ 1 w 14"/>
                  <a:gd name="T45" fmla="*/ 4 h 7"/>
                  <a:gd name="T46" fmla="*/ 0 w 14"/>
                  <a:gd name="T47" fmla="*/ 4 h 7"/>
                  <a:gd name="T48" fmla="*/ 0 w 14"/>
                  <a:gd name="T49" fmla="*/ 2 h 7"/>
                  <a:gd name="T50" fmla="*/ 1 w 14"/>
                  <a:gd name="T51" fmla="*/ 2 h 7"/>
                  <a:gd name="T52" fmla="*/ 3 w 14"/>
                  <a:gd name="T53" fmla="*/ 2 h 7"/>
                  <a:gd name="T54" fmla="*/ 6 w 14"/>
                  <a:gd name="T55" fmla="*/ 2 h 7"/>
                  <a:gd name="T56" fmla="*/ 8 w 14"/>
                  <a:gd name="T57" fmla="*/ 2 h 7"/>
                  <a:gd name="T58" fmla="*/ 9 w 14"/>
                  <a:gd name="T59" fmla="*/ 2 h 7"/>
                  <a:gd name="T60" fmla="*/ 11 w 14"/>
                  <a:gd name="T61" fmla="*/ 2 h 7"/>
                  <a:gd name="T62" fmla="*/ 11 w 14"/>
                  <a:gd name="T63" fmla="*/ 2 h 7"/>
                  <a:gd name="T64" fmla="*/ 12 w 14"/>
                  <a:gd name="T65" fmla="*/ 3 h 7"/>
                  <a:gd name="T66" fmla="*/ 12 w 14"/>
                  <a:gd name="T67" fmla="*/ 3 h 7"/>
                  <a:gd name="T68" fmla="*/ 12 w 14"/>
                  <a:gd name="T69" fmla="*/ 3 h 7"/>
                  <a:gd name="T70" fmla="*/ 12 w 14"/>
                  <a:gd name="T71" fmla="*/ 3 h 7"/>
                  <a:gd name="T72" fmla="*/ 11 w 14"/>
                  <a:gd name="T73" fmla="*/ 4 h 7"/>
                  <a:gd name="T74" fmla="*/ 11 w 14"/>
                  <a:gd name="T75" fmla="*/ 5 h 7"/>
                  <a:gd name="T76" fmla="*/ 9 w 14"/>
                  <a:gd name="T77" fmla="*/ 6 h 7"/>
                  <a:gd name="T78" fmla="*/ 7 w 14"/>
                  <a:gd name="T79" fmla="*/ 6 h 7"/>
                  <a:gd name="T80" fmla="*/ 4 w 14"/>
                  <a:gd name="T81" fmla="*/ 5 h 7"/>
                  <a:gd name="T82" fmla="*/ 2 w 14"/>
                  <a:gd name="T83" fmla="*/ 5 h 7"/>
                  <a:gd name="T84" fmla="*/ 0 w 14"/>
                  <a:gd name="T85" fmla="*/ 4 h 7"/>
                  <a:gd name="T86" fmla="*/ 0 w 14"/>
                  <a:gd name="T87" fmla="*/ 4 h 7"/>
                  <a:gd name="T88" fmla="*/ 0 w 14"/>
                  <a:gd name="T89" fmla="*/ 3 h 7"/>
                  <a:gd name="T90" fmla="*/ 0 w 14"/>
                  <a:gd name="T91" fmla="*/ 3 h 7"/>
                  <a:gd name="T92" fmla="*/ 0 w 14"/>
                  <a:gd name="T93" fmla="*/ 3 h 7"/>
                  <a:gd name="T94" fmla="*/ 0 w 14"/>
                  <a:gd name="T95" fmla="*/ 3 h 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
                  <a:gd name="T145" fmla="*/ 0 h 7"/>
                  <a:gd name="T146" fmla="*/ 14 w 14"/>
                  <a:gd name="T147" fmla="*/ 7 h 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 h="7">
                    <a:moveTo>
                      <a:pt x="0" y="3"/>
                    </a:moveTo>
                    <a:lnTo>
                      <a:pt x="0" y="3"/>
                    </a:lnTo>
                    <a:lnTo>
                      <a:pt x="2" y="3"/>
                    </a:lnTo>
                    <a:lnTo>
                      <a:pt x="4" y="2"/>
                    </a:lnTo>
                    <a:lnTo>
                      <a:pt x="4" y="3"/>
                    </a:lnTo>
                    <a:lnTo>
                      <a:pt x="4" y="2"/>
                    </a:lnTo>
                    <a:lnTo>
                      <a:pt x="4" y="4"/>
                    </a:lnTo>
                    <a:lnTo>
                      <a:pt x="6" y="4"/>
                    </a:lnTo>
                    <a:lnTo>
                      <a:pt x="7" y="4"/>
                    </a:lnTo>
                    <a:lnTo>
                      <a:pt x="8" y="4"/>
                    </a:lnTo>
                    <a:lnTo>
                      <a:pt x="9" y="4"/>
                    </a:lnTo>
                    <a:lnTo>
                      <a:pt x="11" y="3"/>
                    </a:lnTo>
                    <a:lnTo>
                      <a:pt x="9" y="4"/>
                    </a:lnTo>
                    <a:lnTo>
                      <a:pt x="8" y="4"/>
                    </a:lnTo>
                    <a:lnTo>
                      <a:pt x="6" y="4"/>
                    </a:lnTo>
                    <a:lnTo>
                      <a:pt x="5" y="4"/>
                    </a:lnTo>
                    <a:lnTo>
                      <a:pt x="3" y="4"/>
                    </a:lnTo>
                    <a:lnTo>
                      <a:pt x="1" y="4"/>
                    </a:lnTo>
                    <a:lnTo>
                      <a:pt x="0" y="4"/>
                    </a:lnTo>
                    <a:lnTo>
                      <a:pt x="0" y="2"/>
                    </a:lnTo>
                    <a:lnTo>
                      <a:pt x="1" y="2"/>
                    </a:lnTo>
                    <a:lnTo>
                      <a:pt x="3" y="2"/>
                    </a:lnTo>
                    <a:lnTo>
                      <a:pt x="5" y="2"/>
                    </a:lnTo>
                    <a:lnTo>
                      <a:pt x="6" y="2"/>
                    </a:lnTo>
                    <a:lnTo>
                      <a:pt x="8" y="0"/>
                    </a:lnTo>
                    <a:lnTo>
                      <a:pt x="8" y="2"/>
                    </a:lnTo>
                    <a:lnTo>
                      <a:pt x="9" y="2"/>
                    </a:lnTo>
                    <a:lnTo>
                      <a:pt x="11" y="2"/>
                    </a:lnTo>
                    <a:lnTo>
                      <a:pt x="13" y="2"/>
                    </a:lnTo>
                    <a:lnTo>
                      <a:pt x="12" y="3"/>
                    </a:lnTo>
                    <a:lnTo>
                      <a:pt x="11" y="4"/>
                    </a:lnTo>
                    <a:lnTo>
                      <a:pt x="11" y="5"/>
                    </a:lnTo>
                    <a:lnTo>
                      <a:pt x="9" y="6"/>
                    </a:lnTo>
                    <a:lnTo>
                      <a:pt x="7" y="6"/>
                    </a:lnTo>
                    <a:lnTo>
                      <a:pt x="7" y="5"/>
                    </a:lnTo>
                    <a:lnTo>
                      <a:pt x="5" y="5"/>
                    </a:lnTo>
                    <a:lnTo>
                      <a:pt x="4" y="5"/>
                    </a:lnTo>
                    <a:lnTo>
                      <a:pt x="2" y="5"/>
                    </a:lnTo>
                    <a:lnTo>
                      <a:pt x="2" y="4"/>
                    </a:lnTo>
                    <a:lnTo>
                      <a:pt x="0" y="4"/>
                    </a:lnTo>
                    <a:lnTo>
                      <a:pt x="0" y="3"/>
                    </a:lnTo>
                  </a:path>
                </a:pathLst>
              </a:custGeom>
              <a:solidFill>
                <a:srgbClr val="000000"/>
              </a:solidFill>
              <a:ln w="9525">
                <a:noFill/>
                <a:round/>
                <a:headEnd/>
                <a:tailEnd/>
              </a:ln>
            </p:spPr>
            <p:txBody>
              <a:bodyPr/>
              <a:lstStyle/>
              <a:p>
                <a:endParaRPr lang="zh-TW" altLang="en-US"/>
              </a:p>
            </p:txBody>
          </p:sp>
          <p:sp>
            <p:nvSpPr>
              <p:cNvPr id="118940" name="Freeform 228"/>
              <p:cNvSpPr>
                <a:spLocks/>
              </p:cNvSpPr>
              <p:nvPr/>
            </p:nvSpPr>
            <p:spPr bwMode="auto">
              <a:xfrm>
                <a:off x="766" y="2243"/>
                <a:ext cx="68" cy="93"/>
              </a:xfrm>
              <a:custGeom>
                <a:avLst/>
                <a:gdLst>
                  <a:gd name="T0" fmla="*/ 59 w 68"/>
                  <a:gd name="T1" fmla="*/ 29 h 93"/>
                  <a:gd name="T2" fmla="*/ 59 w 68"/>
                  <a:gd name="T3" fmla="*/ 37 h 93"/>
                  <a:gd name="T4" fmla="*/ 59 w 68"/>
                  <a:gd name="T5" fmla="*/ 43 h 93"/>
                  <a:gd name="T6" fmla="*/ 59 w 68"/>
                  <a:gd name="T7" fmla="*/ 52 h 93"/>
                  <a:gd name="T8" fmla="*/ 57 w 68"/>
                  <a:gd name="T9" fmla="*/ 58 h 93"/>
                  <a:gd name="T10" fmla="*/ 54 w 68"/>
                  <a:gd name="T11" fmla="*/ 60 h 93"/>
                  <a:gd name="T12" fmla="*/ 45 w 68"/>
                  <a:gd name="T13" fmla="*/ 65 h 93"/>
                  <a:gd name="T14" fmla="*/ 33 w 68"/>
                  <a:gd name="T15" fmla="*/ 71 h 93"/>
                  <a:gd name="T16" fmla="*/ 20 w 68"/>
                  <a:gd name="T17" fmla="*/ 78 h 93"/>
                  <a:gd name="T18" fmla="*/ 8 w 68"/>
                  <a:gd name="T19" fmla="*/ 84 h 93"/>
                  <a:gd name="T20" fmla="*/ 2 w 68"/>
                  <a:gd name="T21" fmla="*/ 88 h 93"/>
                  <a:gd name="T22" fmla="*/ 0 w 68"/>
                  <a:gd name="T23" fmla="*/ 89 h 93"/>
                  <a:gd name="T24" fmla="*/ 0 w 68"/>
                  <a:gd name="T25" fmla="*/ 91 h 93"/>
                  <a:gd name="T26" fmla="*/ 0 w 68"/>
                  <a:gd name="T27" fmla="*/ 92 h 93"/>
                  <a:gd name="T28" fmla="*/ 1 w 68"/>
                  <a:gd name="T29" fmla="*/ 92 h 93"/>
                  <a:gd name="T30" fmla="*/ 1 w 68"/>
                  <a:gd name="T31" fmla="*/ 92 h 93"/>
                  <a:gd name="T32" fmla="*/ 3 w 68"/>
                  <a:gd name="T33" fmla="*/ 92 h 93"/>
                  <a:gd name="T34" fmla="*/ 7 w 68"/>
                  <a:gd name="T35" fmla="*/ 91 h 93"/>
                  <a:gd name="T36" fmla="*/ 15 w 68"/>
                  <a:gd name="T37" fmla="*/ 87 h 93"/>
                  <a:gd name="T38" fmla="*/ 21 w 68"/>
                  <a:gd name="T39" fmla="*/ 85 h 93"/>
                  <a:gd name="T40" fmla="*/ 28 w 68"/>
                  <a:gd name="T41" fmla="*/ 82 h 93"/>
                  <a:gd name="T42" fmla="*/ 32 w 68"/>
                  <a:gd name="T43" fmla="*/ 80 h 93"/>
                  <a:gd name="T44" fmla="*/ 37 w 68"/>
                  <a:gd name="T45" fmla="*/ 77 h 93"/>
                  <a:gd name="T46" fmla="*/ 43 w 68"/>
                  <a:gd name="T47" fmla="*/ 74 h 93"/>
                  <a:gd name="T48" fmla="*/ 49 w 68"/>
                  <a:gd name="T49" fmla="*/ 70 h 93"/>
                  <a:gd name="T50" fmla="*/ 54 w 68"/>
                  <a:gd name="T51" fmla="*/ 67 h 93"/>
                  <a:gd name="T52" fmla="*/ 59 w 68"/>
                  <a:gd name="T53" fmla="*/ 63 h 93"/>
                  <a:gd name="T54" fmla="*/ 59 w 68"/>
                  <a:gd name="T55" fmla="*/ 63 h 93"/>
                  <a:gd name="T56" fmla="*/ 60 w 68"/>
                  <a:gd name="T57" fmla="*/ 63 h 93"/>
                  <a:gd name="T58" fmla="*/ 61 w 68"/>
                  <a:gd name="T59" fmla="*/ 62 h 93"/>
                  <a:gd name="T60" fmla="*/ 61 w 68"/>
                  <a:gd name="T61" fmla="*/ 61 h 93"/>
                  <a:gd name="T62" fmla="*/ 61 w 68"/>
                  <a:gd name="T63" fmla="*/ 59 h 93"/>
                  <a:gd name="T64" fmla="*/ 62 w 68"/>
                  <a:gd name="T65" fmla="*/ 56 h 93"/>
                  <a:gd name="T66" fmla="*/ 63 w 68"/>
                  <a:gd name="T67" fmla="*/ 50 h 93"/>
                  <a:gd name="T68" fmla="*/ 65 w 68"/>
                  <a:gd name="T69" fmla="*/ 43 h 93"/>
                  <a:gd name="T70" fmla="*/ 65 w 68"/>
                  <a:gd name="T71" fmla="*/ 37 h 93"/>
                  <a:gd name="T72" fmla="*/ 65 w 68"/>
                  <a:gd name="T73" fmla="*/ 31 h 93"/>
                  <a:gd name="T74" fmla="*/ 65 w 68"/>
                  <a:gd name="T75" fmla="*/ 27 h 93"/>
                  <a:gd name="T76" fmla="*/ 65 w 68"/>
                  <a:gd name="T77" fmla="*/ 21 h 93"/>
                  <a:gd name="T78" fmla="*/ 64 w 68"/>
                  <a:gd name="T79" fmla="*/ 15 h 93"/>
                  <a:gd name="T80" fmla="*/ 62 w 68"/>
                  <a:gd name="T81" fmla="*/ 8 h 93"/>
                  <a:gd name="T82" fmla="*/ 62 w 68"/>
                  <a:gd name="T83" fmla="*/ 4 h 93"/>
                  <a:gd name="T84" fmla="*/ 62 w 68"/>
                  <a:gd name="T85" fmla="*/ 0 h 93"/>
                  <a:gd name="T86" fmla="*/ 61 w 68"/>
                  <a:gd name="T87" fmla="*/ 0 h 93"/>
                  <a:gd name="T88" fmla="*/ 61 w 68"/>
                  <a:gd name="T89" fmla="*/ 1 h 93"/>
                  <a:gd name="T90" fmla="*/ 60 w 68"/>
                  <a:gd name="T91" fmla="*/ 4 h 93"/>
                  <a:gd name="T92" fmla="*/ 60 w 68"/>
                  <a:gd name="T93" fmla="*/ 9 h 93"/>
                  <a:gd name="T94" fmla="*/ 59 w 68"/>
                  <a:gd name="T95" fmla="*/ 21 h 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
                  <a:gd name="T145" fmla="*/ 0 h 93"/>
                  <a:gd name="T146" fmla="*/ 68 w 68"/>
                  <a:gd name="T147" fmla="*/ 93 h 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 h="93">
                    <a:moveTo>
                      <a:pt x="59" y="26"/>
                    </a:moveTo>
                    <a:lnTo>
                      <a:pt x="59" y="28"/>
                    </a:lnTo>
                    <a:lnTo>
                      <a:pt x="59" y="29"/>
                    </a:lnTo>
                    <a:lnTo>
                      <a:pt x="59" y="31"/>
                    </a:lnTo>
                    <a:lnTo>
                      <a:pt x="59" y="33"/>
                    </a:lnTo>
                    <a:lnTo>
                      <a:pt x="59" y="37"/>
                    </a:lnTo>
                    <a:lnTo>
                      <a:pt x="59" y="38"/>
                    </a:lnTo>
                    <a:lnTo>
                      <a:pt x="59" y="41"/>
                    </a:lnTo>
                    <a:lnTo>
                      <a:pt x="59" y="43"/>
                    </a:lnTo>
                    <a:lnTo>
                      <a:pt x="59" y="47"/>
                    </a:lnTo>
                    <a:lnTo>
                      <a:pt x="59" y="49"/>
                    </a:lnTo>
                    <a:lnTo>
                      <a:pt x="59" y="52"/>
                    </a:lnTo>
                    <a:lnTo>
                      <a:pt x="59" y="53"/>
                    </a:lnTo>
                    <a:lnTo>
                      <a:pt x="57" y="56"/>
                    </a:lnTo>
                    <a:lnTo>
                      <a:pt x="57" y="58"/>
                    </a:lnTo>
                    <a:lnTo>
                      <a:pt x="54" y="60"/>
                    </a:lnTo>
                    <a:lnTo>
                      <a:pt x="52" y="61"/>
                    </a:lnTo>
                    <a:lnTo>
                      <a:pt x="48" y="64"/>
                    </a:lnTo>
                    <a:lnTo>
                      <a:pt x="45" y="65"/>
                    </a:lnTo>
                    <a:lnTo>
                      <a:pt x="41" y="66"/>
                    </a:lnTo>
                    <a:lnTo>
                      <a:pt x="37" y="69"/>
                    </a:lnTo>
                    <a:lnTo>
                      <a:pt x="33" y="71"/>
                    </a:lnTo>
                    <a:lnTo>
                      <a:pt x="29" y="73"/>
                    </a:lnTo>
                    <a:lnTo>
                      <a:pt x="24" y="76"/>
                    </a:lnTo>
                    <a:lnTo>
                      <a:pt x="20" y="78"/>
                    </a:lnTo>
                    <a:lnTo>
                      <a:pt x="16" y="80"/>
                    </a:lnTo>
                    <a:lnTo>
                      <a:pt x="12" y="82"/>
                    </a:lnTo>
                    <a:lnTo>
                      <a:pt x="8" y="84"/>
                    </a:lnTo>
                    <a:lnTo>
                      <a:pt x="5" y="86"/>
                    </a:lnTo>
                    <a:lnTo>
                      <a:pt x="3" y="88"/>
                    </a:lnTo>
                    <a:lnTo>
                      <a:pt x="2" y="88"/>
                    </a:lnTo>
                    <a:lnTo>
                      <a:pt x="0" y="89"/>
                    </a:lnTo>
                    <a:lnTo>
                      <a:pt x="0" y="91"/>
                    </a:lnTo>
                    <a:lnTo>
                      <a:pt x="0" y="92"/>
                    </a:lnTo>
                    <a:lnTo>
                      <a:pt x="1" y="92"/>
                    </a:lnTo>
                    <a:lnTo>
                      <a:pt x="2" y="92"/>
                    </a:lnTo>
                    <a:lnTo>
                      <a:pt x="3" y="92"/>
                    </a:lnTo>
                    <a:lnTo>
                      <a:pt x="5" y="91"/>
                    </a:lnTo>
                    <a:lnTo>
                      <a:pt x="7" y="91"/>
                    </a:lnTo>
                    <a:lnTo>
                      <a:pt x="9" y="89"/>
                    </a:lnTo>
                    <a:lnTo>
                      <a:pt x="11" y="89"/>
                    </a:lnTo>
                    <a:lnTo>
                      <a:pt x="15" y="87"/>
                    </a:lnTo>
                    <a:lnTo>
                      <a:pt x="16" y="87"/>
                    </a:lnTo>
                    <a:lnTo>
                      <a:pt x="18" y="85"/>
                    </a:lnTo>
                    <a:lnTo>
                      <a:pt x="21" y="85"/>
                    </a:lnTo>
                    <a:lnTo>
                      <a:pt x="24" y="83"/>
                    </a:lnTo>
                    <a:lnTo>
                      <a:pt x="26" y="83"/>
                    </a:lnTo>
                    <a:lnTo>
                      <a:pt x="28" y="82"/>
                    </a:lnTo>
                    <a:lnTo>
                      <a:pt x="29" y="82"/>
                    </a:lnTo>
                    <a:lnTo>
                      <a:pt x="32" y="80"/>
                    </a:lnTo>
                    <a:lnTo>
                      <a:pt x="34" y="79"/>
                    </a:lnTo>
                    <a:lnTo>
                      <a:pt x="35" y="79"/>
                    </a:lnTo>
                    <a:lnTo>
                      <a:pt x="37" y="77"/>
                    </a:lnTo>
                    <a:lnTo>
                      <a:pt x="39" y="77"/>
                    </a:lnTo>
                    <a:lnTo>
                      <a:pt x="41" y="75"/>
                    </a:lnTo>
                    <a:lnTo>
                      <a:pt x="43" y="74"/>
                    </a:lnTo>
                    <a:lnTo>
                      <a:pt x="45" y="72"/>
                    </a:lnTo>
                    <a:lnTo>
                      <a:pt x="47" y="72"/>
                    </a:lnTo>
                    <a:lnTo>
                      <a:pt x="49" y="70"/>
                    </a:lnTo>
                    <a:lnTo>
                      <a:pt x="51" y="69"/>
                    </a:lnTo>
                    <a:lnTo>
                      <a:pt x="53" y="67"/>
                    </a:lnTo>
                    <a:lnTo>
                      <a:pt x="54" y="67"/>
                    </a:lnTo>
                    <a:lnTo>
                      <a:pt x="56" y="65"/>
                    </a:lnTo>
                    <a:lnTo>
                      <a:pt x="57" y="65"/>
                    </a:lnTo>
                    <a:lnTo>
                      <a:pt x="59" y="63"/>
                    </a:lnTo>
                    <a:lnTo>
                      <a:pt x="60" y="63"/>
                    </a:lnTo>
                    <a:lnTo>
                      <a:pt x="61" y="62"/>
                    </a:lnTo>
                    <a:lnTo>
                      <a:pt x="61" y="61"/>
                    </a:lnTo>
                    <a:lnTo>
                      <a:pt x="61" y="59"/>
                    </a:lnTo>
                    <a:lnTo>
                      <a:pt x="62" y="58"/>
                    </a:lnTo>
                    <a:lnTo>
                      <a:pt x="62" y="56"/>
                    </a:lnTo>
                    <a:lnTo>
                      <a:pt x="62" y="54"/>
                    </a:lnTo>
                    <a:lnTo>
                      <a:pt x="63" y="52"/>
                    </a:lnTo>
                    <a:lnTo>
                      <a:pt x="63" y="50"/>
                    </a:lnTo>
                    <a:lnTo>
                      <a:pt x="63" y="48"/>
                    </a:lnTo>
                    <a:lnTo>
                      <a:pt x="63" y="46"/>
                    </a:lnTo>
                    <a:lnTo>
                      <a:pt x="65" y="43"/>
                    </a:lnTo>
                    <a:lnTo>
                      <a:pt x="65" y="41"/>
                    </a:lnTo>
                    <a:lnTo>
                      <a:pt x="65" y="39"/>
                    </a:lnTo>
                    <a:lnTo>
                      <a:pt x="65" y="37"/>
                    </a:lnTo>
                    <a:lnTo>
                      <a:pt x="65" y="34"/>
                    </a:lnTo>
                    <a:lnTo>
                      <a:pt x="65" y="32"/>
                    </a:lnTo>
                    <a:lnTo>
                      <a:pt x="65" y="31"/>
                    </a:lnTo>
                    <a:lnTo>
                      <a:pt x="65" y="29"/>
                    </a:lnTo>
                    <a:lnTo>
                      <a:pt x="67" y="27"/>
                    </a:lnTo>
                    <a:lnTo>
                      <a:pt x="65" y="27"/>
                    </a:lnTo>
                    <a:lnTo>
                      <a:pt x="65" y="25"/>
                    </a:lnTo>
                    <a:lnTo>
                      <a:pt x="65" y="23"/>
                    </a:lnTo>
                    <a:lnTo>
                      <a:pt x="65" y="21"/>
                    </a:lnTo>
                    <a:lnTo>
                      <a:pt x="64" y="19"/>
                    </a:lnTo>
                    <a:lnTo>
                      <a:pt x="64" y="17"/>
                    </a:lnTo>
                    <a:lnTo>
                      <a:pt x="64" y="15"/>
                    </a:lnTo>
                    <a:lnTo>
                      <a:pt x="64" y="12"/>
                    </a:lnTo>
                    <a:lnTo>
                      <a:pt x="62" y="10"/>
                    </a:lnTo>
                    <a:lnTo>
                      <a:pt x="62" y="8"/>
                    </a:lnTo>
                    <a:lnTo>
                      <a:pt x="62" y="6"/>
                    </a:lnTo>
                    <a:lnTo>
                      <a:pt x="62" y="4"/>
                    </a:lnTo>
                    <a:lnTo>
                      <a:pt x="62" y="2"/>
                    </a:lnTo>
                    <a:lnTo>
                      <a:pt x="62" y="0"/>
                    </a:lnTo>
                    <a:lnTo>
                      <a:pt x="61" y="0"/>
                    </a:lnTo>
                    <a:lnTo>
                      <a:pt x="61" y="1"/>
                    </a:lnTo>
                    <a:lnTo>
                      <a:pt x="61" y="2"/>
                    </a:lnTo>
                    <a:lnTo>
                      <a:pt x="60" y="4"/>
                    </a:lnTo>
                    <a:lnTo>
                      <a:pt x="60" y="5"/>
                    </a:lnTo>
                    <a:lnTo>
                      <a:pt x="60" y="7"/>
                    </a:lnTo>
                    <a:lnTo>
                      <a:pt x="60" y="9"/>
                    </a:lnTo>
                    <a:lnTo>
                      <a:pt x="59" y="13"/>
                    </a:lnTo>
                    <a:lnTo>
                      <a:pt x="59" y="16"/>
                    </a:lnTo>
                    <a:lnTo>
                      <a:pt x="59" y="21"/>
                    </a:lnTo>
                    <a:lnTo>
                      <a:pt x="59" y="26"/>
                    </a:lnTo>
                  </a:path>
                </a:pathLst>
              </a:custGeom>
              <a:solidFill>
                <a:srgbClr val="C0C0C0"/>
              </a:solidFill>
              <a:ln w="9525">
                <a:noFill/>
                <a:round/>
                <a:headEnd/>
                <a:tailEnd/>
              </a:ln>
            </p:spPr>
            <p:txBody>
              <a:bodyPr/>
              <a:lstStyle/>
              <a:p>
                <a:endParaRPr lang="zh-TW" altLang="en-US"/>
              </a:p>
            </p:txBody>
          </p:sp>
          <p:sp>
            <p:nvSpPr>
              <p:cNvPr id="118941" name="Freeform 229"/>
              <p:cNvSpPr>
                <a:spLocks/>
              </p:cNvSpPr>
              <p:nvPr/>
            </p:nvSpPr>
            <p:spPr bwMode="auto">
              <a:xfrm>
                <a:off x="811" y="2126"/>
                <a:ext cx="245" cy="252"/>
              </a:xfrm>
              <a:custGeom>
                <a:avLst/>
                <a:gdLst>
                  <a:gd name="T0" fmla="*/ 98 w 245"/>
                  <a:gd name="T1" fmla="*/ 45 h 252"/>
                  <a:gd name="T2" fmla="*/ 110 w 245"/>
                  <a:gd name="T3" fmla="*/ 40 h 252"/>
                  <a:gd name="T4" fmla="*/ 122 w 245"/>
                  <a:gd name="T5" fmla="*/ 34 h 252"/>
                  <a:gd name="T6" fmla="*/ 131 w 245"/>
                  <a:gd name="T7" fmla="*/ 31 h 252"/>
                  <a:gd name="T8" fmla="*/ 131 w 245"/>
                  <a:gd name="T9" fmla="*/ 29 h 252"/>
                  <a:gd name="T10" fmla="*/ 128 w 245"/>
                  <a:gd name="T11" fmla="*/ 29 h 252"/>
                  <a:gd name="T12" fmla="*/ 125 w 245"/>
                  <a:gd name="T13" fmla="*/ 29 h 252"/>
                  <a:gd name="T14" fmla="*/ 124 w 245"/>
                  <a:gd name="T15" fmla="*/ 29 h 252"/>
                  <a:gd name="T16" fmla="*/ 126 w 245"/>
                  <a:gd name="T17" fmla="*/ 26 h 252"/>
                  <a:gd name="T18" fmla="*/ 139 w 245"/>
                  <a:gd name="T19" fmla="*/ 18 h 252"/>
                  <a:gd name="T20" fmla="*/ 152 w 245"/>
                  <a:gd name="T21" fmla="*/ 10 h 252"/>
                  <a:gd name="T22" fmla="*/ 160 w 245"/>
                  <a:gd name="T23" fmla="*/ 2 h 252"/>
                  <a:gd name="T24" fmla="*/ 162 w 245"/>
                  <a:gd name="T25" fmla="*/ 3 h 252"/>
                  <a:gd name="T26" fmla="*/ 168 w 245"/>
                  <a:gd name="T27" fmla="*/ 9 h 252"/>
                  <a:gd name="T28" fmla="*/ 173 w 245"/>
                  <a:gd name="T29" fmla="*/ 15 h 252"/>
                  <a:gd name="T30" fmla="*/ 178 w 245"/>
                  <a:gd name="T31" fmla="*/ 16 h 252"/>
                  <a:gd name="T32" fmla="*/ 181 w 245"/>
                  <a:gd name="T33" fmla="*/ 19 h 252"/>
                  <a:gd name="T34" fmla="*/ 190 w 245"/>
                  <a:gd name="T35" fmla="*/ 24 h 252"/>
                  <a:gd name="T36" fmla="*/ 204 w 245"/>
                  <a:gd name="T37" fmla="*/ 31 h 252"/>
                  <a:gd name="T38" fmla="*/ 217 w 245"/>
                  <a:gd name="T39" fmla="*/ 39 h 252"/>
                  <a:gd name="T40" fmla="*/ 227 w 245"/>
                  <a:gd name="T41" fmla="*/ 54 h 252"/>
                  <a:gd name="T42" fmla="*/ 238 w 245"/>
                  <a:gd name="T43" fmla="*/ 75 h 252"/>
                  <a:gd name="T44" fmla="*/ 242 w 245"/>
                  <a:gd name="T45" fmla="*/ 106 h 252"/>
                  <a:gd name="T46" fmla="*/ 241 w 245"/>
                  <a:gd name="T47" fmla="*/ 153 h 252"/>
                  <a:gd name="T48" fmla="*/ 237 w 245"/>
                  <a:gd name="T49" fmla="*/ 177 h 252"/>
                  <a:gd name="T50" fmla="*/ 233 w 245"/>
                  <a:gd name="T51" fmla="*/ 182 h 252"/>
                  <a:gd name="T52" fmla="*/ 229 w 245"/>
                  <a:gd name="T53" fmla="*/ 182 h 252"/>
                  <a:gd name="T54" fmla="*/ 226 w 245"/>
                  <a:gd name="T55" fmla="*/ 183 h 252"/>
                  <a:gd name="T56" fmla="*/ 224 w 245"/>
                  <a:gd name="T57" fmla="*/ 196 h 252"/>
                  <a:gd name="T58" fmla="*/ 224 w 245"/>
                  <a:gd name="T59" fmla="*/ 215 h 252"/>
                  <a:gd name="T60" fmla="*/ 222 w 245"/>
                  <a:gd name="T61" fmla="*/ 234 h 252"/>
                  <a:gd name="T62" fmla="*/ 220 w 245"/>
                  <a:gd name="T63" fmla="*/ 243 h 252"/>
                  <a:gd name="T64" fmla="*/ 214 w 245"/>
                  <a:gd name="T65" fmla="*/ 245 h 252"/>
                  <a:gd name="T66" fmla="*/ 192 w 245"/>
                  <a:gd name="T67" fmla="*/ 249 h 252"/>
                  <a:gd name="T68" fmla="*/ 164 w 245"/>
                  <a:gd name="T69" fmla="*/ 251 h 252"/>
                  <a:gd name="T70" fmla="*/ 138 w 245"/>
                  <a:gd name="T71" fmla="*/ 248 h 252"/>
                  <a:gd name="T72" fmla="*/ 93 w 245"/>
                  <a:gd name="T73" fmla="*/ 233 h 252"/>
                  <a:gd name="T74" fmla="*/ 49 w 245"/>
                  <a:gd name="T75" fmla="*/ 209 h 252"/>
                  <a:gd name="T76" fmla="*/ 15 w 245"/>
                  <a:gd name="T77" fmla="*/ 187 h 252"/>
                  <a:gd name="T78" fmla="*/ 0 w 245"/>
                  <a:gd name="T79" fmla="*/ 172 h 252"/>
                  <a:gd name="T80" fmla="*/ 4 w 245"/>
                  <a:gd name="T81" fmla="*/ 165 h 252"/>
                  <a:gd name="T82" fmla="*/ 21 w 245"/>
                  <a:gd name="T83" fmla="*/ 154 h 252"/>
                  <a:gd name="T84" fmla="*/ 40 w 245"/>
                  <a:gd name="T85" fmla="*/ 143 h 252"/>
                  <a:gd name="T86" fmla="*/ 53 w 245"/>
                  <a:gd name="T87" fmla="*/ 134 h 252"/>
                  <a:gd name="T88" fmla="*/ 57 w 245"/>
                  <a:gd name="T89" fmla="*/ 124 h 252"/>
                  <a:gd name="T90" fmla="*/ 68 w 245"/>
                  <a:gd name="T91" fmla="*/ 100 h 252"/>
                  <a:gd name="T92" fmla="*/ 79 w 245"/>
                  <a:gd name="T93" fmla="*/ 73 h 252"/>
                  <a:gd name="T94" fmla="*/ 88 w 245"/>
                  <a:gd name="T95" fmla="*/ 56 h 252"/>
                  <a:gd name="T96" fmla="*/ 90 w 245"/>
                  <a:gd name="T97" fmla="*/ 52 h 252"/>
                  <a:gd name="T98" fmla="*/ 92 w 245"/>
                  <a:gd name="T99" fmla="*/ 49 h 252"/>
                  <a:gd name="T100" fmla="*/ 94 w 245"/>
                  <a:gd name="T101" fmla="*/ 47 h 252"/>
                  <a:gd name="T102" fmla="*/ 95 w 245"/>
                  <a:gd name="T103" fmla="*/ 46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252"/>
                  <a:gd name="T158" fmla="*/ 245 w 245"/>
                  <a:gd name="T159" fmla="*/ 252 h 2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252">
                    <a:moveTo>
                      <a:pt x="96" y="45"/>
                    </a:moveTo>
                    <a:lnTo>
                      <a:pt x="96" y="45"/>
                    </a:lnTo>
                    <a:lnTo>
                      <a:pt x="97" y="45"/>
                    </a:lnTo>
                    <a:lnTo>
                      <a:pt x="98" y="45"/>
                    </a:lnTo>
                    <a:lnTo>
                      <a:pt x="101" y="43"/>
                    </a:lnTo>
                    <a:lnTo>
                      <a:pt x="103" y="43"/>
                    </a:lnTo>
                    <a:lnTo>
                      <a:pt x="106" y="42"/>
                    </a:lnTo>
                    <a:lnTo>
                      <a:pt x="110" y="40"/>
                    </a:lnTo>
                    <a:lnTo>
                      <a:pt x="114" y="37"/>
                    </a:lnTo>
                    <a:lnTo>
                      <a:pt x="116" y="37"/>
                    </a:lnTo>
                    <a:lnTo>
                      <a:pt x="119" y="35"/>
                    </a:lnTo>
                    <a:lnTo>
                      <a:pt x="122" y="34"/>
                    </a:lnTo>
                    <a:lnTo>
                      <a:pt x="126" y="32"/>
                    </a:lnTo>
                    <a:lnTo>
                      <a:pt x="128" y="32"/>
                    </a:lnTo>
                    <a:lnTo>
                      <a:pt x="130" y="31"/>
                    </a:lnTo>
                    <a:lnTo>
                      <a:pt x="131" y="31"/>
                    </a:lnTo>
                    <a:lnTo>
                      <a:pt x="133" y="29"/>
                    </a:lnTo>
                    <a:lnTo>
                      <a:pt x="131" y="29"/>
                    </a:lnTo>
                    <a:lnTo>
                      <a:pt x="130" y="29"/>
                    </a:lnTo>
                    <a:lnTo>
                      <a:pt x="128" y="29"/>
                    </a:lnTo>
                    <a:lnTo>
                      <a:pt x="126" y="29"/>
                    </a:lnTo>
                    <a:lnTo>
                      <a:pt x="125" y="29"/>
                    </a:lnTo>
                    <a:lnTo>
                      <a:pt x="124" y="29"/>
                    </a:lnTo>
                    <a:lnTo>
                      <a:pt x="124" y="28"/>
                    </a:lnTo>
                    <a:lnTo>
                      <a:pt x="124" y="27"/>
                    </a:lnTo>
                    <a:lnTo>
                      <a:pt x="126" y="26"/>
                    </a:lnTo>
                    <a:lnTo>
                      <a:pt x="129" y="24"/>
                    </a:lnTo>
                    <a:lnTo>
                      <a:pt x="131" y="22"/>
                    </a:lnTo>
                    <a:lnTo>
                      <a:pt x="135" y="21"/>
                    </a:lnTo>
                    <a:lnTo>
                      <a:pt x="139" y="18"/>
                    </a:lnTo>
                    <a:lnTo>
                      <a:pt x="143" y="16"/>
                    </a:lnTo>
                    <a:lnTo>
                      <a:pt x="145" y="15"/>
                    </a:lnTo>
                    <a:lnTo>
                      <a:pt x="149" y="13"/>
                    </a:lnTo>
                    <a:lnTo>
                      <a:pt x="152" y="10"/>
                    </a:lnTo>
                    <a:lnTo>
                      <a:pt x="156" y="9"/>
                    </a:lnTo>
                    <a:lnTo>
                      <a:pt x="158" y="7"/>
                    </a:lnTo>
                    <a:lnTo>
                      <a:pt x="160" y="5"/>
                    </a:lnTo>
                    <a:lnTo>
                      <a:pt x="160" y="2"/>
                    </a:lnTo>
                    <a:lnTo>
                      <a:pt x="162" y="0"/>
                    </a:lnTo>
                    <a:lnTo>
                      <a:pt x="162" y="1"/>
                    </a:lnTo>
                    <a:lnTo>
                      <a:pt x="162" y="3"/>
                    </a:lnTo>
                    <a:lnTo>
                      <a:pt x="164" y="3"/>
                    </a:lnTo>
                    <a:lnTo>
                      <a:pt x="164" y="5"/>
                    </a:lnTo>
                    <a:lnTo>
                      <a:pt x="165" y="7"/>
                    </a:lnTo>
                    <a:lnTo>
                      <a:pt x="168" y="9"/>
                    </a:lnTo>
                    <a:lnTo>
                      <a:pt x="170" y="9"/>
                    </a:lnTo>
                    <a:lnTo>
                      <a:pt x="170" y="10"/>
                    </a:lnTo>
                    <a:lnTo>
                      <a:pt x="172" y="13"/>
                    </a:lnTo>
                    <a:lnTo>
                      <a:pt x="173" y="15"/>
                    </a:lnTo>
                    <a:lnTo>
                      <a:pt x="176" y="15"/>
                    </a:lnTo>
                    <a:lnTo>
                      <a:pt x="176" y="16"/>
                    </a:lnTo>
                    <a:lnTo>
                      <a:pt x="178" y="16"/>
                    </a:lnTo>
                    <a:lnTo>
                      <a:pt x="179" y="16"/>
                    </a:lnTo>
                    <a:lnTo>
                      <a:pt x="179" y="18"/>
                    </a:lnTo>
                    <a:lnTo>
                      <a:pt x="181" y="19"/>
                    </a:lnTo>
                    <a:lnTo>
                      <a:pt x="183" y="19"/>
                    </a:lnTo>
                    <a:lnTo>
                      <a:pt x="185" y="21"/>
                    </a:lnTo>
                    <a:lnTo>
                      <a:pt x="187" y="22"/>
                    </a:lnTo>
                    <a:lnTo>
                      <a:pt x="190" y="24"/>
                    </a:lnTo>
                    <a:lnTo>
                      <a:pt x="194" y="25"/>
                    </a:lnTo>
                    <a:lnTo>
                      <a:pt x="196" y="27"/>
                    </a:lnTo>
                    <a:lnTo>
                      <a:pt x="200" y="29"/>
                    </a:lnTo>
                    <a:lnTo>
                      <a:pt x="204" y="31"/>
                    </a:lnTo>
                    <a:lnTo>
                      <a:pt x="208" y="33"/>
                    </a:lnTo>
                    <a:lnTo>
                      <a:pt x="210" y="35"/>
                    </a:lnTo>
                    <a:lnTo>
                      <a:pt x="214" y="37"/>
                    </a:lnTo>
                    <a:lnTo>
                      <a:pt x="217" y="39"/>
                    </a:lnTo>
                    <a:lnTo>
                      <a:pt x="220" y="41"/>
                    </a:lnTo>
                    <a:lnTo>
                      <a:pt x="222" y="45"/>
                    </a:lnTo>
                    <a:lnTo>
                      <a:pt x="225" y="49"/>
                    </a:lnTo>
                    <a:lnTo>
                      <a:pt x="227" y="54"/>
                    </a:lnTo>
                    <a:lnTo>
                      <a:pt x="231" y="58"/>
                    </a:lnTo>
                    <a:lnTo>
                      <a:pt x="233" y="64"/>
                    </a:lnTo>
                    <a:lnTo>
                      <a:pt x="236" y="68"/>
                    </a:lnTo>
                    <a:lnTo>
                      <a:pt x="238" y="75"/>
                    </a:lnTo>
                    <a:lnTo>
                      <a:pt x="240" y="81"/>
                    </a:lnTo>
                    <a:lnTo>
                      <a:pt x="240" y="88"/>
                    </a:lnTo>
                    <a:lnTo>
                      <a:pt x="242" y="96"/>
                    </a:lnTo>
                    <a:lnTo>
                      <a:pt x="242" y="106"/>
                    </a:lnTo>
                    <a:lnTo>
                      <a:pt x="244" y="115"/>
                    </a:lnTo>
                    <a:lnTo>
                      <a:pt x="243" y="127"/>
                    </a:lnTo>
                    <a:lnTo>
                      <a:pt x="243" y="139"/>
                    </a:lnTo>
                    <a:lnTo>
                      <a:pt x="241" y="153"/>
                    </a:lnTo>
                    <a:lnTo>
                      <a:pt x="241" y="167"/>
                    </a:lnTo>
                    <a:lnTo>
                      <a:pt x="239" y="171"/>
                    </a:lnTo>
                    <a:lnTo>
                      <a:pt x="239" y="175"/>
                    </a:lnTo>
                    <a:lnTo>
                      <a:pt x="237" y="177"/>
                    </a:lnTo>
                    <a:lnTo>
                      <a:pt x="237" y="179"/>
                    </a:lnTo>
                    <a:lnTo>
                      <a:pt x="235" y="181"/>
                    </a:lnTo>
                    <a:lnTo>
                      <a:pt x="235" y="182"/>
                    </a:lnTo>
                    <a:lnTo>
                      <a:pt x="233" y="182"/>
                    </a:lnTo>
                    <a:lnTo>
                      <a:pt x="231" y="182"/>
                    </a:lnTo>
                    <a:lnTo>
                      <a:pt x="229" y="182"/>
                    </a:lnTo>
                    <a:lnTo>
                      <a:pt x="227" y="183"/>
                    </a:lnTo>
                    <a:lnTo>
                      <a:pt x="226" y="183"/>
                    </a:lnTo>
                    <a:lnTo>
                      <a:pt x="224" y="187"/>
                    </a:lnTo>
                    <a:lnTo>
                      <a:pt x="224" y="191"/>
                    </a:lnTo>
                    <a:lnTo>
                      <a:pt x="224" y="196"/>
                    </a:lnTo>
                    <a:lnTo>
                      <a:pt x="224" y="200"/>
                    </a:lnTo>
                    <a:lnTo>
                      <a:pt x="224" y="205"/>
                    </a:lnTo>
                    <a:lnTo>
                      <a:pt x="224" y="209"/>
                    </a:lnTo>
                    <a:lnTo>
                      <a:pt x="224" y="215"/>
                    </a:lnTo>
                    <a:lnTo>
                      <a:pt x="224" y="219"/>
                    </a:lnTo>
                    <a:lnTo>
                      <a:pt x="222" y="225"/>
                    </a:lnTo>
                    <a:lnTo>
                      <a:pt x="222" y="229"/>
                    </a:lnTo>
                    <a:lnTo>
                      <a:pt x="222" y="234"/>
                    </a:lnTo>
                    <a:lnTo>
                      <a:pt x="222" y="237"/>
                    </a:lnTo>
                    <a:lnTo>
                      <a:pt x="220" y="240"/>
                    </a:lnTo>
                    <a:lnTo>
                      <a:pt x="220" y="242"/>
                    </a:lnTo>
                    <a:lnTo>
                      <a:pt x="220" y="243"/>
                    </a:lnTo>
                    <a:lnTo>
                      <a:pt x="220" y="242"/>
                    </a:lnTo>
                    <a:lnTo>
                      <a:pt x="219" y="243"/>
                    </a:lnTo>
                    <a:lnTo>
                      <a:pt x="217" y="243"/>
                    </a:lnTo>
                    <a:lnTo>
                      <a:pt x="214" y="245"/>
                    </a:lnTo>
                    <a:lnTo>
                      <a:pt x="210" y="245"/>
                    </a:lnTo>
                    <a:lnTo>
                      <a:pt x="204" y="247"/>
                    </a:lnTo>
                    <a:lnTo>
                      <a:pt x="199" y="247"/>
                    </a:lnTo>
                    <a:lnTo>
                      <a:pt x="192" y="249"/>
                    </a:lnTo>
                    <a:lnTo>
                      <a:pt x="187" y="249"/>
                    </a:lnTo>
                    <a:lnTo>
                      <a:pt x="179" y="251"/>
                    </a:lnTo>
                    <a:lnTo>
                      <a:pt x="172" y="251"/>
                    </a:lnTo>
                    <a:lnTo>
                      <a:pt x="164" y="251"/>
                    </a:lnTo>
                    <a:lnTo>
                      <a:pt x="158" y="251"/>
                    </a:lnTo>
                    <a:lnTo>
                      <a:pt x="150" y="251"/>
                    </a:lnTo>
                    <a:lnTo>
                      <a:pt x="144" y="249"/>
                    </a:lnTo>
                    <a:lnTo>
                      <a:pt x="138" y="248"/>
                    </a:lnTo>
                    <a:lnTo>
                      <a:pt x="134" y="245"/>
                    </a:lnTo>
                    <a:lnTo>
                      <a:pt x="120" y="242"/>
                    </a:lnTo>
                    <a:lnTo>
                      <a:pt x="106" y="237"/>
                    </a:lnTo>
                    <a:lnTo>
                      <a:pt x="93" y="233"/>
                    </a:lnTo>
                    <a:lnTo>
                      <a:pt x="81" y="227"/>
                    </a:lnTo>
                    <a:lnTo>
                      <a:pt x="70" y="221"/>
                    </a:lnTo>
                    <a:lnTo>
                      <a:pt x="58" y="215"/>
                    </a:lnTo>
                    <a:lnTo>
                      <a:pt x="49" y="209"/>
                    </a:lnTo>
                    <a:lnTo>
                      <a:pt x="39" y="203"/>
                    </a:lnTo>
                    <a:lnTo>
                      <a:pt x="30" y="197"/>
                    </a:lnTo>
                    <a:lnTo>
                      <a:pt x="22" y="192"/>
                    </a:lnTo>
                    <a:lnTo>
                      <a:pt x="15" y="187"/>
                    </a:lnTo>
                    <a:lnTo>
                      <a:pt x="10" y="181"/>
                    </a:lnTo>
                    <a:lnTo>
                      <a:pt x="5" y="178"/>
                    </a:lnTo>
                    <a:lnTo>
                      <a:pt x="2" y="174"/>
                    </a:lnTo>
                    <a:lnTo>
                      <a:pt x="0" y="172"/>
                    </a:lnTo>
                    <a:lnTo>
                      <a:pt x="0" y="170"/>
                    </a:lnTo>
                    <a:lnTo>
                      <a:pt x="0" y="169"/>
                    </a:lnTo>
                    <a:lnTo>
                      <a:pt x="2" y="167"/>
                    </a:lnTo>
                    <a:lnTo>
                      <a:pt x="4" y="165"/>
                    </a:lnTo>
                    <a:lnTo>
                      <a:pt x="8" y="163"/>
                    </a:lnTo>
                    <a:lnTo>
                      <a:pt x="11" y="161"/>
                    </a:lnTo>
                    <a:lnTo>
                      <a:pt x="16" y="157"/>
                    </a:lnTo>
                    <a:lnTo>
                      <a:pt x="21" y="154"/>
                    </a:lnTo>
                    <a:lnTo>
                      <a:pt x="27" y="150"/>
                    </a:lnTo>
                    <a:lnTo>
                      <a:pt x="31" y="148"/>
                    </a:lnTo>
                    <a:lnTo>
                      <a:pt x="36" y="145"/>
                    </a:lnTo>
                    <a:lnTo>
                      <a:pt x="40" y="143"/>
                    </a:lnTo>
                    <a:lnTo>
                      <a:pt x="45" y="139"/>
                    </a:lnTo>
                    <a:lnTo>
                      <a:pt x="48" y="137"/>
                    </a:lnTo>
                    <a:lnTo>
                      <a:pt x="51" y="135"/>
                    </a:lnTo>
                    <a:lnTo>
                      <a:pt x="53" y="134"/>
                    </a:lnTo>
                    <a:lnTo>
                      <a:pt x="54" y="132"/>
                    </a:lnTo>
                    <a:lnTo>
                      <a:pt x="54" y="131"/>
                    </a:lnTo>
                    <a:lnTo>
                      <a:pt x="55" y="128"/>
                    </a:lnTo>
                    <a:lnTo>
                      <a:pt x="57" y="124"/>
                    </a:lnTo>
                    <a:lnTo>
                      <a:pt x="59" y="119"/>
                    </a:lnTo>
                    <a:lnTo>
                      <a:pt x="61" y="113"/>
                    </a:lnTo>
                    <a:lnTo>
                      <a:pt x="64" y="106"/>
                    </a:lnTo>
                    <a:lnTo>
                      <a:pt x="68" y="100"/>
                    </a:lnTo>
                    <a:lnTo>
                      <a:pt x="71" y="91"/>
                    </a:lnTo>
                    <a:lnTo>
                      <a:pt x="73" y="86"/>
                    </a:lnTo>
                    <a:lnTo>
                      <a:pt x="77" y="78"/>
                    </a:lnTo>
                    <a:lnTo>
                      <a:pt x="79" y="73"/>
                    </a:lnTo>
                    <a:lnTo>
                      <a:pt x="83" y="67"/>
                    </a:lnTo>
                    <a:lnTo>
                      <a:pt x="85" y="62"/>
                    </a:lnTo>
                    <a:lnTo>
                      <a:pt x="87" y="59"/>
                    </a:lnTo>
                    <a:lnTo>
                      <a:pt x="88" y="56"/>
                    </a:lnTo>
                    <a:lnTo>
                      <a:pt x="90" y="54"/>
                    </a:lnTo>
                    <a:lnTo>
                      <a:pt x="90" y="52"/>
                    </a:lnTo>
                    <a:lnTo>
                      <a:pt x="91" y="50"/>
                    </a:lnTo>
                    <a:lnTo>
                      <a:pt x="92" y="49"/>
                    </a:lnTo>
                    <a:lnTo>
                      <a:pt x="94" y="47"/>
                    </a:lnTo>
                    <a:lnTo>
                      <a:pt x="95" y="46"/>
                    </a:lnTo>
                    <a:lnTo>
                      <a:pt x="96" y="45"/>
                    </a:lnTo>
                  </a:path>
                </a:pathLst>
              </a:custGeom>
              <a:solidFill>
                <a:srgbClr val="004080"/>
              </a:solidFill>
              <a:ln w="9525">
                <a:noFill/>
                <a:round/>
                <a:headEnd/>
                <a:tailEnd/>
              </a:ln>
            </p:spPr>
            <p:txBody>
              <a:bodyPr/>
              <a:lstStyle/>
              <a:p>
                <a:endParaRPr lang="zh-TW" altLang="en-US"/>
              </a:p>
            </p:txBody>
          </p:sp>
          <p:sp>
            <p:nvSpPr>
              <p:cNvPr id="118942" name="Freeform 230"/>
              <p:cNvSpPr>
                <a:spLocks/>
              </p:cNvSpPr>
              <p:nvPr/>
            </p:nvSpPr>
            <p:spPr bwMode="auto">
              <a:xfrm>
                <a:off x="734" y="2307"/>
                <a:ext cx="80" cy="60"/>
              </a:xfrm>
              <a:custGeom>
                <a:avLst/>
                <a:gdLst>
                  <a:gd name="T0" fmla="*/ 46 w 80"/>
                  <a:gd name="T1" fmla="*/ 49 h 60"/>
                  <a:gd name="T2" fmla="*/ 40 w 80"/>
                  <a:gd name="T3" fmla="*/ 55 h 60"/>
                  <a:gd name="T4" fmla="*/ 33 w 80"/>
                  <a:gd name="T5" fmla="*/ 59 h 60"/>
                  <a:gd name="T6" fmla="*/ 29 w 80"/>
                  <a:gd name="T7" fmla="*/ 59 h 60"/>
                  <a:gd name="T8" fmla="*/ 27 w 80"/>
                  <a:gd name="T9" fmla="*/ 59 h 60"/>
                  <a:gd name="T10" fmla="*/ 27 w 80"/>
                  <a:gd name="T11" fmla="*/ 58 h 60"/>
                  <a:gd name="T12" fmla="*/ 27 w 80"/>
                  <a:gd name="T13" fmla="*/ 55 h 60"/>
                  <a:gd name="T14" fmla="*/ 29 w 80"/>
                  <a:gd name="T15" fmla="*/ 51 h 60"/>
                  <a:gd name="T16" fmla="*/ 35 w 80"/>
                  <a:gd name="T17" fmla="*/ 46 h 60"/>
                  <a:gd name="T18" fmla="*/ 39 w 80"/>
                  <a:gd name="T19" fmla="*/ 44 h 60"/>
                  <a:gd name="T20" fmla="*/ 41 w 80"/>
                  <a:gd name="T21" fmla="*/ 42 h 60"/>
                  <a:gd name="T22" fmla="*/ 39 w 80"/>
                  <a:gd name="T23" fmla="*/ 42 h 60"/>
                  <a:gd name="T24" fmla="*/ 35 w 80"/>
                  <a:gd name="T25" fmla="*/ 44 h 60"/>
                  <a:gd name="T26" fmla="*/ 29 w 80"/>
                  <a:gd name="T27" fmla="*/ 46 h 60"/>
                  <a:gd name="T28" fmla="*/ 27 w 80"/>
                  <a:gd name="T29" fmla="*/ 47 h 60"/>
                  <a:gd name="T30" fmla="*/ 26 w 80"/>
                  <a:gd name="T31" fmla="*/ 48 h 60"/>
                  <a:gd name="T32" fmla="*/ 21 w 80"/>
                  <a:gd name="T33" fmla="*/ 51 h 60"/>
                  <a:gd name="T34" fmla="*/ 16 w 80"/>
                  <a:gd name="T35" fmla="*/ 52 h 60"/>
                  <a:gd name="T36" fmla="*/ 13 w 80"/>
                  <a:gd name="T37" fmla="*/ 51 h 60"/>
                  <a:gd name="T38" fmla="*/ 13 w 80"/>
                  <a:gd name="T39" fmla="*/ 48 h 60"/>
                  <a:gd name="T40" fmla="*/ 14 w 80"/>
                  <a:gd name="T41" fmla="*/ 46 h 60"/>
                  <a:gd name="T42" fmla="*/ 18 w 80"/>
                  <a:gd name="T43" fmla="*/ 43 h 60"/>
                  <a:gd name="T44" fmla="*/ 25 w 80"/>
                  <a:gd name="T45" fmla="*/ 42 h 60"/>
                  <a:gd name="T46" fmla="*/ 32 w 80"/>
                  <a:gd name="T47" fmla="*/ 36 h 60"/>
                  <a:gd name="T48" fmla="*/ 42 w 80"/>
                  <a:gd name="T49" fmla="*/ 29 h 60"/>
                  <a:gd name="T50" fmla="*/ 37 w 80"/>
                  <a:gd name="T51" fmla="*/ 30 h 60"/>
                  <a:gd name="T52" fmla="*/ 32 w 80"/>
                  <a:gd name="T53" fmla="*/ 32 h 60"/>
                  <a:gd name="T54" fmla="*/ 23 w 80"/>
                  <a:gd name="T55" fmla="*/ 36 h 60"/>
                  <a:gd name="T56" fmla="*/ 21 w 80"/>
                  <a:gd name="T57" fmla="*/ 38 h 60"/>
                  <a:gd name="T58" fmla="*/ 16 w 80"/>
                  <a:gd name="T59" fmla="*/ 42 h 60"/>
                  <a:gd name="T60" fmla="*/ 10 w 80"/>
                  <a:gd name="T61" fmla="*/ 45 h 60"/>
                  <a:gd name="T62" fmla="*/ 7 w 80"/>
                  <a:gd name="T63" fmla="*/ 43 h 60"/>
                  <a:gd name="T64" fmla="*/ 10 w 80"/>
                  <a:gd name="T65" fmla="*/ 35 h 60"/>
                  <a:gd name="T66" fmla="*/ 15 w 80"/>
                  <a:gd name="T67" fmla="*/ 30 h 60"/>
                  <a:gd name="T68" fmla="*/ 21 w 80"/>
                  <a:gd name="T69" fmla="*/ 29 h 60"/>
                  <a:gd name="T70" fmla="*/ 27 w 80"/>
                  <a:gd name="T71" fmla="*/ 28 h 60"/>
                  <a:gd name="T72" fmla="*/ 30 w 80"/>
                  <a:gd name="T73" fmla="*/ 22 h 60"/>
                  <a:gd name="T74" fmla="*/ 27 w 80"/>
                  <a:gd name="T75" fmla="*/ 22 h 60"/>
                  <a:gd name="T76" fmla="*/ 23 w 80"/>
                  <a:gd name="T77" fmla="*/ 24 h 60"/>
                  <a:gd name="T78" fmla="*/ 18 w 80"/>
                  <a:gd name="T79" fmla="*/ 27 h 60"/>
                  <a:gd name="T80" fmla="*/ 14 w 80"/>
                  <a:gd name="T81" fmla="*/ 28 h 60"/>
                  <a:gd name="T82" fmla="*/ 13 w 80"/>
                  <a:gd name="T83" fmla="*/ 33 h 60"/>
                  <a:gd name="T84" fmla="*/ 10 w 80"/>
                  <a:gd name="T85" fmla="*/ 35 h 60"/>
                  <a:gd name="T86" fmla="*/ 2 w 80"/>
                  <a:gd name="T87" fmla="*/ 36 h 60"/>
                  <a:gd name="T88" fmla="*/ 2 w 80"/>
                  <a:gd name="T89" fmla="*/ 30 h 60"/>
                  <a:gd name="T90" fmla="*/ 9 w 80"/>
                  <a:gd name="T91" fmla="*/ 25 h 60"/>
                  <a:gd name="T92" fmla="*/ 14 w 80"/>
                  <a:gd name="T93" fmla="*/ 21 h 60"/>
                  <a:gd name="T94" fmla="*/ 21 w 80"/>
                  <a:gd name="T95" fmla="*/ 15 h 60"/>
                  <a:gd name="T96" fmla="*/ 26 w 80"/>
                  <a:gd name="T97" fmla="*/ 13 h 60"/>
                  <a:gd name="T98" fmla="*/ 26 w 80"/>
                  <a:gd name="T99" fmla="*/ 15 h 60"/>
                  <a:gd name="T100" fmla="*/ 14 w 80"/>
                  <a:gd name="T101" fmla="*/ 20 h 60"/>
                  <a:gd name="T102" fmla="*/ 8 w 80"/>
                  <a:gd name="T103" fmla="*/ 22 h 60"/>
                  <a:gd name="T104" fmla="*/ 7 w 80"/>
                  <a:gd name="T105" fmla="*/ 21 h 60"/>
                  <a:gd name="T106" fmla="*/ 8 w 80"/>
                  <a:gd name="T107" fmla="*/ 17 h 60"/>
                  <a:gd name="T108" fmla="*/ 17 w 80"/>
                  <a:gd name="T109" fmla="*/ 9 h 60"/>
                  <a:gd name="T110" fmla="*/ 28 w 80"/>
                  <a:gd name="T111" fmla="*/ 6 h 60"/>
                  <a:gd name="T112" fmla="*/ 45 w 80"/>
                  <a:gd name="T113" fmla="*/ 1 h 60"/>
                  <a:gd name="T114" fmla="*/ 54 w 80"/>
                  <a:gd name="T115" fmla="*/ 0 h 60"/>
                  <a:gd name="T116" fmla="*/ 65 w 80"/>
                  <a:gd name="T117" fmla="*/ 1 h 60"/>
                  <a:gd name="T118" fmla="*/ 75 w 80"/>
                  <a:gd name="T119" fmla="*/ 9 h 60"/>
                  <a:gd name="T120" fmla="*/ 76 w 80"/>
                  <a:gd name="T121" fmla="*/ 16 h 60"/>
                  <a:gd name="T122" fmla="*/ 56 w 80"/>
                  <a:gd name="T123" fmla="*/ 38 h 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60"/>
                  <a:gd name="T188" fmla="*/ 80 w 80"/>
                  <a:gd name="T189" fmla="*/ 60 h 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60">
                    <a:moveTo>
                      <a:pt x="50" y="46"/>
                    </a:moveTo>
                    <a:lnTo>
                      <a:pt x="48" y="47"/>
                    </a:lnTo>
                    <a:lnTo>
                      <a:pt x="48" y="48"/>
                    </a:lnTo>
                    <a:lnTo>
                      <a:pt x="46" y="49"/>
                    </a:lnTo>
                    <a:lnTo>
                      <a:pt x="44" y="51"/>
                    </a:lnTo>
                    <a:lnTo>
                      <a:pt x="42" y="52"/>
                    </a:lnTo>
                    <a:lnTo>
                      <a:pt x="42" y="53"/>
                    </a:lnTo>
                    <a:lnTo>
                      <a:pt x="40" y="55"/>
                    </a:lnTo>
                    <a:lnTo>
                      <a:pt x="38" y="55"/>
                    </a:lnTo>
                    <a:lnTo>
                      <a:pt x="36" y="57"/>
                    </a:lnTo>
                    <a:lnTo>
                      <a:pt x="35" y="57"/>
                    </a:lnTo>
                    <a:lnTo>
                      <a:pt x="33" y="59"/>
                    </a:lnTo>
                    <a:lnTo>
                      <a:pt x="31" y="59"/>
                    </a:lnTo>
                    <a:lnTo>
                      <a:pt x="29" y="59"/>
                    </a:lnTo>
                    <a:lnTo>
                      <a:pt x="27" y="59"/>
                    </a:lnTo>
                    <a:lnTo>
                      <a:pt x="27" y="58"/>
                    </a:lnTo>
                    <a:lnTo>
                      <a:pt x="27" y="56"/>
                    </a:lnTo>
                    <a:lnTo>
                      <a:pt x="27" y="55"/>
                    </a:lnTo>
                    <a:lnTo>
                      <a:pt x="28" y="53"/>
                    </a:lnTo>
                    <a:lnTo>
                      <a:pt x="29" y="51"/>
                    </a:lnTo>
                    <a:lnTo>
                      <a:pt x="31" y="49"/>
                    </a:lnTo>
                    <a:lnTo>
                      <a:pt x="33" y="48"/>
                    </a:lnTo>
                    <a:lnTo>
                      <a:pt x="35" y="46"/>
                    </a:lnTo>
                    <a:lnTo>
                      <a:pt x="37" y="46"/>
                    </a:lnTo>
                    <a:lnTo>
                      <a:pt x="39" y="44"/>
                    </a:lnTo>
                    <a:lnTo>
                      <a:pt x="41" y="44"/>
                    </a:lnTo>
                    <a:lnTo>
                      <a:pt x="42" y="42"/>
                    </a:lnTo>
                    <a:lnTo>
                      <a:pt x="41" y="42"/>
                    </a:lnTo>
                    <a:lnTo>
                      <a:pt x="39" y="42"/>
                    </a:lnTo>
                    <a:lnTo>
                      <a:pt x="37" y="42"/>
                    </a:lnTo>
                    <a:lnTo>
                      <a:pt x="35" y="44"/>
                    </a:lnTo>
                    <a:lnTo>
                      <a:pt x="33" y="44"/>
                    </a:lnTo>
                    <a:lnTo>
                      <a:pt x="31" y="46"/>
                    </a:lnTo>
                    <a:lnTo>
                      <a:pt x="29" y="46"/>
                    </a:lnTo>
                    <a:lnTo>
                      <a:pt x="27" y="47"/>
                    </a:lnTo>
                    <a:lnTo>
                      <a:pt x="26" y="48"/>
                    </a:lnTo>
                    <a:lnTo>
                      <a:pt x="23" y="50"/>
                    </a:lnTo>
                    <a:lnTo>
                      <a:pt x="21" y="51"/>
                    </a:lnTo>
                    <a:lnTo>
                      <a:pt x="19" y="52"/>
                    </a:lnTo>
                    <a:lnTo>
                      <a:pt x="18" y="52"/>
                    </a:lnTo>
                    <a:lnTo>
                      <a:pt x="16" y="52"/>
                    </a:lnTo>
                    <a:lnTo>
                      <a:pt x="15" y="52"/>
                    </a:lnTo>
                    <a:lnTo>
                      <a:pt x="14" y="52"/>
                    </a:lnTo>
                    <a:lnTo>
                      <a:pt x="14" y="51"/>
                    </a:lnTo>
                    <a:lnTo>
                      <a:pt x="13" y="51"/>
                    </a:lnTo>
                    <a:lnTo>
                      <a:pt x="13" y="50"/>
                    </a:lnTo>
                    <a:lnTo>
                      <a:pt x="13" y="48"/>
                    </a:lnTo>
                    <a:lnTo>
                      <a:pt x="14" y="47"/>
                    </a:lnTo>
                    <a:lnTo>
                      <a:pt x="14" y="46"/>
                    </a:lnTo>
                    <a:lnTo>
                      <a:pt x="15" y="43"/>
                    </a:lnTo>
                    <a:lnTo>
                      <a:pt x="18" y="43"/>
                    </a:lnTo>
                    <a:lnTo>
                      <a:pt x="19" y="43"/>
                    </a:lnTo>
                    <a:lnTo>
                      <a:pt x="21" y="42"/>
                    </a:lnTo>
                    <a:lnTo>
                      <a:pt x="23" y="42"/>
                    </a:lnTo>
                    <a:lnTo>
                      <a:pt x="25" y="42"/>
                    </a:lnTo>
                    <a:lnTo>
                      <a:pt x="27" y="40"/>
                    </a:lnTo>
                    <a:lnTo>
                      <a:pt x="29" y="38"/>
                    </a:lnTo>
                    <a:lnTo>
                      <a:pt x="31" y="36"/>
                    </a:lnTo>
                    <a:lnTo>
                      <a:pt x="32" y="36"/>
                    </a:lnTo>
                    <a:lnTo>
                      <a:pt x="34" y="34"/>
                    </a:lnTo>
                    <a:lnTo>
                      <a:pt x="36" y="34"/>
                    </a:lnTo>
                    <a:lnTo>
                      <a:pt x="37" y="34"/>
                    </a:lnTo>
                    <a:lnTo>
                      <a:pt x="39" y="32"/>
                    </a:lnTo>
                    <a:lnTo>
                      <a:pt x="41" y="31"/>
                    </a:lnTo>
                    <a:lnTo>
                      <a:pt x="42" y="29"/>
                    </a:lnTo>
                    <a:lnTo>
                      <a:pt x="41" y="30"/>
                    </a:lnTo>
                    <a:lnTo>
                      <a:pt x="39" y="30"/>
                    </a:lnTo>
                    <a:lnTo>
                      <a:pt x="37" y="30"/>
                    </a:lnTo>
                    <a:lnTo>
                      <a:pt x="36" y="30"/>
                    </a:lnTo>
                    <a:lnTo>
                      <a:pt x="34" y="30"/>
                    </a:lnTo>
                    <a:lnTo>
                      <a:pt x="32" y="32"/>
                    </a:lnTo>
                    <a:lnTo>
                      <a:pt x="31" y="32"/>
                    </a:lnTo>
                    <a:lnTo>
                      <a:pt x="29" y="34"/>
                    </a:lnTo>
                    <a:lnTo>
                      <a:pt x="27" y="34"/>
                    </a:lnTo>
                    <a:lnTo>
                      <a:pt x="26" y="36"/>
                    </a:lnTo>
                    <a:lnTo>
                      <a:pt x="23" y="36"/>
                    </a:lnTo>
                    <a:lnTo>
                      <a:pt x="23" y="37"/>
                    </a:lnTo>
                    <a:lnTo>
                      <a:pt x="21" y="38"/>
                    </a:lnTo>
                    <a:lnTo>
                      <a:pt x="19" y="40"/>
                    </a:lnTo>
                    <a:lnTo>
                      <a:pt x="17" y="42"/>
                    </a:lnTo>
                    <a:lnTo>
                      <a:pt x="16" y="42"/>
                    </a:lnTo>
                    <a:lnTo>
                      <a:pt x="14" y="43"/>
                    </a:lnTo>
                    <a:lnTo>
                      <a:pt x="12" y="43"/>
                    </a:lnTo>
                    <a:lnTo>
                      <a:pt x="10" y="45"/>
                    </a:lnTo>
                    <a:lnTo>
                      <a:pt x="8" y="45"/>
                    </a:lnTo>
                    <a:lnTo>
                      <a:pt x="7" y="45"/>
                    </a:lnTo>
                    <a:lnTo>
                      <a:pt x="7" y="43"/>
                    </a:lnTo>
                    <a:lnTo>
                      <a:pt x="7" y="41"/>
                    </a:lnTo>
                    <a:lnTo>
                      <a:pt x="6" y="41"/>
                    </a:lnTo>
                    <a:lnTo>
                      <a:pt x="7" y="39"/>
                    </a:lnTo>
                    <a:lnTo>
                      <a:pt x="8" y="38"/>
                    </a:lnTo>
                    <a:lnTo>
                      <a:pt x="10" y="35"/>
                    </a:lnTo>
                    <a:lnTo>
                      <a:pt x="12" y="34"/>
                    </a:lnTo>
                    <a:lnTo>
                      <a:pt x="13" y="32"/>
                    </a:lnTo>
                    <a:lnTo>
                      <a:pt x="15" y="30"/>
                    </a:lnTo>
                    <a:lnTo>
                      <a:pt x="17" y="30"/>
                    </a:lnTo>
                    <a:lnTo>
                      <a:pt x="18" y="30"/>
                    </a:lnTo>
                    <a:lnTo>
                      <a:pt x="20" y="29"/>
                    </a:lnTo>
                    <a:lnTo>
                      <a:pt x="21" y="29"/>
                    </a:lnTo>
                    <a:lnTo>
                      <a:pt x="23" y="29"/>
                    </a:lnTo>
                    <a:lnTo>
                      <a:pt x="25" y="29"/>
                    </a:lnTo>
                    <a:lnTo>
                      <a:pt x="27" y="28"/>
                    </a:lnTo>
                    <a:lnTo>
                      <a:pt x="27" y="27"/>
                    </a:lnTo>
                    <a:lnTo>
                      <a:pt x="27" y="26"/>
                    </a:lnTo>
                    <a:lnTo>
                      <a:pt x="29" y="24"/>
                    </a:lnTo>
                    <a:lnTo>
                      <a:pt x="30" y="22"/>
                    </a:lnTo>
                    <a:lnTo>
                      <a:pt x="30" y="21"/>
                    </a:lnTo>
                    <a:lnTo>
                      <a:pt x="31" y="20"/>
                    </a:lnTo>
                    <a:lnTo>
                      <a:pt x="29" y="21"/>
                    </a:lnTo>
                    <a:lnTo>
                      <a:pt x="27" y="22"/>
                    </a:lnTo>
                    <a:lnTo>
                      <a:pt x="26" y="24"/>
                    </a:lnTo>
                    <a:lnTo>
                      <a:pt x="25" y="24"/>
                    </a:lnTo>
                    <a:lnTo>
                      <a:pt x="23" y="24"/>
                    </a:lnTo>
                    <a:lnTo>
                      <a:pt x="21" y="25"/>
                    </a:lnTo>
                    <a:lnTo>
                      <a:pt x="20" y="25"/>
                    </a:lnTo>
                    <a:lnTo>
                      <a:pt x="18" y="27"/>
                    </a:lnTo>
                    <a:lnTo>
                      <a:pt x="16" y="28"/>
                    </a:lnTo>
                    <a:lnTo>
                      <a:pt x="15" y="28"/>
                    </a:lnTo>
                    <a:lnTo>
                      <a:pt x="14" y="28"/>
                    </a:lnTo>
                    <a:lnTo>
                      <a:pt x="13" y="30"/>
                    </a:lnTo>
                    <a:lnTo>
                      <a:pt x="13" y="32"/>
                    </a:lnTo>
                    <a:lnTo>
                      <a:pt x="13" y="33"/>
                    </a:lnTo>
                    <a:lnTo>
                      <a:pt x="11" y="35"/>
                    </a:lnTo>
                    <a:lnTo>
                      <a:pt x="10" y="35"/>
                    </a:lnTo>
                    <a:lnTo>
                      <a:pt x="8" y="35"/>
                    </a:lnTo>
                    <a:lnTo>
                      <a:pt x="6" y="36"/>
                    </a:lnTo>
                    <a:lnTo>
                      <a:pt x="5" y="36"/>
                    </a:lnTo>
                    <a:lnTo>
                      <a:pt x="3" y="36"/>
                    </a:lnTo>
                    <a:lnTo>
                      <a:pt x="2" y="36"/>
                    </a:lnTo>
                    <a:lnTo>
                      <a:pt x="2" y="35"/>
                    </a:lnTo>
                    <a:lnTo>
                      <a:pt x="0" y="35"/>
                    </a:lnTo>
                    <a:lnTo>
                      <a:pt x="0" y="34"/>
                    </a:lnTo>
                    <a:lnTo>
                      <a:pt x="0" y="33"/>
                    </a:lnTo>
                    <a:lnTo>
                      <a:pt x="0" y="31"/>
                    </a:lnTo>
                    <a:lnTo>
                      <a:pt x="2" y="30"/>
                    </a:lnTo>
                    <a:lnTo>
                      <a:pt x="4" y="29"/>
                    </a:lnTo>
                    <a:lnTo>
                      <a:pt x="6" y="28"/>
                    </a:lnTo>
                    <a:lnTo>
                      <a:pt x="7" y="27"/>
                    </a:lnTo>
                    <a:lnTo>
                      <a:pt x="9" y="25"/>
                    </a:lnTo>
                    <a:lnTo>
                      <a:pt x="10" y="24"/>
                    </a:lnTo>
                    <a:lnTo>
                      <a:pt x="12" y="22"/>
                    </a:lnTo>
                    <a:lnTo>
                      <a:pt x="13" y="22"/>
                    </a:lnTo>
                    <a:lnTo>
                      <a:pt x="14" y="21"/>
                    </a:lnTo>
                    <a:lnTo>
                      <a:pt x="16" y="19"/>
                    </a:lnTo>
                    <a:lnTo>
                      <a:pt x="18" y="18"/>
                    </a:lnTo>
                    <a:lnTo>
                      <a:pt x="20" y="16"/>
                    </a:lnTo>
                    <a:lnTo>
                      <a:pt x="21" y="15"/>
                    </a:lnTo>
                    <a:lnTo>
                      <a:pt x="23" y="13"/>
                    </a:lnTo>
                    <a:lnTo>
                      <a:pt x="24" y="13"/>
                    </a:lnTo>
                    <a:lnTo>
                      <a:pt x="26" y="13"/>
                    </a:lnTo>
                    <a:lnTo>
                      <a:pt x="27" y="13"/>
                    </a:lnTo>
                    <a:lnTo>
                      <a:pt x="26" y="15"/>
                    </a:lnTo>
                    <a:lnTo>
                      <a:pt x="24" y="15"/>
                    </a:lnTo>
                    <a:lnTo>
                      <a:pt x="22" y="16"/>
                    </a:lnTo>
                    <a:lnTo>
                      <a:pt x="20" y="18"/>
                    </a:lnTo>
                    <a:lnTo>
                      <a:pt x="19" y="18"/>
                    </a:lnTo>
                    <a:lnTo>
                      <a:pt x="17" y="18"/>
                    </a:lnTo>
                    <a:lnTo>
                      <a:pt x="15" y="20"/>
                    </a:lnTo>
                    <a:lnTo>
                      <a:pt x="14" y="20"/>
                    </a:lnTo>
                    <a:lnTo>
                      <a:pt x="12" y="21"/>
                    </a:lnTo>
                    <a:lnTo>
                      <a:pt x="10" y="22"/>
                    </a:lnTo>
                    <a:lnTo>
                      <a:pt x="8" y="22"/>
                    </a:lnTo>
                    <a:lnTo>
                      <a:pt x="8" y="21"/>
                    </a:lnTo>
                    <a:lnTo>
                      <a:pt x="7" y="21"/>
                    </a:lnTo>
                    <a:lnTo>
                      <a:pt x="7" y="20"/>
                    </a:lnTo>
                    <a:lnTo>
                      <a:pt x="7" y="19"/>
                    </a:lnTo>
                    <a:lnTo>
                      <a:pt x="8" y="17"/>
                    </a:lnTo>
                    <a:lnTo>
                      <a:pt x="10" y="15"/>
                    </a:lnTo>
                    <a:lnTo>
                      <a:pt x="12" y="13"/>
                    </a:lnTo>
                    <a:lnTo>
                      <a:pt x="14" y="12"/>
                    </a:lnTo>
                    <a:lnTo>
                      <a:pt x="15" y="10"/>
                    </a:lnTo>
                    <a:lnTo>
                      <a:pt x="17" y="9"/>
                    </a:lnTo>
                    <a:lnTo>
                      <a:pt x="19" y="7"/>
                    </a:lnTo>
                    <a:lnTo>
                      <a:pt x="20" y="7"/>
                    </a:lnTo>
                    <a:lnTo>
                      <a:pt x="22" y="6"/>
                    </a:lnTo>
                    <a:lnTo>
                      <a:pt x="24" y="6"/>
                    </a:lnTo>
                    <a:lnTo>
                      <a:pt x="26" y="6"/>
                    </a:lnTo>
                    <a:lnTo>
                      <a:pt x="28" y="6"/>
                    </a:lnTo>
                    <a:lnTo>
                      <a:pt x="31" y="4"/>
                    </a:lnTo>
                    <a:lnTo>
                      <a:pt x="33" y="4"/>
                    </a:lnTo>
                    <a:lnTo>
                      <a:pt x="35" y="4"/>
                    </a:lnTo>
                    <a:lnTo>
                      <a:pt x="37" y="4"/>
                    </a:lnTo>
                    <a:lnTo>
                      <a:pt x="40" y="2"/>
                    </a:lnTo>
                    <a:lnTo>
                      <a:pt x="41" y="2"/>
                    </a:lnTo>
                    <a:lnTo>
                      <a:pt x="42" y="2"/>
                    </a:lnTo>
                    <a:lnTo>
                      <a:pt x="43" y="2"/>
                    </a:lnTo>
                    <a:lnTo>
                      <a:pt x="45" y="1"/>
                    </a:lnTo>
                    <a:lnTo>
                      <a:pt x="46" y="1"/>
                    </a:lnTo>
                    <a:lnTo>
                      <a:pt x="48" y="1"/>
                    </a:lnTo>
                    <a:lnTo>
                      <a:pt x="50" y="1"/>
                    </a:lnTo>
                    <a:lnTo>
                      <a:pt x="53" y="1"/>
                    </a:lnTo>
                    <a:lnTo>
                      <a:pt x="54" y="0"/>
                    </a:lnTo>
                    <a:lnTo>
                      <a:pt x="56" y="0"/>
                    </a:lnTo>
                    <a:lnTo>
                      <a:pt x="58" y="0"/>
                    </a:lnTo>
                    <a:lnTo>
                      <a:pt x="60" y="0"/>
                    </a:lnTo>
                    <a:lnTo>
                      <a:pt x="62" y="0"/>
                    </a:lnTo>
                    <a:lnTo>
                      <a:pt x="63" y="0"/>
                    </a:lnTo>
                    <a:lnTo>
                      <a:pt x="65" y="0"/>
                    </a:lnTo>
                    <a:lnTo>
                      <a:pt x="65" y="1"/>
                    </a:lnTo>
                    <a:lnTo>
                      <a:pt x="67" y="1"/>
                    </a:lnTo>
                    <a:lnTo>
                      <a:pt x="67" y="3"/>
                    </a:lnTo>
                    <a:lnTo>
                      <a:pt x="69" y="3"/>
                    </a:lnTo>
                    <a:lnTo>
                      <a:pt x="70" y="5"/>
                    </a:lnTo>
                    <a:lnTo>
                      <a:pt x="72" y="5"/>
                    </a:lnTo>
                    <a:lnTo>
                      <a:pt x="72" y="7"/>
                    </a:lnTo>
                    <a:lnTo>
                      <a:pt x="74" y="7"/>
                    </a:lnTo>
                    <a:lnTo>
                      <a:pt x="75" y="9"/>
                    </a:lnTo>
                    <a:lnTo>
                      <a:pt x="77" y="9"/>
                    </a:lnTo>
                    <a:lnTo>
                      <a:pt x="77" y="11"/>
                    </a:lnTo>
                    <a:lnTo>
                      <a:pt x="77" y="13"/>
                    </a:lnTo>
                    <a:lnTo>
                      <a:pt x="79" y="13"/>
                    </a:lnTo>
                    <a:lnTo>
                      <a:pt x="77" y="15"/>
                    </a:lnTo>
                    <a:lnTo>
                      <a:pt x="76" y="16"/>
                    </a:lnTo>
                    <a:lnTo>
                      <a:pt x="74" y="19"/>
                    </a:lnTo>
                    <a:lnTo>
                      <a:pt x="73" y="20"/>
                    </a:lnTo>
                    <a:lnTo>
                      <a:pt x="71" y="22"/>
                    </a:lnTo>
                    <a:lnTo>
                      <a:pt x="70" y="24"/>
                    </a:lnTo>
                    <a:lnTo>
                      <a:pt x="67" y="28"/>
                    </a:lnTo>
                    <a:lnTo>
                      <a:pt x="65" y="29"/>
                    </a:lnTo>
                    <a:lnTo>
                      <a:pt x="62" y="32"/>
                    </a:lnTo>
                    <a:lnTo>
                      <a:pt x="60" y="34"/>
                    </a:lnTo>
                    <a:lnTo>
                      <a:pt x="56" y="38"/>
                    </a:lnTo>
                    <a:lnTo>
                      <a:pt x="54" y="40"/>
                    </a:lnTo>
                    <a:lnTo>
                      <a:pt x="52" y="43"/>
                    </a:lnTo>
                    <a:lnTo>
                      <a:pt x="50" y="46"/>
                    </a:lnTo>
                  </a:path>
                </a:pathLst>
              </a:custGeom>
              <a:solidFill>
                <a:srgbClr val="FFC281"/>
              </a:solidFill>
              <a:ln w="9525">
                <a:noFill/>
                <a:round/>
                <a:headEnd/>
                <a:tailEnd/>
              </a:ln>
            </p:spPr>
            <p:txBody>
              <a:bodyPr/>
              <a:lstStyle/>
              <a:p>
                <a:endParaRPr lang="zh-TW" altLang="en-US"/>
              </a:p>
            </p:txBody>
          </p:sp>
          <p:sp>
            <p:nvSpPr>
              <p:cNvPr id="118943" name="Freeform 231"/>
              <p:cNvSpPr>
                <a:spLocks/>
              </p:cNvSpPr>
              <p:nvPr/>
            </p:nvSpPr>
            <p:spPr bwMode="auto">
              <a:xfrm>
                <a:off x="890" y="2344"/>
                <a:ext cx="153" cy="129"/>
              </a:xfrm>
              <a:custGeom>
                <a:avLst/>
                <a:gdLst>
                  <a:gd name="T0" fmla="*/ 143 w 153"/>
                  <a:gd name="T1" fmla="*/ 11 h 129"/>
                  <a:gd name="T2" fmla="*/ 143 w 153"/>
                  <a:gd name="T3" fmla="*/ 17 h 129"/>
                  <a:gd name="T4" fmla="*/ 145 w 153"/>
                  <a:gd name="T5" fmla="*/ 25 h 129"/>
                  <a:gd name="T6" fmla="*/ 146 w 153"/>
                  <a:gd name="T7" fmla="*/ 36 h 129"/>
                  <a:gd name="T8" fmla="*/ 148 w 153"/>
                  <a:gd name="T9" fmla="*/ 48 h 129"/>
                  <a:gd name="T10" fmla="*/ 148 w 153"/>
                  <a:gd name="T11" fmla="*/ 60 h 129"/>
                  <a:gd name="T12" fmla="*/ 151 w 153"/>
                  <a:gd name="T13" fmla="*/ 71 h 129"/>
                  <a:gd name="T14" fmla="*/ 151 w 153"/>
                  <a:gd name="T15" fmla="*/ 78 h 129"/>
                  <a:gd name="T16" fmla="*/ 152 w 153"/>
                  <a:gd name="T17" fmla="*/ 82 h 129"/>
                  <a:gd name="T18" fmla="*/ 152 w 153"/>
                  <a:gd name="T19" fmla="*/ 88 h 129"/>
                  <a:gd name="T20" fmla="*/ 152 w 153"/>
                  <a:gd name="T21" fmla="*/ 95 h 129"/>
                  <a:gd name="T22" fmla="*/ 152 w 153"/>
                  <a:gd name="T23" fmla="*/ 103 h 129"/>
                  <a:gd name="T24" fmla="*/ 150 w 153"/>
                  <a:gd name="T25" fmla="*/ 111 h 129"/>
                  <a:gd name="T26" fmla="*/ 150 w 153"/>
                  <a:gd name="T27" fmla="*/ 118 h 129"/>
                  <a:gd name="T28" fmla="*/ 150 w 153"/>
                  <a:gd name="T29" fmla="*/ 124 h 129"/>
                  <a:gd name="T30" fmla="*/ 150 w 153"/>
                  <a:gd name="T31" fmla="*/ 127 h 129"/>
                  <a:gd name="T32" fmla="*/ 148 w 153"/>
                  <a:gd name="T33" fmla="*/ 128 h 129"/>
                  <a:gd name="T34" fmla="*/ 135 w 153"/>
                  <a:gd name="T35" fmla="*/ 128 h 129"/>
                  <a:gd name="T36" fmla="*/ 115 w 153"/>
                  <a:gd name="T37" fmla="*/ 128 h 129"/>
                  <a:gd name="T38" fmla="*/ 89 w 153"/>
                  <a:gd name="T39" fmla="*/ 128 h 129"/>
                  <a:gd name="T40" fmla="*/ 61 w 153"/>
                  <a:gd name="T41" fmla="*/ 127 h 129"/>
                  <a:gd name="T42" fmla="*/ 35 w 153"/>
                  <a:gd name="T43" fmla="*/ 127 h 129"/>
                  <a:gd name="T44" fmla="*/ 13 w 153"/>
                  <a:gd name="T45" fmla="*/ 126 h 129"/>
                  <a:gd name="T46" fmla="*/ 1 w 153"/>
                  <a:gd name="T47" fmla="*/ 126 h 129"/>
                  <a:gd name="T48" fmla="*/ 0 w 153"/>
                  <a:gd name="T49" fmla="*/ 124 h 129"/>
                  <a:gd name="T50" fmla="*/ 0 w 153"/>
                  <a:gd name="T51" fmla="*/ 115 h 129"/>
                  <a:gd name="T52" fmla="*/ 4 w 153"/>
                  <a:gd name="T53" fmla="*/ 97 h 129"/>
                  <a:gd name="T54" fmla="*/ 8 w 153"/>
                  <a:gd name="T55" fmla="*/ 75 h 129"/>
                  <a:gd name="T56" fmla="*/ 13 w 153"/>
                  <a:gd name="T57" fmla="*/ 52 h 129"/>
                  <a:gd name="T58" fmla="*/ 17 w 153"/>
                  <a:gd name="T59" fmla="*/ 30 h 129"/>
                  <a:gd name="T60" fmla="*/ 21 w 153"/>
                  <a:gd name="T61" fmla="*/ 12 h 129"/>
                  <a:gd name="T62" fmla="*/ 24 w 153"/>
                  <a:gd name="T63" fmla="*/ 2 h 129"/>
                  <a:gd name="T64" fmla="*/ 25 w 153"/>
                  <a:gd name="T65" fmla="*/ 1 h 129"/>
                  <a:gd name="T66" fmla="*/ 29 w 153"/>
                  <a:gd name="T67" fmla="*/ 2 h 129"/>
                  <a:gd name="T68" fmla="*/ 38 w 153"/>
                  <a:gd name="T69" fmla="*/ 4 h 129"/>
                  <a:gd name="T70" fmla="*/ 51 w 153"/>
                  <a:gd name="T71" fmla="*/ 7 h 129"/>
                  <a:gd name="T72" fmla="*/ 67 w 153"/>
                  <a:gd name="T73" fmla="*/ 9 h 129"/>
                  <a:gd name="T74" fmla="*/ 86 w 153"/>
                  <a:gd name="T75" fmla="*/ 12 h 129"/>
                  <a:gd name="T76" fmla="*/ 107 w 153"/>
                  <a:gd name="T77" fmla="*/ 12 h 129"/>
                  <a:gd name="T78" fmla="*/ 131 w 153"/>
                  <a:gd name="T79" fmla="*/ 12 h 129"/>
                  <a:gd name="T80" fmla="*/ 143 w 153"/>
                  <a:gd name="T81" fmla="*/ 10 h 1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3"/>
                  <a:gd name="T124" fmla="*/ 0 h 129"/>
                  <a:gd name="T125" fmla="*/ 153 w 153"/>
                  <a:gd name="T126" fmla="*/ 129 h 1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3" h="129">
                    <a:moveTo>
                      <a:pt x="143" y="10"/>
                    </a:moveTo>
                    <a:lnTo>
                      <a:pt x="143" y="11"/>
                    </a:lnTo>
                    <a:lnTo>
                      <a:pt x="143" y="13"/>
                    </a:lnTo>
                    <a:lnTo>
                      <a:pt x="143" y="17"/>
                    </a:lnTo>
                    <a:lnTo>
                      <a:pt x="145" y="19"/>
                    </a:lnTo>
                    <a:lnTo>
                      <a:pt x="145" y="25"/>
                    </a:lnTo>
                    <a:lnTo>
                      <a:pt x="146" y="30"/>
                    </a:lnTo>
                    <a:lnTo>
                      <a:pt x="146" y="36"/>
                    </a:lnTo>
                    <a:lnTo>
                      <a:pt x="148" y="41"/>
                    </a:lnTo>
                    <a:lnTo>
                      <a:pt x="148" y="48"/>
                    </a:lnTo>
                    <a:lnTo>
                      <a:pt x="148" y="54"/>
                    </a:lnTo>
                    <a:lnTo>
                      <a:pt x="148" y="60"/>
                    </a:lnTo>
                    <a:lnTo>
                      <a:pt x="151" y="65"/>
                    </a:lnTo>
                    <a:lnTo>
                      <a:pt x="151" y="71"/>
                    </a:lnTo>
                    <a:lnTo>
                      <a:pt x="151" y="74"/>
                    </a:lnTo>
                    <a:lnTo>
                      <a:pt x="151" y="78"/>
                    </a:lnTo>
                    <a:lnTo>
                      <a:pt x="152" y="79"/>
                    </a:lnTo>
                    <a:lnTo>
                      <a:pt x="152" y="82"/>
                    </a:lnTo>
                    <a:lnTo>
                      <a:pt x="152" y="84"/>
                    </a:lnTo>
                    <a:lnTo>
                      <a:pt x="152" y="88"/>
                    </a:lnTo>
                    <a:lnTo>
                      <a:pt x="152" y="91"/>
                    </a:lnTo>
                    <a:lnTo>
                      <a:pt x="152" y="95"/>
                    </a:lnTo>
                    <a:lnTo>
                      <a:pt x="152" y="99"/>
                    </a:lnTo>
                    <a:lnTo>
                      <a:pt x="152" y="103"/>
                    </a:lnTo>
                    <a:lnTo>
                      <a:pt x="152" y="106"/>
                    </a:lnTo>
                    <a:lnTo>
                      <a:pt x="150" y="111"/>
                    </a:lnTo>
                    <a:lnTo>
                      <a:pt x="150" y="114"/>
                    </a:lnTo>
                    <a:lnTo>
                      <a:pt x="150" y="118"/>
                    </a:lnTo>
                    <a:lnTo>
                      <a:pt x="150" y="121"/>
                    </a:lnTo>
                    <a:lnTo>
                      <a:pt x="150" y="124"/>
                    </a:lnTo>
                    <a:lnTo>
                      <a:pt x="150" y="126"/>
                    </a:lnTo>
                    <a:lnTo>
                      <a:pt x="150" y="127"/>
                    </a:lnTo>
                    <a:lnTo>
                      <a:pt x="148" y="128"/>
                    </a:lnTo>
                    <a:lnTo>
                      <a:pt x="143" y="128"/>
                    </a:lnTo>
                    <a:lnTo>
                      <a:pt x="135" y="128"/>
                    </a:lnTo>
                    <a:lnTo>
                      <a:pt x="127" y="128"/>
                    </a:lnTo>
                    <a:lnTo>
                      <a:pt x="115" y="128"/>
                    </a:lnTo>
                    <a:lnTo>
                      <a:pt x="103" y="128"/>
                    </a:lnTo>
                    <a:lnTo>
                      <a:pt x="89" y="128"/>
                    </a:lnTo>
                    <a:lnTo>
                      <a:pt x="76" y="127"/>
                    </a:lnTo>
                    <a:lnTo>
                      <a:pt x="61" y="127"/>
                    </a:lnTo>
                    <a:lnTo>
                      <a:pt x="47" y="127"/>
                    </a:lnTo>
                    <a:lnTo>
                      <a:pt x="35" y="127"/>
                    </a:lnTo>
                    <a:lnTo>
                      <a:pt x="24" y="126"/>
                    </a:lnTo>
                    <a:lnTo>
                      <a:pt x="13" y="126"/>
                    </a:lnTo>
                    <a:lnTo>
                      <a:pt x="6" y="126"/>
                    </a:lnTo>
                    <a:lnTo>
                      <a:pt x="1" y="126"/>
                    </a:lnTo>
                    <a:lnTo>
                      <a:pt x="0" y="125"/>
                    </a:lnTo>
                    <a:lnTo>
                      <a:pt x="0" y="124"/>
                    </a:lnTo>
                    <a:lnTo>
                      <a:pt x="0" y="120"/>
                    </a:lnTo>
                    <a:lnTo>
                      <a:pt x="0" y="115"/>
                    </a:lnTo>
                    <a:lnTo>
                      <a:pt x="2" y="106"/>
                    </a:lnTo>
                    <a:lnTo>
                      <a:pt x="4" y="97"/>
                    </a:lnTo>
                    <a:lnTo>
                      <a:pt x="6" y="87"/>
                    </a:lnTo>
                    <a:lnTo>
                      <a:pt x="8" y="75"/>
                    </a:lnTo>
                    <a:lnTo>
                      <a:pt x="11" y="63"/>
                    </a:lnTo>
                    <a:lnTo>
                      <a:pt x="13" y="52"/>
                    </a:lnTo>
                    <a:lnTo>
                      <a:pt x="15" y="40"/>
                    </a:lnTo>
                    <a:lnTo>
                      <a:pt x="17" y="30"/>
                    </a:lnTo>
                    <a:lnTo>
                      <a:pt x="20" y="19"/>
                    </a:lnTo>
                    <a:lnTo>
                      <a:pt x="21" y="12"/>
                    </a:lnTo>
                    <a:lnTo>
                      <a:pt x="23" y="6"/>
                    </a:lnTo>
                    <a:lnTo>
                      <a:pt x="24" y="2"/>
                    </a:lnTo>
                    <a:lnTo>
                      <a:pt x="25" y="0"/>
                    </a:lnTo>
                    <a:lnTo>
                      <a:pt x="25" y="1"/>
                    </a:lnTo>
                    <a:lnTo>
                      <a:pt x="27" y="1"/>
                    </a:lnTo>
                    <a:lnTo>
                      <a:pt x="29" y="2"/>
                    </a:lnTo>
                    <a:lnTo>
                      <a:pt x="34" y="2"/>
                    </a:lnTo>
                    <a:lnTo>
                      <a:pt x="38" y="4"/>
                    </a:lnTo>
                    <a:lnTo>
                      <a:pt x="44" y="5"/>
                    </a:lnTo>
                    <a:lnTo>
                      <a:pt x="51" y="7"/>
                    </a:lnTo>
                    <a:lnTo>
                      <a:pt x="60" y="7"/>
                    </a:lnTo>
                    <a:lnTo>
                      <a:pt x="67" y="9"/>
                    </a:lnTo>
                    <a:lnTo>
                      <a:pt x="76" y="11"/>
                    </a:lnTo>
                    <a:lnTo>
                      <a:pt x="86" y="12"/>
                    </a:lnTo>
                    <a:lnTo>
                      <a:pt x="97" y="12"/>
                    </a:lnTo>
                    <a:lnTo>
                      <a:pt x="107" y="12"/>
                    </a:lnTo>
                    <a:lnTo>
                      <a:pt x="119" y="12"/>
                    </a:lnTo>
                    <a:lnTo>
                      <a:pt x="131" y="12"/>
                    </a:lnTo>
                    <a:lnTo>
                      <a:pt x="143" y="10"/>
                    </a:lnTo>
                  </a:path>
                </a:pathLst>
              </a:custGeom>
              <a:solidFill>
                <a:srgbClr val="004080"/>
              </a:solidFill>
              <a:ln w="9525">
                <a:noFill/>
                <a:round/>
                <a:headEnd/>
                <a:tailEnd/>
              </a:ln>
            </p:spPr>
            <p:txBody>
              <a:bodyPr/>
              <a:lstStyle/>
              <a:p>
                <a:endParaRPr lang="zh-TW" altLang="en-US"/>
              </a:p>
            </p:txBody>
          </p:sp>
          <p:sp>
            <p:nvSpPr>
              <p:cNvPr id="118944" name="Freeform 232"/>
              <p:cNvSpPr>
                <a:spLocks/>
              </p:cNvSpPr>
              <p:nvPr/>
            </p:nvSpPr>
            <p:spPr bwMode="auto">
              <a:xfrm>
                <a:off x="893" y="2065"/>
                <a:ext cx="87" cy="102"/>
              </a:xfrm>
              <a:custGeom>
                <a:avLst/>
                <a:gdLst>
                  <a:gd name="T0" fmla="*/ 1 w 87"/>
                  <a:gd name="T1" fmla="*/ 37 h 102"/>
                  <a:gd name="T2" fmla="*/ 2 w 87"/>
                  <a:gd name="T3" fmla="*/ 42 h 102"/>
                  <a:gd name="T4" fmla="*/ 3 w 87"/>
                  <a:gd name="T5" fmla="*/ 46 h 102"/>
                  <a:gd name="T6" fmla="*/ 3 w 87"/>
                  <a:gd name="T7" fmla="*/ 49 h 102"/>
                  <a:gd name="T8" fmla="*/ 4 w 87"/>
                  <a:gd name="T9" fmla="*/ 52 h 102"/>
                  <a:gd name="T10" fmla="*/ 8 w 87"/>
                  <a:gd name="T11" fmla="*/ 55 h 102"/>
                  <a:gd name="T12" fmla="*/ 9 w 87"/>
                  <a:gd name="T13" fmla="*/ 61 h 102"/>
                  <a:gd name="T14" fmla="*/ 10 w 87"/>
                  <a:gd name="T15" fmla="*/ 66 h 102"/>
                  <a:gd name="T16" fmla="*/ 12 w 87"/>
                  <a:gd name="T17" fmla="*/ 70 h 102"/>
                  <a:gd name="T18" fmla="*/ 15 w 87"/>
                  <a:gd name="T19" fmla="*/ 72 h 102"/>
                  <a:gd name="T20" fmla="*/ 16 w 87"/>
                  <a:gd name="T21" fmla="*/ 77 h 102"/>
                  <a:gd name="T22" fmla="*/ 17 w 87"/>
                  <a:gd name="T23" fmla="*/ 80 h 102"/>
                  <a:gd name="T24" fmla="*/ 18 w 87"/>
                  <a:gd name="T25" fmla="*/ 84 h 102"/>
                  <a:gd name="T26" fmla="*/ 21 w 87"/>
                  <a:gd name="T27" fmla="*/ 87 h 102"/>
                  <a:gd name="T28" fmla="*/ 22 w 87"/>
                  <a:gd name="T29" fmla="*/ 90 h 102"/>
                  <a:gd name="T30" fmla="*/ 22 w 87"/>
                  <a:gd name="T31" fmla="*/ 94 h 102"/>
                  <a:gd name="T32" fmla="*/ 26 w 87"/>
                  <a:gd name="T33" fmla="*/ 96 h 102"/>
                  <a:gd name="T34" fmla="*/ 30 w 87"/>
                  <a:gd name="T35" fmla="*/ 97 h 102"/>
                  <a:gd name="T36" fmla="*/ 36 w 87"/>
                  <a:gd name="T37" fmla="*/ 96 h 102"/>
                  <a:gd name="T38" fmla="*/ 43 w 87"/>
                  <a:gd name="T39" fmla="*/ 92 h 102"/>
                  <a:gd name="T40" fmla="*/ 47 w 87"/>
                  <a:gd name="T41" fmla="*/ 90 h 102"/>
                  <a:gd name="T42" fmla="*/ 51 w 87"/>
                  <a:gd name="T43" fmla="*/ 90 h 102"/>
                  <a:gd name="T44" fmla="*/ 52 w 87"/>
                  <a:gd name="T45" fmla="*/ 95 h 102"/>
                  <a:gd name="T46" fmla="*/ 51 w 87"/>
                  <a:gd name="T47" fmla="*/ 99 h 102"/>
                  <a:gd name="T48" fmla="*/ 67 w 87"/>
                  <a:gd name="T49" fmla="*/ 93 h 102"/>
                  <a:gd name="T50" fmla="*/ 83 w 87"/>
                  <a:gd name="T51" fmla="*/ 74 h 102"/>
                  <a:gd name="T52" fmla="*/ 84 w 87"/>
                  <a:gd name="T53" fmla="*/ 70 h 102"/>
                  <a:gd name="T54" fmla="*/ 83 w 87"/>
                  <a:gd name="T55" fmla="*/ 66 h 102"/>
                  <a:gd name="T56" fmla="*/ 81 w 87"/>
                  <a:gd name="T57" fmla="*/ 64 h 102"/>
                  <a:gd name="T58" fmla="*/ 80 w 87"/>
                  <a:gd name="T59" fmla="*/ 63 h 102"/>
                  <a:gd name="T60" fmla="*/ 80 w 87"/>
                  <a:gd name="T61" fmla="*/ 62 h 102"/>
                  <a:gd name="T62" fmla="*/ 80 w 87"/>
                  <a:gd name="T63" fmla="*/ 59 h 102"/>
                  <a:gd name="T64" fmla="*/ 77 w 87"/>
                  <a:gd name="T65" fmla="*/ 57 h 102"/>
                  <a:gd name="T66" fmla="*/ 75 w 87"/>
                  <a:gd name="T67" fmla="*/ 56 h 102"/>
                  <a:gd name="T68" fmla="*/ 75 w 87"/>
                  <a:gd name="T69" fmla="*/ 50 h 102"/>
                  <a:gd name="T70" fmla="*/ 75 w 87"/>
                  <a:gd name="T71" fmla="*/ 44 h 102"/>
                  <a:gd name="T72" fmla="*/ 76 w 87"/>
                  <a:gd name="T73" fmla="*/ 41 h 102"/>
                  <a:gd name="T74" fmla="*/ 76 w 87"/>
                  <a:gd name="T75" fmla="*/ 36 h 102"/>
                  <a:gd name="T76" fmla="*/ 76 w 87"/>
                  <a:gd name="T77" fmla="*/ 34 h 102"/>
                  <a:gd name="T78" fmla="*/ 75 w 87"/>
                  <a:gd name="T79" fmla="*/ 32 h 102"/>
                  <a:gd name="T80" fmla="*/ 70 w 87"/>
                  <a:gd name="T81" fmla="*/ 31 h 102"/>
                  <a:gd name="T82" fmla="*/ 66 w 87"/>
                  <a:gd name="T83" fmla="*/ 30 h 102"/>
                  <a:gd name="T84" fmla="*/ 67 w 87"/>
                  <a:gd name="T85" fmla="*/ 39 h 102"/>
                  <a:gd name="T86" fmla="*/ 72 w 87"/>
                  <a:gd name="T87" fmla="*/ 49 h 102"/>
                  <a:gd name="T88" fmla="*/ 74 w 87"/>
                  <a:gd name="T89" fmla="*/ 43 h 102"/>
                  <a:gd name="T90" fmla="*/ 78 w 87"/>
                  <a:gd name="T91" fmla="*/ 34 h 102"/>
                  <a:gd name="T92" fmla="*/ 66 w 87"/>
                  <a:gd name="T93" fmla="*/ 23 h 102"/>
                  <a:gd name="T94" fmla="*/ 50 w 87"/>
                  <a:gd name="T95" fmla="*/ 7 h 102"/>
                  <a:gd name="T96" fmla="*/ 42 w 87"/>
                  <a:gd name="T97" fmla="*/ 4 h 102"/>
                  <a:gd name="T98" fmla="*/ 36 w 87"/>
                  <a:gd name="T99" fmla="*/ 2 h 102"/>
                  <a:gd name="T100" fmla="*/ 29 w 87"/>
                  <a:gd name="T101" fmla="*/ 1 h 102"/>
                  <a:gd name="T102" fmla="*/ 23 w 87"/>
                  <a:gd name="T103" fmla="*/ 1 h 102"/>
                  <a:gd name="T104" fmla="*/ 18 w 87"/>
                  <a:gd name="T105" fmla="*/ 1 h 102"/>
                  <a:gd name="T106" fmla="*/ 16 w 87"/>
                  <a:gd name="T107" fmla="*/ 1 h 102"/>
                  <a:gd name="T108" fmla="*/ 6 w 87"/>
                  <a:gd name="T109" fmla="*/ 9 h 102"/>
                  <a:gd name="T110" fmla="*/ 0 w 87"/>
                  <a:gd name="T111" fmla="*/ 29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7"/>
                  <a:gd name="T169" fmla="*/ 0 h 102"/>
                  <a:gd name="T170" fmla="*/ 87 w 87"/>
                  <a:gd name="T171" fmla="*/ 102 h 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7" h="102">
                    <a:moveTo>
                      <a:pt x="1" y="31"/>
                    </a:moveTo>
                    <a:lnTo>
                      <a:pt x="1" y="33"/>
                    </a:lnTo>
                    <a:lnTo>
                      <a:pt x="1" y="34"/>
                    </a:lnTo>
                    <a:lnTo>
                      <a:pt x="1" y="36"/>
                    </a:lnTo>
                    <a:lnTo>
                      <a:pt x="1" y="37"/>
                    </a:lnTo>
                    <a:lnTo>
                      <a:pt x="2" y="37"/>
                    </a:lnTo>
                    <a:lnTo>
                      <a:pt x="2" y="39"/>
                    </a:lnTo>
                    <a:lnTo>
                      <a:pt x="2" y="41"/>
                    </a:lnTo>
                    <a:lnTo>
                      <a:pt x="2" y="42"/>
                    </a:lnTo>
                    <a:lnTo>
                      <a:pt x="3" y="42"/>
                    </a:lnTo>
                    <a:lnTo>
                      <a:pt x="3" y="44"/>
                    </a:lnTo>
                    <a:lnTo>
                      <a:pt x="3" y="46"/>
                    </a:lnTo>
                    <a:lnTo>
                      <a:pt x="3" y="48"/>
                    </a:lnTo>
                    <a:lnTo>
                      <a:pt x="3" y="49"/>
                    </a:lnTo>
                    <a:lnTo>
                      <a:pt x="3" y="50"/>
                    </a:lnTo>
                    <a:lnTo>
                      <a:pt x="4" y="50"/>
                    </a:lnTo>
                    <a:lnTo>
                      <a:pt x="4" y="52"/>
                    </a:lnTo>
                    <a:lnTo>
                      <a:pt x="6" y="52"/>
                    </a:lnTo>
                    <a:lnTo>
                      <a:pt x="6" y="54"/>
                    </a:lnTo>
                    <a:lnTo>
                      <a:pt x="8" y="54"/>
                    </a:lnTo>
                    <a:lnTo>
                      <a:pt x="8" y="55"/>
                    </a:lnTo>
                    <a:lnTo>
                      <a:pt x="9" y="55"/>
                    </a:lnTo>
                    <a:lnTo>
                      <a:pt x="9" y="57"/>
                    </a:lnTo>
                    <a:lnTo>
                      <a:pt x="9" y="58"/>
                    </a:lnTo>
                    <a:lnTo>
                      <a:pt x="9" y="60"/>
                    </a:lnTo>
                    <a:lnTo>
                      <a:pt x="9" y="61"/>
                    </a:lnTo>
                    <a:lnTo>
                      <a:pt x="10" y="61"/>
                    </a:lnTo>
                    <a:lnTo>
                      <a:pt x="10" y="63"/>
                    </a:lnTo>
                    <a:lnTo>
                      <a:pt x="10" y="65"/>
                    </a:lnTo>
                    <a:lnTo>
                      <a:pt x="10" y="66"/>
                    </a:lnTo>
                    <a:lnTo>
                      <a:pt x="11" y="66"/>
                    </a:lnTo>
                    <a:lnTo>
                      <a:pt x="11" y="68"/>
                    </a:lnTo>
                    <a:lnTo>
                      <a:pt x="12" y="68"/>
                    </a:lnTo>
                    <a:lnTo>
                      <a:pt x="12" y="70"/>
                    </a:lnTo>
                    <a:lnTo>
                      <a:pt x="14" y="70"/>
                    </a:lnTo>
                    <a:lnTo>
                      <a:pt x="14" y="71"/>
                    </a:lnTo>
                    <a:lnTo>
                      <a:pt x="15" y="71"/>
                    </a:lnTo>
                    <a:lnTo>
                      <a:pt x="15" y="72"/>
                    </a:lnTo>
                    <a:lnTo>
                      <a:pt x="16" y="72"/>
                    </a:lnTo>
                    <a:lnTo>
                      <a:pt x="16" y="74"/>
                    </a:lnTo>
                    <a:lnTo>
                      <a:pt x="16" y="75"/>
                    </a:lnTo>
                    <a:lnTo>
                      <a:pt x="16" y="77"/>
                    </a:lnTo>
                    <a:lnTo>
                      <a:pt x="17" y="77"/>
                    </a:lnTo>
                    <a:lnTo>
                      <a:pt x="17" y="79"/>
                    </a:lnTo>
                    <a:lnTo>
                      <a:pt x="17" y="80"/>
                    </a:lnTo>
                    <a:lnTo>
                      <a:pt x="18" y="80"/>
                    </a:lnTo>
                    <a:lnTo>
                      <a:pt x="18" y="82"/>
                    </a:lnTo>
                    <a:lnTo>
                      <a:pt x="18" y="84"/>
                    </a:lnTo>
                    <a:lnTo>
                      <a:pt x="20" y="84"/>
                    </a:lnTo>
                    <a:lnTo>
                      <a:pt x="20" y="86"/>
                    </a:lnTo>
                    <a:lnTo>
                      <a:pt x="21" y="86"/>
                    </a:lnTo>
                    <a:lnTo>
                      <a:pt x="21" y="87"/>
                    </a:lnTo>
                    <a:lnTo>
                      <a:pt x="22" y="87"/>
                    </a:lnTo>
                    <a:lnTo>
                      <a:pt x="22" y="88"/>
                    </a:lnTo>
                    <a:lnTo>
                      <a:pt x="22" y="90"/>
                    </a:lnTo>
                    <a:lnTo>
                      <a:pt x="22" y="92"/>
                    </a:lnTo>
                    <a:lnTo>
                      <a:pt x="22" y="94"/>
                    </a:lnTo>
                    <a:lnTo>
                      <a:pt x="24" y="94"/>
                    </a:lnTo>
                    <a:lnTo>
                      <a:pt x="24" y="96"/>
                    </a:lnTo>
                    <a:lnTo>
                      <a:pt x="26" y="96"/>
                    </a:lnTo>
                    <a:lnTo>
                      <a:pt x="28" y="96"/>
                    </a:lnTo>
                    <a:lnTo>
                      <a:pt x="28" y="97"/>
                    </a:lnTo>
                    <a:lnTo>
                      <a:pt x="30" y="97"/>
                    </a:lnTo>
                    <a:lnTo>
                      <a:pt x="32" y="97"/>
                    </a:lnTo>
                    <a:lnTo>
                      <a:pt x="34" y="96"/>
                    </a:lnTo>
                    <a:lnTo>
                      <a:pt x="36" y="96"/>
                    </a:lnTo>
                    <a:lnTo>
                      <a:pt x="37" y="95"/>
                    </a:lnTo>
                    <a:lnTo>
                      <a:pt x="39" y="95"/>
                    </a:lnTo>
                    <a:lnTo>
                      <a:pt x="41" y="93"/>
                    </a:lnTo>
                    <a:lnTo>
                      <a:pt x="43" y="92"/>
                    </a:lnTo>
                    <a:lnTo>
                      <a:pt x="45" y="90"/>
                    </a:lnTo>
                    <a:lnTo>
                      <a:pt x="47" y="90"/>
                    </a:lnTo>
                    <a:lnTo>
                      <a:pt x="49" y="90"/>
                    </a:lnTo>
                    <a:lnTo>
                      <a:pt x="51" y="90"/>
                    </a:lnTo>
                    <a:lnTo>
                      <a:pt x="53" y="90"/>
                    </a:lnTo>
                    <a:lnTo>
                      <a:pt x="53" y="93"/>
                    </a:lnTo>
                    <a:lnTo>
                      <a:pt x="52" y="95"/>
                    </a:lnTo>
                    <a:lnTo>
                      <a:pt x="51" y="97"/>
                    </a:lnTo>
                    <a:lnTo>
                      <a:pt x="51" y="98"/>
                    </a:lnTo>
                    <a:lnTo>
                      <a:pt x="51" y="99"/>
                    </a:lnTo>
                    <a:lnTo>
                      <a:pt x="52" y="101"/>
                    </a:lnTo>
                    <a:lnTo>
                      <a:pt x="54" y="101"/>
                    </a:lnTo>
                    <a:lnTo>
                      <a:pt x="56" y="101"/>
                    </a:lnTo>
                    <a:lnTo>
                      <a:pt x="59" y="98"/>
                    </a:lnTo>
                    <a:lnTo>
                      <a:pt x="61" y="97"/>
                    </a:lnTo>
                    <a:lnTo>
                      <a:pt x="64" y="95"/>
                    </a:lnTo>
                    <a:lnTo>
                      <a:pt x="67" y="93"/>
                    </a:lnTo>
                    <a:lnTo>
                      <a:pt x="70" y="90"/>
                    </a:lnTo>
                    <a:lnTo>
                      <a:pt x="72" y="89"/>
                    </a:lnTo>
                    <a:lnTo>
                      <a:pt x="75" y="87"/>
                    </a:lnTo>
                    <a:lnTo>
                      <a:pt x="76" y="85"/>
                    </a:lnTo>
                    <a:lnTo>
                      <a:pt x="80" y="81"/>
                    </a:lnTo>
                    <a:lnTo>
                      <a:pt x="81" y="79"/>
                    </a:lnTo>
                    <a:lnTo>
                      <a:pt x="83" y="76"/>
                    </a:lnTo>
                    <a:lnTo>
                      <a:pt x="83" y="74"/>
                    </a:lnTo>
                    <a:lnTo>
                      <a:pt x="86" y="71"/>
                    </a:lnTo>
                    <a:lnTo>
                      <a:pt x="84" y="71"/>
                    </a:lnTo>
                    <a:lnTo>
                      <a:pt x="84" y="70"/>
                    </a:lnTo>
                    <a:lnTo>
                      <a:pt x="84" y="68"/>
                    </a:lnTo>
                    <a:lnTo>
                      <a:pt x="83" y="68"/>
                    </a:lnTo>
                    <a:lnTo>
                      <a:pt x="83" y="66"/>
                    </a:lnTo>
                    <a:lnTo>
                      <a:pt x="83" y="64"/>
                    </a:lnTo>
                    <a:lnTo>
                      <a:pt x="81" y="64"/>
                    </a:lnTo>
                    <a:lnTo>
                      <a:pt x="81" y="63"/>
                    </a:lnTo>
                    <a:lnTo>
                      <a:pt x="80" y="63"/>
                    </a:lnTo>
                    <a:lnTo>
                      <a:pt x="80" y="62"/>
                    </a:lnTo>
                    <a:lnTo>
                      <a:pt x="80" y="61"/>
                    </a:lnTo>
                    <a:lnTo>
                      <a:pt x="80" y="59"/>
                    </a:lnTo>
                    <a:lnTo>
                      <a:pt x="80" y="57"/>
                    </a:lnTo>
                    <a:lnTo>
                      <a:pt x="78" y="57"/>
                    </a:lnTo>
                    <a:lnTo>
                      <a:pt x="77" y="57"/>
                    </a:lnTo>
                    <a:lnTo>
                      <a:pt x="77" y="56"/>
                    </a:lnTo>
                    <a:lnTo>
                      <a:pt x="75" y="56"/>
                    </a:lnTo>
                    <a:lnTo>
                      <a:pt x="75" y="54"/>
                    </a:lnTo>
                    <a:lnTo>
                      <a:pt x="75" y="52"/>
                    </a:lnTo>
                    <a:lnTo>
                      <a:pt x="75" y="50"/>
                    </a:lnTo>
                    <a:lnTo>
                      <a:pt x="75" y="49"/>
                    </a:lnTo>
                    <a:lnTo>
                      <a:pt x="75" y="48"/>
                    </a:lnTo>
                    <a:lnTo>
                      <a:pt x="75" y="46"/>
                    </a:lnTo>
                    <a:lnTo>
                      <a:pt x="75" y="44"/>
                    </a:lnTo>
                    <a:lnTo>
                      <a:pt x="76" y="42"/>
                    </a:lnTo>
                    <a:lnTo>
                      <a:pt x="76" y="41"/>
                    </a:lnTo>
                    <a:lnTo>
                      <a:pt x="76" y="39"/>
                    </a:lnTo>
                    <a:lnTo>
                      <a:pt x="76" y="37"/>
                    </a:lnTo>
                    <a:lnTo>
                      <a:pt x="76" y="36"/>
                    </a:lnTo>
                    <a:lnTo>
                      <a:pt x="78" y="34"/>
                    </a:lnTo>
                    <a:lnTo>
                      <a:pt x="76" y="34"/>
                    </a:lnTo>
                    <a:lnTo>
                      <a:pt x="76" y="32"/>
                    </a:lnTo>
                    <a:lnTo>
                      <a:pt x="75" y="32"/>
                    </a:lnTo>
                    <a:lnTo>
                      <a:pt x="75" y="31"/>
                    </a:lnTo>
                    <a:lnTo>
                      <a:pt x="73" y="31"/>
                    </a:lnTo>
                    <a:lnTo>
                      <a:pt x="72" y="31"/>
                    </a:lnTo>
                    <a:lnTo>
                      <a:pt x="70" y="31"/>
                    </a:lnTo>
                    <a:lnTo>
                      <a:pt x="70" y="30"/>
                    </a:lnTo>
                    <a:lnTo>
                      <a:pt x="68" y="30"/>
                    </a:lnTo>
                    <a:lnTo>
                      <a:pt x="67" y="30"/>
                    </a:lnTo>
                    <a:lnTo>
                      <a:pt x="66" y="30"/>
                    </a:lnTo>
                    <a:lnTo>
                      <a:pt x="66" y="29"/>
                    </a:lnTo>
                    <a:lnTo>
                      <a:pt x="65" y="31"/>
                    </a:lnTo>
                    <a:lnTo>
                      <a:pt x="65" y="33"/>
                    </a:lnTo>
                    <a:lnTo>
                      <a:pt x="66" y="33"/>
                    </a:lnTo>
                    <a:lnTo>
                      <a:pt x="66" y="35"/>
                    </a:lnTo>
                    <a:lnTo>
                      <a:pt x="67" y="37"/>
                    </a:lnTo>
                    <a:lnTo>
                      <a:pt x="67" y="39"/>
                    </a:lnTo>
                    <a:lnTo>
                      <a:pt x="69" y="39"/>
                    </a:lnTo>
                    <a:lnTo>
                      <a:pt x="69" y="41"/>
                    </a:lnTo>
                    <a:lnTo>
                      <a:pt x="69" y="43"/>
                    </a:lnTo>
                    <a:lnTo>
                      <a:pt x="69" y="44"/>
                    </a:lnTo>
                    <a:lnTo>
                      <a:pt x="70" y="45"/>
                    </a:lnTo>
                    <a:lnTo>
                      <a:pt x="70" y="47"/>
                    </a:lnTo>
                    <a:lnTo>
                      <a:pt x="72" y="47"/>
                    </a:lnTo>
                    <a:lnTo>
                      <a:pt x="72" y="49"/>
                    </a:lnTo>
                    <a:lnTo>
                      <a:pt x="74" y="49"/>
                    </a:lnTo>
                    <a:lnTo>
                      <a:pt x="73" y="49"/>
                    </a:lnTo>
                    <a:lnTo>
                      <a:pt x="73" y="47"/>
                    </a:lnTo>
                    <a:lnTo>
                      <a:pt x="74" y="44"/>
                    </a:lnTo>
                    <a:lnTo>
                      <a:pt x="74" y="43"/>
                    </a:lnTo>
                    <a:lnTo>
                      <a:pt x="76" y="41"/>
                    </a:lnTo>
                    <a:lnTo>
                      <a:pt x="76" y="39"/>
                    </a:lnTo>
                    <a:lnTo>
                      <a:pt x="76" y="37"/>
                    </a:lnTo>
                    <a:lnTo>
                      <a:pt x="78" y="35"/>
                    </a:lnTo>
                    <a:lnTo>
                      <a:pt x="78" y="34"/>
                    </a:lnTo>
                    <a:lnTo>
                      <a:pt x="80" y="33"/>
                    </a:lnTo>
                    <a:lnTo>
                      <a:pt x="78" y="33"/>
                    </a:lnTo>
                    <a:lnTo>
                      <a:pt x="76" y="32"/>
                    </a:lnTo>
                    <a:lnTo>
                      <a:pt x="74" y="31"/>
                    </a:lnTo>
                    <a:lnTo>
                      <a:pt x="72" y="29"/>
                    </a:lnTo>
                    <a:lnTo>
                      <a:pt x="70" y="27"/>
                    </a:lnTo>
                    <a:lnTo>
                      <a:pt x="68" y="25"/>
                    </a:lnTo>
                    <a:lnTo>
                      <a:pt x="66" y="23"/>
                    </a:lnTo>
                    <a:lnTo>
                      <a:pt x="64" y="20"/>
                    </a:lnTo>
                    <a:lnTo>
                      <a:pt x="61" y="17"/>
                    </a:lnTo>
                    <a:lnTo>
                      <a:pt x="59" y="16"/>
                    </a:lnTo>
                    <a:lnTo>
                      <a:pt x="57" y="14"/>
                    </a:lnTo>
                    <a:lnTo>
                      <a:pt x="55" y="10"/>
                    </a:lnTo>
                    <a:lnTo>
                      <a:pt x="53" y="10"/>
                    </a:lnTo>
                    <a:lnTo>
                      <a:pt x="52" y="8"/>
                    </a:lnTo>
                    <a:lnTo>
                      <a:pt x="50" y="7"/>
                    </a:lnTo>
                    <a:lnTo>
                      <a:pt x="50" y="5"/>
                    </a:lnTo>
                    <a:lnTo>
                      <a:pt x="48" y="5"/>
                    </a:lnTo>
                    <a:lnTo>
                      <a:pt x="46" y="5"/>
                    </a:lnTo>
                    <a:lnTo>
                      <a:pt x="46" y="4"/>
                    </a:lnTo>
                    <a:lnTo>
                      <a:pt x="44" y="4"/>
                    </a:lnTo>
                    <a:lnTo>
                      <a:pt x="42" y="4"/>
                    </a:lnTo>
                    <a:lnTo>
                      <a:pt x="42" y="2"/>
                    </a:lnTo>
                    <a:lnTo>
                      <a:pt x="40" y="2"/>
                    </a:lnTo>
                    <a:lnTo>
                      <a:pt x="38" y="2"/>
                    </a:lnTo>
                    <a:lnTo>
                      <a:pt x="36" y="2"/>
                    </a:lnTo>
                    <a:lnTo>
                      <a:pt x="36" y="1"/>
                    </a:lnTo>
                    <a:lnTo>
                      <a:pt x="34" y="1"/>
                    </a:lnTo>
                    <a:lnTo>
                      <a:pt x="33" y="1"/>
                    </a:lnTo>
                    <a:lnTo>
                      <a:pt x="31" y="1"/>
                    </a:lnTo>
                    <a:lnTo>
                      <a:pt x="29" y="1"/>
                    </a:lnTo>
                    <a:lnTo>
                      <a:pt x="27" y="1"/>
                    </a:lnTo>
                    <a:lnTo>
                      <a:pt x="25" y="1"/>
                    </a:lnTo>
                    <a:lnTo>
                      <a:pt x="23" y="1"/>
                    </a:lnTo>
                    <a:lnTo>
                      <a:pt x="23" y="0"/>
                    </a:lnTo>
                    <a:lnTo>
                      <a:pt x="21" y="1"/>
                    </a:lnTo>
                    <a:lnTo>
                      <a:pt x="18" y="1"/>
                    </a:lnTo>
                    <a:lnTo>
                      <a:pt x="16" y="1"/>
                    </a:lnTo>
                    <a:lnTo>
                      <a:pt x="16" y="0"/>
                    </a:lnTo>
                    <a:lnTo>
                      <a:pt x="15" y="2"/>
                    </a:lnTo>
                    <a:lnTo>
                      <a:pt x="14" y="2"/>
                    </a:lnTo>
                    <a:lnTo>
                      <a:pt x="12" y="4"/>
                    </a:lnTo>
                    <a:lnTo>
                      <a:pt x="10" y="6"/>
                    </a:lnTo>
                    <a:lnTo>
                      <a:pt x="8" y="7"/>
                    </a:lnTo>
                    <a:lnTo>
                      <a:pt x="6" y="9"/>
                    </a:lnTo>
                    <a:lnTo>
                      <a:pt x="6" y="10"/>
                    </a:lnTo>
                    <a:lnTo>
                      <a:pt x="4" y="14"/>
                    </a:lnTo>
                    <a:lnTo>
                      <a:pt x="3" y="16"/>
                    </a:lnTo>
                    <a:lnTo>
                      <a:pt x="1" y="19"/>
                    </a:lnTo>
                    <a:lnTo>
                      <a:pt x="1" y="21"/>
                    </a:lnTo>
                    <a:lnTo>
                      <a:pt x="0" y="25"/>
                    </a:lnTo>
                    <a:lnTo>
                      <a:pt x="0" y="27"/>
                    </a:lnTo>
                    <a:lnTo>
                      <a:pt x="0" y="29"/>
                    </a:lnTo>
                    <a:lnTo>
                      <a:pt x="1" y="31"/>
                    </a:lnTo>
                  </a:path>
                </a:pathLst>
              </a:custGeom>
              <a:solidFill>
                <a:srgbClr val="FFC281"/>
              </a:solidFill>
              <a:ln w="9525">
                <a:noFill/>
                <a:round/>
                <a:headEnd/>
                <a:tailEnd/>
              </a:ln>
            </p:spPr>
            <p:txBody>
              <a:bodyPr/>
              <a:lstStyle/>
              <a:p>
                <a:endParaRPr lang="zh-TW" altLang="en-US"/>
              </a:p>
            </p:txBody>
          </p:sp>
          <p:sp>
            <p:nvSpPr>
              <p:cNvPr id="118945" name="Freeform 233"/>
              <p:cNvSpPr>
                <a:spLocks/>
              </p:cNvSpPr>
              <p:nvPr/>
            </p:nvSpPr>
            <p:spPr bwMode="auto">
              <a:xfrm>
                <a:off x="952" y="2070"/>
                <a:ext cx="25" cy="97"/>
              </a:xfrm>
              <a:custGeom>
                <a:avLst/>
                <a:gdLst>
                  <a:gd name="T0" fmla="*/ 0 w 25"/>
                  <a:gd name="T1" fmla="*/ 28 h 97"/>
                  <a:gd name="T2" fmla="*/ 0 w 25"/>
                  <a:gd name="T3" fmla="*/ 39 h 97"/>
                  <a:gd name="T4" fmla="*/ 0 w 25"/>
                  <a:gd name="T5" fmla="*/ 51 h 97"/>
                  <a:gd name="T6" fmla="*/ 0 w 25"/>
                  <a:gd name="T7" fmla="*/ 64 h 97"/>
                  <a:gd name="T8" fmla="*/ 0 w 25"/>
                  <a:gd name="T9" fmla="*/ 72 h 97"/>
                  <a:gd name="T10" fmla="*/ 0 w 25"/>
                  <a:gd name="T11" fmla="*/ 75 h 97"/>
                  <a:gd name="T12" fmla="*/ 1 w 25"/>
                  <a:gd name="T13" fmla="*/ 78 h 97"/>
                  <a:gd name="T14" fmla="*/ 2 w 25"/>
                  <a:gd name="T15" fmla="*/ 84 h 97"/>
                  <a:gd name="T16" fmla="*/ 4 w 25"/>
                  <a:gd name="T17" fmla="*/ 89 h 97"/>
                  <a:gd name="T18" fmla="*/ 5 w 25"/>
                  <a:gd name="T19" fmla="*/ 94 h 97"/>
                  <a:gd name="T20" fmla="*/ 8 w 25"/>
                  <a:gd name="T21" fmla="*/ 95 h 97"/>
                  <a:gd name="T22" fmla="*/ 9 w 25"/>
                  <a:gd name="T23" fmla="*/ 93 h 97"/>
                  <a:gd name="T24" fmla="*/ 13 w 25"/>
                  <a:gd name="T25" fmla="*/ 89 h 97"/>
                  <a:gd name="T26" fmla="*/ 16 w 25"/>
                  <a:gd name="T27" fmla="*/ 83 h 97"/>
                  <a:gd name="T28" fmla="*/ 20 w 25"/>
                  <a:gd name="T29" fmla="*/ 77 h 97"/>
                  <a:gd name="T30" fmla="*/ 22 w 25"/>
                  <a:gd name="T31" fmla="*/ 71 h 97"/>
                  <a:gd name="T32" fmla="*/ 23 w 25"/>
                  <a:gd name="T33" fmla="*/ 69 h 97"/>
                  <a:gd name="T34" fmla="*/ 21 w 25"/>
                  <a:gd name="T35" fmla="*/ 68 h 97"/>
                  <a:gd name="T36" fmla="*/ 21 w 25"/>
                  <a:gd name="T37" fmla="*/ 66 h 97"/>
                  <a:gd name="T38" fmla="*/ 19 w 25"/>
                  <a:gd name="T39" fmla="*/ 66 h 97"/>
                  <a:gd name="T40" fmla="*/ 18 w 25"/>
                  <a:gd name="T41" fmla="*/ 63 h 97"/>
                  <a:gd name="T42" fmla="*/ 17 w 25"/>
                  <a:gd name="T43" fmla="*/ 61 h 97"/>
                  <a:gd name="T44" fmla="*/ 17 w 25"/>
                  <a:gd name="T45" fmla="*/ 61 h 97"/>
                  <a:gd name="T46" fmla="*/ 17 w 25"/>
                  <a:gd name="T47" fmla="*/ 60 h 97"/>
                  <a:gd name="T48" fmla="*/ 17 w 25"/>
                  <a:gd name="T49" fmla="*/ 58 h 97"/>
                  <a:gd name="T50" fmla="*/ 17 w 25"/>
                  <a:gd name="T51" fmla="*/ 56 h 97"/>
                  <a:gd name="T52" fmla="*/ 17 w 25"/>
                  <a:gd name="T53" fmla="*/ 53 h 97"/>
                  <a:gd name="T54" fmla="*/ 17 w 25"/>
                  <a:gd name="T55" fmla="*/ 53 h 97"/>
                  <a:gd name="T56" fmla="*/ 19 w 25"/>
                  <a:gd name="T57" fmla="*/ 49 h 97"/>
                  <a:gd name="T58" fmla="*/ 21 w 25"/>
                  <a:gd name="T59" fmla="*/ 45 h 97"/>
                  <a:gd name="T60" fmla="*/ 21 w 25"/>
                  <a:gd name="T61" fmla="*/ 42 h 97"/>
                  <a:gd name="T62" fmla="*/ 17 w 25"/>
                  <a:gd name="T63" fmla="*/ 42 h 97"/>
                  <a:gd name="T64" fmla="*/ 16 w 25"/>
                  <a:gd name="T65" fmla="*/ 41 h 97"/>
                  <a:gd name="T66" fmla="*/ 15 w 25"/>
                  <a:gd name="T67" fmla="*/ 38 h 97"/>
                  <a:gd name="T68" fmla="*/ 15 w 25"/>
                  <a:gd name="T69" fmla="*/ 32 h 97"/>
                  <a:gd name="T70" fmla="*/ 13 w 25"/>
                  <a:gd name="T71" fmla="*/ 27 h 97"/>
                  <a:gd name="T72" fmla="*/ 12 w 25"/>
                  <a:gd name="T73" fmla="*/ 23 h 97"/>
                  <a:gd name="T74" fmla="*/ 11 w 25"/>
                  <a:gd name="T75" fmla="*/ 22 h 97"/>
                  <a:gd name="T76" fmla="*/ 10 w 25"/>
                  <a:gd name="T77" fmla="*/ 22 h 97"/>
                  <a:gd name="T78" fmla="*/ 8 w 25"/>
                  <a:gd name="T79" fmla="*/ 22 h 97"/>
                  <a:gd name="T80" fmla="*/ 6 w 25"/>
                  <a:gd name="T81" fmla="*/ 21 h 97"/>
                  <a:gd name="T82" fmla="*/ 5 w 25"/>
                  <a:gd name="T83" fmla="*/ 21 h 97"/>
                  <a:gd name="T84" fmla="*/ 5 w 25"/>
                  <a:gd name="T85" fmla="*/ 20 h 97"/>
                  <a:gd name="T86" fmla="*/ 4 w 25"/>
                  <a:gd name="T87" fmla="*/ 17 h 97"/>
                  <a:gd name="T88" fmla="*/ 8 w 25"/>
                  <a:gd name="T89" fmla="*/ 8 h 97"/>
                  <a:gd name="T90" fmla="*/ 11 w 25"/>
                  <a:gd name="T91" fmla="*/ 1 h 97"/>
                  <a:gd name="T92" fmla="*/ 12 w 25"/>
                  <a:gd name="T93" fmla="*/ 1 h 97"/>
                  <a:gd name="T94" fmla="*/ 5 w 25"/>
                  <a:gd name="T95" fmla="*/ 16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
                  <a:gd name="T145" fmla="*/ 0 h 97"/>
                  <a:gd name="T146" fmla="*/ 25 w 2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 h="97">
                    <a:moveTo>
                      <a:pt x="2" y="24"/>
                    </a:moveTo>
                    <a:lnTo>
                      <a:pt x="0" y="26"/>
                    </a:lnTo>
                    <a:lnTo>
                      <a:pt x="0" y="28"/>
                    </a:lnTo>
                    <a:lnTo>
                      <a:pt x="0" y="32"/>
                    </a:lnTo>
                    <a:lnTo>
                      <a:pt x="0" y="34"/>
                    </a:lnTo>
                    <a:lnTo>
                      <a:pt x="0" y="39"/>
                    </a:lnTo>
                    <a:lnTo>
                      <a:pt x="0" y="43"/>
                    </a:lnTo>
                    <a:lnTo>
                      <a:pt x="0" y="47"/>
                    </a:lnTo>
                    <a:lnTo>
                      <a:pt x="0" y="51"/>
                    </a:lnTo>
                    <a:lnTo>
                      <a:pt x="0" y="56"/>
                    </a:lnTo>
                    <a:lnTo>
                      <a:pt x="0" y="60"/>
                    </a:lnTo>
                    <a:lnTo>
                      <a:pt x="0" y="64"/>
                    </a:lnTo>
                    <a:lnTo>
                      <a:pt x="0" y="67"/>
                    </a:lnTo>
                    <a:lnTo>
                      <a:pt x="0" y="71"/>
                    </a:lnTo>
                    <a:lnTo>
                      <a:pt x="0" y="72"/>
                    </a:lnTo>
                    <a:lnTo>
                      <a:pt x="0" y="74"/>
                    </a:lnTo>
                    <a:lnTo>
                      <a:pt x="0" y="75"/>
                    </a:lnTo>
                    <a:lnTo>
                      <a:pt x="0" y="76"/>
                    </a:lnTo>
                    <a:lnTo>
                      <a:pt x="0" y="78"/>
                    </a:lnTo>
                    <a:lnTo>
                      <a:pt x="1" y="78"/>
                    </a:lnTo>
                    <a:lnTo>
                      <a:pt x="1" y="80"/>
                    </a:lnTo>
                    <a:lnTo>
                      <a:pt x="2" y="82"/>
                    </a:lnTo>
                    <a:lnTo>
                      <a:pt x="2" y="84"/>
                    </a:lnTo>
                    <a:lnTo>
                      <a:pt x="4" y="85"/>
                    </a:lnTo>
                    <a:lnTo>
                      <a:pt x="4" y="87"/>
                    </a:lnTo>
                    <a:lnTo>
                      <a:pt x="4" y="89"/>
                    </a:lnTo>
                    <a:lnTo>
                      <a:pt x="4" y="91"/>
                    </a:lnTo>
                    <a:lnTo>
                      <a:pt x="5" y="92"/>
                    </a:lnTo>
                    <a:lnTo>
                      <a:pt x="5" y="94"/>
                    </a:lnTo>
                    <a:lnTo>
                      <a:pt x="6" y="95"/>
                    </a:lnTo>
                    <a:lnTo>
                      <a:pt x="6" y="96"/>
                    </a:lnTo>
                    <a:lnTo>
                      <a:pt x="8" y="95"/>
                    </a:lnTo>
                    <a:lnTo>
                      <a:pt x="9" y="93"/>
                    </a:lnTo>
                    <a:lnTo>
                      <a:pt x="11" y="91"/>
                    </a:lnTo>
                    <a:lnTo>
                      <a:pt x="13" y="89"/>
                    </a:lnTo>
                    <a:lnTo>
                      <a:pt x="14" y="87"/>
                    </a:lnTo>
                    <a:lnTo>
                      <a:pt x="16" y="85"/>
                    </a:lnTo>
                    <a:lnTo>
                      <a:pt x="16" y="83"/>
                    </a:lnTo>
                    <a:lnTo>
                      <a:pt x="18" y="81"/>
                    </a:lnTo>
                    <a:lnTo>
                      <a:pt x="18" y="79"/>
                    </a:lnTo>
                    <a:lnTo>
                      <a:pt x="20" y="77"/>
                    </a:lnTo>
                    <a:lnTo>
                      <a:pt x="20" y="75"/>
                    </a:lnTo>
                    <a:lnTo>
                      <a:pt x="22" y="73"/>
                    </a:lnTo>
                    <a:lnTo>
                      <a:pt x="22" y="71"/>
                    </a:lnTo>
                    <a:lnTo>
                      <a:pt x="24" y="69"/>
                    </a:lnTo>
                    <a:lnTo>
                      <a:pt x="23" y="69"/>
                    </a:lnTo>
                    <a:lnTo>
                      <a:pt x="23" y="68"/>
                    </a:lnTo>
                    <a:lnTo>
                      <a:pt x="21" y="68"/>
                    </a:lnTo>
                    <a:lnTo>
                      <a:pt x="21" y="66"/>
                    </a:lnTo>
                    <a:lnTo>
                      <a:pt x="19" y="66"/>
                    </a:lnTo>
                    <a:lnTo>
                      <a:pt x="19" y="64"/>
                    </a:lnTo>
                    <a:lnTo>
                      <a:pt x="18" y="64"/>
                    </a:lnTo>
                    <a:lnTo>
                      <a:pt x="18" y="63"/>
                    </a:lnTo>
                    <a:lnTo>
                      <a:pt x="19" y="61"/>
                    </a:lnTo>
                    <a:lnTo>
                      <a:pt x="17" y="61"/>
                    </a:lnTo>
                    <a:lnTo>
                      <a:pt x="17" y="60"/>
                    </a:lnTo>
                    <a:lnTo>
                      <a:pt x="17" y="58"/>
                    </a:lnTo>
                    <a:lnTo>
                      <a:pt x="17" y="56"/>
                    </a:lnTo>
                    <a:lnTo>
                      <a:pt x="17" y="53"/>
                    </a:lnTo>
                    <a:lnTo>
                      <a:pt x="18" y="51"/>
                    </a:lnTo>
                    <a:lnTo>
                      <a:pt x="19" y="49"/>
                    </a:lnTo>
                    <a:lnTo>
                      <a:pt x="19" y="47"/>
                    </a:lnTo>
                    <a:lnTo>
                      <a:pt x="21" y="45"/>
                    </a:lnTo>
                    <a:lnTo>
                      <a:pt x="21" y="44"/>
                    </a:lnTo>
                    <a:lnTo>
                      <a:pt x="21" y="42"/>
                    </a:lnTo>
                    <a:lnTo>
                      <a:pt x="19" y="42"/>
                    </a:lnTo>
                    <a:lnTo>
                      <a:pt x="17" y="42"/>
                    </a:lnTo>
                    <a:lnTo>
                      <a:pt x="17" y="41"/>
                    </a:lnTo>
                    <a:lnTo>
                      <a:pt x="16" y="41"/>
                    </a:lnTo>
                    <a:lnTo>
                      <a:pt x="16" y="39"/>
                    </a:lnTo>
                    <a:lnTo>
                      <a:pt x="15" y="38"/>
                    </a:lnTo>
                    <a:lnTo>
                      <a:pt x="15" y="36"/>
                    </a:lnTo>
                    <a:lnTo>
                      <a:pt x="15" y="34"/>
                    </a:lnTo>
                    <a:lnTo>
                      <a:pt x="15" y="32"/>
                    </a:lnTo>
                    <a:lnTo>
                      <a:pt x="13" y="31"/>
                    </a:lnTo>
                    <a:lnTo>
                      <a:pt x="13" y="29"/>
                    </a:lnTo>
                    <a:lnTo>
                      <a:pt x="13" y="27"/>
                    </a:lnTo>
                    <a:lnTo>
                      <a:pt x="13" y="25"/>
                    </a:lnTo>
                    <a:lnTo>
                      <a:pt x="12" y="25"/>
                    </a:lnTo>
                    <a:lnTo>
                      <a:pt x="12" y="23"/>
                    </a:lnTo>
                    <a:lnTo>
                      <a:pt x="12" y="22"/>
                    </a:lnTo>
                    <a:lnTo>
                      <a:pt x="11" y="22"/>
                    </a:lnTo>
                    <a:lnTo>
                      <a:pt x="10" y="22"/>
                    </a:lnTo>
                    <a:lnTo>
                      <a:pt x="8" y="22"/>
                    </a:lnTo>
                    <a:lnTo>
                      <a:pt x="8" y="21"/>
                    </a:lnTo>
                    <a:lnTo>
                      <a:pt x="6" y="21"/>
                    </a:lnTo>
                    <a:lnTo>
                      <a:pt x="5" y="21"/>
                    </a:lnTo>
                    <a:lnTo>
                      <a:pt x="5" y="20"/>
                    </a:lnTo>
                    <a:lnTo>
                      <a:pt x="4" y="20"/>
                    </a:lnTo>
                    <a:lnTo>
                      <a:pt x="4" y="19"/>
                    </a:lnTo>
                    <a:lnTo>
                      <a:pt x="4" y="17"/>
                    </a:lnTo>
                    <a:lnTo>
                      <a:pt x="6" y="14"/>
                    </a:lnTo>
                    <a:lnTo>
                      <a:pt x="6" y="12"/>
                    </a:lnTo>
                    <a:lnTo>
                      <a:pt x="8" y="8"/>
                    </a:lnTo>
                    <a:lnTo>
                      <a:pt x="10" y="6"/>
                    </a:lnTo>
                    <a:lnTo>
                      <a:pt x="11" y="2"/>
                    </a:lnTo>
                    <a:lnTo>
                      <a:pt x="11" y="1"/>
                    </a:lnTo>
                    <a:lnTo>
                      <a:pt x="12" y="0"/>
                    </a:lnTo>
                    <a:lnTo>
                      <a:pt x="12" y="1"/>
                    </a:lnTo>
                    <a:lnTo>
                      <a:pt x="10" y="5"/>
                    </a:lnTo>
                    <a:lnTo>
                      <a:pt x="8" y="9"/>
                    </a:lnTo>
                    <a:lnTo>
                      <a:pt x="5" y="16"/>
                    </a:lnTo>
                    <a:lnTo>
                      <a:pt x="2" y="24"/>
                    </a:lnTo>
                  </a:path>
                </a:pathLst>
              </a:custGeom>
              <a:solidFill>
                <a:srgbClr val="FFC281"/>
              </a:solidFill>
              <a:ln w="9525">
                <a:noFill/>
                <a:round/>
                <a:headEnd/>
                <a:tailEnd/>
              </a:ln>
            </p:spPr>
            <p:txBody>
              <a:bodyPr/>
              <a:lstStyle/>
              <a:p>
                <a:endParaRPr lang="zh-TW" altLang="en-US"/>
              </a:p>
            </p:txBody>
          </p:sp>
          <p:sp>
            <p:nvSpPr>
              <p:cNvPr id="118946" name="Freeform 234"/>
              <p:cNvSpPr>
                <a:spLocks/>
              </p:cNvSpPr>
              <p:nvPr/>
            </p:nvSpPr>
            <p:spPr bwMode="auto">
              <a:xfrm>
                <a:off x="653" y="2249"/>
                <a:ext cx="337" cy="143"/>
              </a:xfrm>
              <a:custGeom>
                <a:avLst/>
                <a:gdLst>
                  <a:gd name="T0" fmla="*/ 0 w 337"/>
                  <a:gd name="T1" fmla="*/ 17 h 143"/>
                  <a:gd name="T2" fmla="*/ 42 w 337"/>
                  <a:gd name="T3" fmla="*/ 2 h 143"/>
                  <a:gd name="T4" fmla="*/ 100 w 337"/>
                  <a:gd name="T5" fmla="*/ 42 h 143"/>
                  <a:gd name="T6" fmla="*/ 189 w 337"/>
                  <a:gd name="T7" fmla="*/ 0 h 143"/>
                  <a:gd name="T8" fmla="*/ 235 w 337"/>
                  <a:gd name="T9" fmla="*/ 54 h 143"/>
                  <a:gd name="T10" fmla="*/ 336 w 337"/>
                  <a:gd name="T11" fmla="*/ 126 h 143"/>
                  <a:gd name="T12" fmla="*/ 336 w 337"/>
                  <a:gd name="T13" fmla="*/ 136 h 143"/>
                  <a:gd name="T14" fmla="*/ 327 w 337"/>
                  <a:gd name="T15" fmla="*/ 139 h 143"/>
                  <a:gd name="T16" fmla="*/ 314 w 337"/>
                  <a:gd name="T17" fmla="*/ 142 h 143"/>
                  <a:gd name="T18" fmla="*/ 131 w 337"/>
                  <a:gd name="T19" fmla="*/ 44 h 143"/>
                  <a:gd name="T20" fmla="*/ 281 w 337"/>
                  <a:gd name="T21" fmla="*/ 131 h 143"/>
                  <a:gd name="T22" fmla="*/ 53 w 337"/>
                  <a:gd name="T23" fmla="*/ 59 h 143"/>
                  <a:gd name="T24" fmla="*/ 10 w 337"/>
                  <a:gd name="T25" fmla="*/ 15 h 143"/>
                  <a:gd name="T26" fmla="*/ 0 w 337"/>
                  <a:gd name="T27" fmla="*/ 17 h 143"/>
                  <a:gd name="T28" fmla="*/ 0 w 337"/>
                  <a:gd name="T29" fmla="*/ 17 h 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7"/>
                  <a:gd name="T46" fmla="*/ 0 h 143"/>
                  <a:gd name="T47" fmla="*/ 337 w 337"/>
                  <a:gd name="T48" fmla="*/ 143 h 1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7" h="143">
                    <a:moveTo>
                      <a:pt x="0" y="17"/>
                    </a:moveTo>
                    <a:lnTo>
                      <a:pt x="42" y="2"/>
                    </a:lnTo>
                    <a:lnTo>
                      <a:pt x="100" y="42"/>
                    </a:lnTo>
                    <a:lnTo>
                      <a:pt x="189" y="0"/>
                    </a:lnTo>
                    <a:lnTo>
                      <a:pt x="235" y="54"/>
                    </a:lnTo>
                    <a:lnTo>
                      <a:pt x="336" y="126"/>
                    </a:lnTo>
                    <a:lnTo>
                      <a:pt x="336" y="136"/>
                    </a:lnTo>
                    <a:lnTo>
                      <a:pt x="327" y="139"/>
                    </a:lnTo>
                    <a:lnTo>
                      <a:pt x="314" y="142"/>
                    </a:lnTo>
                    <a:lnTo>
                      <a:pt x="131" y="44"/>
                    </a:lnTo>
                    <a:lnTo>
                      <a:pt x="281" y="131"/>
                    </a:lnTo>
                    <a:lnTo>
                      <a:pt x="53" y="59"/>
                    </a:lnTo>
                    <a:lnTo>
                      <a:pt x="10" y="15"/>
                    </a:lnTo>
                    <a:lnTo>
                      <a:pt x="0" y="17"/>
                    </a:lnTo>
                  </a:path>
                </a:pathLst>
              </a:custGeom>
              <a:solidFill>
                <a:srgbClr val="FFEFCE"/>
              </a:solidFill>
              <a:ln w="9525">
                <a:noFill/>
                <a:round/>
                <a:headEnd/>
                <a:tailEnd/>
              </a:ln>
            </p:spPr>
            <p:txBody>
              <a:bodyPr/>
              <a:lstStyle/>
              <a:p>
                <a:endParaRPr lang="zh-TW" altLang="en-US"/>
              </a:p>
            </p:txBody>
          </p:sp>
          <p:sp>
            <p:nvSpPr>
              <p:cNvPr id="118947" name="Freeform 235"/>
              <p:cNvSpPr>
                <a:spLocks/>
              </p:cNvSpPr>
              <p:nvPr/>
            </p:nvSpPr>
            <p:spPr bwMode="auto">
              <a:xfrm>
                <a:off x="667" y="2250"/>
                <a:ext cx="292" cy="176"/>
              </a:xfrm>
              <a:custGeom>
                <a:avLst/>
                <a:gdLst>
                  <a:gd name="T0" fmla="*/ 9 w 292"/>
                  <a:gd name="T1" fmla="*/ 8 h 176"/>
                  <a:gd name="T2" fmla="*/ 13 w 292"/>
                  <a:gd name="T3" fmla="*/ 8 h 176"/>
                  <a:gd name="T4" fmla="*/ 15 w 292"/>
                  <a:gd name="T5" fmla="*/ 10 h 176"/>
                  <a:gd name="T6" fmla="*/ 19 w 292"/>
                  <a:gd name="T7" fmla="*/ 14 h 176"/>
                  <a:gd name="T8" fmla="*/ 22 w 292"/>
                  <a:gd name="T9" fmla="*/ 19 h 176"/>
                  <a:gd name="T10" fmla="*/ 26 w 292"/>
                  <a:gd name="T11" fmla="*/ 30 h 176"/>
                  <a:gd name="T12" fmla="*/ 30 w 292"/>
                  <a:gd name="T13" fmla="*/ 39 h 176"/>
                  <a:gd name="T14" fmla="*/ 34 w 292"/>
                  <a:gd name="T15" fmla="*/ 44 h 176"/>
                  <a:gd name="T16" fmla="*/ 41 w 292"/>
                  <a:gd name="T17" fmla="*/ 43 h 176"/>
                  <a:gd name="T18" fmla="*/ 60 w 292"/>
                  <a:gd name="T19" fmla="*/ 40 h 176"/>
                  <a:gd name="T20" fmla="*/ 87 w 292"/>
                  <a:gd name="T21" fmla="*/ 34 h 176"/>
                  <a:gd name="T22" fmla="*/ 117 w 292"/>
                  <a:gd name="T23" fmla="*/ 26 h 176"/>
                  <a:gd name="T24" fmla="*/ 137 w 292"/>
                  <a:gd name="T25" fmla="*/ 16 h 176"/>
                  <a:gd name="T26" fmla="*/ 149 w 292"/>
                  <a:gd name="T27" fmla="*/ 9 h 176"/>
                  <a:gd name="T28" fmla="*/ 157 w 292"/>
                  <a:gd name="T29" fmla="*/ 4 h 176"/>
                  <a:gd name="T30" fmla="*/ 163 w 292"/>
                  <a:gd name="T31" fmla="*/ 2 h 176"/>
                  <a:gd name="T32" fmla="*/ 166 w 292"/>
                  <a:gd name="T33" fmla="*/ 1 h 176"/>
                  <a:gd name="T34" fmla="*/ 168 w 292"/>
                  <a:gd name="T35" fmla="*/ 1 h 176"/>
                  <a:gd name="T36" fmla="*/ 170 w 292"/>
                  <a:gd name="T37" fmla="*/ 1 h 176"/>
                  <a:gd name="T38" fmla="*/ 174 w 292"/>
                  <a:gd name="T39" fmla="*/ 2 h 176"/>
                  <a:gd name="T40" fmla="*/ 176 w 292"/>
                  <a:gd name="T41" fmla="*/ 7 h 176"/>
                  <a:gd name="T42" fmla="*/ 177 w 292"/>
                  <a:gd name="T43" fmla="*/ 14 h 176"/>
                  <a:gd name="T44" fmla="*/ 176 w 292"/>
                  <a:gd name="T45" fmla="*/ 22 h 176"/>
                  <a:gd name="T46" fmla="*/ 175 w 292"/>
                  <a:gd name="T47" fmla="*/ 30 h 176"/>
                  <a:gd name="T48" fmla="*/ 172 w 292"/>
                  <a:gd name="T49" fmla="*/ 32 h 176"/>
                  <a:gd name="T50" fmla="*/ 166 w 292"/>
                  <a:gd name="T51" fmla="*/ 32 h 176"/>
                  <a:gd name="T52" fmla="*/ 160 w 292"/>
                  <a:gd name="T53" fmla="*/ 31 h 176"/>
                  <a:gd name="T54" fmla="*/ 156 w 292"/>
                  <a:gd name="T55" fmla="*/ 30 h 176"/>
                  <a:gd name="T56" fmla="*/ 160 w 292"/>
                  <a:gd name="T57" fmla="*/ 38 h 176"/>
                  <a:gd name="T58" fmla="*/ 175 w 292"/>
                  <a:gd name="T59" fmla="*/ 52 h 176"/>
                  <a:gd name="T60" fmla="*/ 191 w 292"/>
                  <a:gd name="T61" fmla="*/ 68 h 176"/>
                  <a:gd name="T62" fmla="*/ 204 w 292"/>
                  <a:gd name="T63" fmla="*/ 79 h 176"/>
                  <a:gd name="T64" fmla="*/ 215 w 292"/>
                  <a:gd name="T65" fmla="*/ 87 h 176"/>
                  <a:gd name="T66" fmla="*/ 231 w 292"/>
                  <a:gd name="T67" fmla="*/ 100 h 176"/>
                  <a:gd name="T68" fmla="*/ 248 w 292"/>
                  <a:gd name="T69" fmla="*/ 111 h 176"/>
                  <a:gd name="T70" fmla="*/ 263 w 292"/>
                  <a:gd name="T71" fmla="*/ 119 h 176"/>
                  <a:gd name="T72" fmla="*/ 274 w 292"/>
                  <a:gd name="T73" fmla="*/ 126 h 176"/>
                  <a:gd name="T74" fmla="*/ 283 w 292"/>
                  <a:gd name="T75" fmla="*/ 132 h 176"/>
                  <a:gd name="T76" fmla="*/ 287 w 292"/>
                  <a:gd name="T77" fmla="*/ 135 h 176"/>
                  <a:gd name="T78" fmla="*/ 290 w 292"/>
                  <a:gd name="T79" fmla="*/ 135 h 176"/>
                  <a:gd name="T80" fmla="*/ 285 w 292"/>
                  <a:gd name="T81" fmla="*/ 136 h 176"/>
                  <a:gd name="T82" fmla="*/ 268 w 292"/>
                  <a:gd name="T83" fmla="*/ 139 h 176"/>
                  <a:gd name="T84" fmla="*/ 242 w 292"/>
                  <a:gd name="T85" fmla="*/ 143 h 176"/>
                  <a:gd name="T86" fmla="*/ 217 w 292"/>
                  <a:gd name="T87" fmla="*/ 149 h 176"/>
                  <a:gd name="T88" fmla="*/ 199 w 292"/>
                  <a:gd name="T89" fmla="*/ 157 h 176"/>
                  <a:gd name="T90" fmla="*/ 186 w 292"/>
                  <a:gd name="T91" fmla="*/ 165 h 176"/>
                  <a:gd name="T92" fmla="*/ 177 w 292"/>
                  <a:gd name="T93" fmla="*/ 172 h 176"/>
                  <a:gd name="T94" fmla="*/ 173 w 292"/>
                  <a:gd name="T95" fmla="*/ 175 h 176"/>
                  <a:gd name="T96" fmla="*/ 150 w 292"/>
                  <a:gd name="T97" fmla="*/ 154 h 176"/>
                  <a:gd name="T98" fmla="*/ 96 w 292"/>
                  <a:gd name="T99" fmla="*/ 108 h 176"/>
                  <a:gd name="T100" fmla="*/ 38 w 292"/>
                  <a:gd name="T101" fmla="*/ 63 h 176"/>
                  <a:gd name="T102" fmla="*/ 4 w 292"/>
                  <a:gd name="T103" fmla="*/ 35 h 176"/>
                  <a:gd name="T104" fmla="*/ 1 w 292"/>
                  <a:gd name="T105" fmla="*/ 31 h 176"/>
                  <a:gd name="T106" fmla="*/ 0 w 292"/>
                  <a:gd name="T107" fmla="*/ 24 h 176"/>
                  <a:gd name="T108" fmla="*/ 0 w 292"/>
                  <a:gd name="T109" fmla="*/ 17 h 176"/>
                  <a:gd name="T110" fmla="*/ 4 w 292"/>
                  <a:gd name="T111" fmla="*/ 10 h 1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176"/>
                  <a:gd name="T170" fmla="*/ 292 w 292"/>
                  <a:gd name="T171" fmla="*/ 176 h 1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176">
                    <a:moveTo>
                      <a:pt x="7" y="8"/>
                    </a:moveTo>
                    <a:lnTo>
                      <a:pt x="7" y="8"/>
                    </a:lnTo>
                    <a:lnTo>
                      <a:pt x="9" y="8"/>
                    </a:lnTo>
                    <a:lnTo>
                      <a:pt x="11" y="8"/>
                    </a:lnTo>
                    <a:lnTo>
                      <a:pt x="13" y="8"/>
                    </a:lnTo>
                    <a:lnTo>
                      <a:pt x="15" y="8"/>
                    </a:lnTo>
                    <a:lnTo>
                      <a:pt x="15" y="10"/>
                    </a:lnTo>
                    <a:lnTo>
                      <a:pt x="17" y="10"/>
                    </a:lnTo>
                    <a:lnTo>
                      <a:pt x="17" y="12"/>
                    </a:lnTo>
                    <a:lnTo>
                      <a:pt x="19" y="12"/>
                    </a:lnTo>
                    <a:lnTo>
                      <a:pt x="19" y="14"/>
                    </a:lnTo>
                    <a:lnTo>
                      <a:pt x="21" y="14"/>
                    </a:lnTo>
                    <a:lnTo>
                      <a:pt x="21" y="16"/>
                    </a:lnTo>
                    <a:lnTo>
                      <a:pt x="22" y="18"/>
                    </a:lnTo>
                    <a:lnTo>
                      <a:pt x="22" y="19"/>
                    </a:lnTo>
                    <a:lnTo>
                      <a:pt x="24" y="22"/>
                    </a:lnTo>
                    <a:lnTo>
                      <a:pt x="24" y="25"/>
                    </a:lnTo>
                    <a:lnTo>
                      <a:pt x="26" y="27"/>
                    </a:lnTo>
                    <a:lnTo>
                      <a:pt x="26" y="30"/>
                    </a:lnTo>
                    <a:lnTo>
                      <a:pt x="28" y="32"/>
                    </a:lnTo>
                    <a:lnTo>
                      <a:pt x="28" y="35"/>
                    </a:lnTo>
                    <a:lnTo>
                      <a:pt x="30" y="37"/>
                    </a:lnTo>
                    <a:lnTo>
                      <a:pt x="30" y="39"/>
                    </a:lnTo>
                    <a:lnTo>
                      <a:pt x="32" y="41"/>
                    </a:lnTo>
                    <a:lnTo>
                      <a:pt x="32" y="43"/>
                    </a:lnTo>
                    <a:lnTo>
                      <a:pt x="34" y="44"/>
                    </a:lnTo>
                    <a:lnTo>
                      <a:pt x="36" y="43"/>
                    </a:lnTo>
                    <a:lnTo>
                      <a:pt x="38" y="43"/>
                    </a:lnTo>
                    <a:lnTo>
                      <a:pt x="41" y="43"/>
                    </a:lnTo>
                    <a:lnTo>
                      <a:pt x="45" y="43"/>
                    </a:lnTo>
                    <a:lnTo>
                      <a:pt x="49" y="43"/>
                    </a:lnTo>
                    <a:lnTo>
                      <a:pt x="54" y="41"/>
                    </a:lnTo>
                    <a:lnTo>
                      <a:pt x="60" y="40"/>
                    </a:lnTo>
                    <a:lnTo>
                      <a:pt x="67" y="39"/>
                    </a:lnTo>
                    <a:lnTo>
                      <a:pt x="73" y="38"/>
                    </a:lnTo>
                    <a:lnTo>
                      <a:pt x="80" y="36"/>
                    </a:lnTo>
                    <a:lnTo>
                      <a:pt x="87" y="34"/>
                    </a:lnTo>
                    <a:lnTo>
                      <a:pt x="94" y="32"/>
                    </a:lnTo>
                    <a:lnTo>
                      <a:pt x="101" y="30"/>
                    </a:lnTo>
                    <a:lnTo>
                      <a:pt x="109" y="28"/>
                    </a:lnTo>
                    <a:lnTo>
                      <a:pt x="117" y="26"/>
                    </a:lnTo>
                    <a:lnTo>
                      <a:pt x="125" y="22"/>
                    </a:lnTo>
                    <a:lnTo>
                      <a:pt x="128" y="20"/>
                    </a:lnTo>
                    <a:lnTo>
                      <a:pt x="133" y="18"/>
                    </a:lnTo>
                    <a:lnTo>
                      <a:pt x="137" y="16"/>
                    </a:lnTo>
                    <a:lnTo>
                      <a:pt x="141" y="14"/>
                    </a:lnTo>
                    <a:lnTo>
                      <a:pt x="143" y="13"/>
                    </a:lnTo>
                    <a:lnTo>
                      <a:pt x="147" y="11"/>
                    </a:lnTo>
                    <a:lnTo>
                      <a:pt x="149" y="9"/>
                    </a:lnTo>
                    <a:lnTo>
                      <a:pt x="152" y="7"/>
                    </a:lnTo>
                    <a:lnTo>
                      <a:pt x="153" y="7"/>
                    </a:lnTo>
                    <a:lnTo>
                      <a:pt x="155" y="5"/>
                    </a:lnTo>
                    <a:lnTo>
                      <a:pt x="157" y="4"/>
                    </a:lnTo>
                    <a:lnTo>
                      <a:pt x="159" y="3"/>
                    </a:lnTo>
                    <a:lnTo>
                      <a:pt x="160" y="3"/>
                    </a:lnTo>
                    <a:lnTo>
                      <a:pt x="161" y="2"/>
                    </a:lnTo>
                    <a:lnTo>
                      <a:pt x="163" y="2"/>
                    </a:lnTo>
                    <a:lnTo>
                      <a:pt x="166" y="0"/>
                    </a:lnTo>
                    <a:lnTo>
                      <a:pt x="166" y="1"/>
                    </a:lnTo>
                    <a:lnTo>
                      <a:pt x="168" y="1"/>
                    </a:lnTo>
                    <a:lnTo>
                      <a:pt x="170" y="0"/>
                    </a:lnTo>
                    <a:lnTo>
                      <a:pt x="170" y="1"/>
                    </a:lnTo>
                    <a:lnTo>
                      <a:pt x="172" y="1"/>
                    </a:lnTo>
                    <a:lnTo>
                      <a:pt x="172" y="2"/>
                    </a:lnTo>
                    <a:lnTo>
                      <a:pt x="174" y="2"/>
                    </a:lnTo>
                    <a:lnTo>
                      <a:pt x="175" y="2"/>
                    </a:lnTo>
                    <a:lnTo>
                      <a:pt x="175" y="4"/>
                    </a:lnTo>
                    <a:lnTo>
                      <a:pt x="176" y="5"/>
                    </a:lnTo>
                    <a:lnTo>
                      <a:pt x="176" y="7"/>
                    </a:lnTo>
                    <a:lnTo>
                      <a:pt x="177" y="8"/>
                    </a:lnTo>
                    <a:lnTo>
                      <a:pt x="177" y="10"/>
                    </a:lnTo>
                    <a:lnTo>
                      <a:pt x="177" y="12"/>
                    </a:lnTo>
                    <a:lnTo>
                      <a:pt x="177" y="14"/>
                    </a:lnTo>
                    <a:lnTo>
                      <a:pt x="177" y="16"/>
                    </a:lnTo>
                    <a:lnTo>
                      <a:pt x="176" y="18"/>
                    </a:lnTo>
                    <a:lnTo>
                      <a:pt x="176" y="20"/>
                    </a:lnTo>
                    <a:lnTo>
                      <a:pt x="176" y="22"/>
                    </a:lnTo>
                    <a:lnTo>
                      <a:pt x="176" y="24"/>
                    </a:lnTo>
                    <a:lnTo>
                      <a:pt x="175" y="26"/>
                    </a:lnTo>
                    <a:lnTo>
                      <a:pt x="175" y="27"/>
                    </a:lnTo>
                    <a:lnTo>
                      <a:pt x="175" y="30"/>
                    </a:lnTo>
                    <a:lnTo>
                      <a:pt x="174" y="31"/>
                    </a:lnTo>
                    <a:lnTo>
                      <a:pt x="172" y="32"/>
                    </a:lnTo>
                    <a:lnTo>
                      <a:pt x="170" y="32"/>
                    </a:lnTo>
                    <a:lnTo>
                      <a:pt x="168" y="32"/>
                    </a:lnTo>
                    <a:lnTo>
                      <a:pt x="166" y="32"/>
                    </a:lnTo>
                    <a:lnTo>
                      <a:pt x="166" y="31"/>
                    </a:lnTo>
                    <a:lnTo>
                      <a:pt x="163" y="31"/>
                    </a:lnTo>
                    <a:lnTo>
                      <a:pt x="161" y="31"/>
                    </a:lnTo>
                    <a:lnTo>
                      <a:pt x="160" y="31"/>
                    </a:lnTo>
                    <a:lnTo>
                      <a:pt x="158" y="30"/>
                    </a:lnTo>
                    <a:lnTo>
                      <a:pt x="156" y="30"/>
                    </a:lnTo>
                    <a:lnTo>
                      <a:pt x="157" y="30"/>
                    </a:lnTo>
                    <a:lnTo>
                      <a:pt x="157" y="32"/>
                    </a:lnTo>
                    <a:lnTo>
                      <a:pt x="158" y="34"/>
                    </a:lnTo>
                    <a:lnTo>
                      <a:pt x="160" y="38"/>
                    </a:lnTo>
                    <a:lnTo>
                      <a:pt x="163" y="40"/>
                    </a:lnTo>
                    <a:lnTo>
                      <a:pt x="167" y="44"/>
                    </a:lnTo>
                    <a:lnTo>
                      <a:pt x="171" y="48"/>
                    </a:lnTo>
                    <a:lnTo>
                      <a:pt x="175" y="52"/>
                    </a:lnTo>
                    <a:lnTo>
                      <a:pt x="179" y="55"/>
                    </a:lnTo>
                    <a:lnTo>
                      <a:pt x="183" y="59"/>
                    </a:lnTo>
                    <a:lnTo>
                      <a:pt x="187" y="64"/>
                    </a:lnTo>
                    <a:lnTo>
                      <a:pt x="191" y="68"/>
                    </a:lnTo>
                    <a:lnTo>
                      <a:pt x="196" y="71"/>
                    </a:lnTo>
                    <a:lnTo>
                      <a:pt x="198" y="75"/>
                    </a:lnTo>
                    <a:lnTo>
                      <a:pt x="202" y="77"/>
                    </a:lnTo>
                    <a:lnTo>
                      <a:pt x="204" y="79"/>
                    </a:lnTo>
                    <a:lnTo>
                      <a:pt x="206" y="79"/>
                    </a:lnTo>
                    <a:lnTo>
                      <a:pt x="208" y="82"/>
                    </a:lnTo>
                    <a:lnTo>
                      <a:pt x="211" y="84"/>
                    </a:lnTo>
                    <a:lnTo>
                      <a:pt x="215" y="87"/>
                    </a:lnTo>
                    <a:lnTo>
                      <a:pt x="219" y="89"/>
                    </a:lnTo>
                    <a:lnTo>
                      <a:pt x="223" y="93"/>
                    </a:lnTo>
                    <a:lnTo>
                      <a:pt x="227" y="96"/>
                    </a:lnTo>
                    <a:lnTo>
                      <a:pt x="231" y="100"/>
                    </a:lnTo>
                    <a:lnTo>
                      <a:pt x="236" y="102"/>
                    </a:lnTo>
                    <a:lnTo>
                      <a:pt x="240" y="106"/>
                    </a:lnTo>
                    <a:lnTo>
                      <a:pt x="244" y="108"/>
                    </a:lnTo>
                    <a:lnTo>
                      <a:pt x="248" y="111"/>
                    </a:lnTo>
                    <a:lnTo>
                      <a:pt x="253" y="113"/>
                    </a:lnTo>
                    <a:lnTo>
                      <a:pt x="257" y="116"/>
                    </a:lnTo>
                    <a:lnTo>
                      <a:pt x="261" y="118"/>
                    </a:lnTo>
                    <a:lnTo>
                      <a:pt x="263" y="119"/>
                    </a:lnTo>
                    <a:lnTo>
                      <a:pt x="268" y="120"/>
                    </a:lnTo>
                    <a:lnTo>
                      <a:pt x="269" y="122"/>
                    </a:lnTo>
                    <a:lnTo>
                      <a:pt x="271" y="124"/>
                    </a:lnTo>
                    <a:lnTo>
                      <a:pt x="274" y="126"/>
                    </a:lnTo>
                    <a:lnTo>
                      <a:pt x="277" y="127"/>
                    </a:lnTo>
                    <a:lnTo>
                      <a:pt x="279" y="130"/>
                    </a:lnTo>
                    <a:lnTo>
                      <a:pt x="281" y="130"/>
                    </a:lnTo>
                    <a:lnTo>
                      <a:pt x="283" y="132"/>
                    </a:lnTo>
                    <a:lnTo>
                      <a:pt x="285" y="132"/>
                    </a:lnTo>
                    <a:lnTo>
                      <a:pt x="285" y="134"/>
                    </a:lnTo>
                    <a:lnTo>
                      <a:pt x="287" y="134"/>
                    </a:lnTo>
                    <a:lnTo>
                      <a:pt x="287" y="135"/>
                    </a:lnTo>
                    <a:lnTo>
                      <a:pt x="289" y="135"/>
                    </a:lnTo>
                    <a:lnTo>
                      <a:pt x="290" y="135"/>
                    </a:lnTo>
                    <a:lnTo>
                      <a:pt x="291" y="135"/>
                    </a:lnTo>
                    <a:lnTo>
                      <a:pt x="290" y="136"/>
                    </a:lnTo>
                    <a:lnTo>
                      <a:pt x="289" y="136"/>
                    </a:lnTo>
                    <a:lnTo>
                      <a:pt x="285" y="136"/>
                    </a:lnTo>
                    <a:lnTo>
                      <a:pt x="283" y="136"/>
                    </a:lnTo>
                    <a:lnTo>
                      <a:pt x="277" y="138"/>
                    </a:lnTo>
                    <a:lnTo>
                      <a:pt x="274" y="138"/>
                    </a:lnTo>
                    <a:lnTo>
                      <a:pt x="268" y="139"/>
                    </a:lnTo>
                    <a:lnTo>
                      <a:pt x="263" y="139"/>
                    </a:lnTo>
                    <a:lnTo>
                      <a:pt x="256" y="141"/>
                    </a:lnTo>
                    <a:lnTo>
                      <a:pt x="250" y="141"/>
                    </a:lnTo>
                    <a:lnTo>
                      <a:pt x="242" y="143"/>
                    </a:lnTo>
                    <a:lnTo>
                      <a:pt x="236" y="143"/>
                    </a:lnTo>
                    <a:lnTo>
                      <a:pt x="229" y="145"/>
                    </a:lnTo>
                    <a:lnTo>
                      <a:pt x="223" y="147"/>
                    </a:lnTo>
                    <a:lnTo>
                      <a:pt x="217" y="149"/>
                    </a:lnTo>
                    <a:lnTo>
                      <a:pt x="212" y="151"/>
                    </a:lnTo>
                    <a:lnTo>
                      <a:pt x="207" y="153"/>
                    </a:lnTo>
                    <a:lnTo>
                      <a:pt x="203" y="155"/>
                    </a:lnTo>
                    <a:lnTo>
                      <a:pt x="199" y="157"/>
                    </a:lnTo>
                    <a:lnTo>
                      <a:pt x="196" y="158"/>
                    </a:lnTo>
                    <a:lnTo>
                      <a:pt x="192" y="160"/>
                    </a:lnTo>
                    <a:lnTo>
                      <a:pt x="189" y="162"/>
                    </a:lnTo>
                    <a:lnTo>
                      <a:pt x="186" y="165"/>
                    </a:lnTo>
                    <a:lnTo>
                      <a:pt x="184" y="166"/>
                    </a:lnTo>
                    <a:lnTo>
                      <a:pt x="181" y="168"/>
                    </a:lnTo>
                    <a:lnTo>
                      <a:pt x="179" y="170"/>
                    </a:lnTo>
                    <a:lnTo>
                      <a:pt x="177" y="172"/>
                    </a:lnTo>
                    <a:lnTo>
                      <a:pt x="176" y="173"/>
                    </a:lnTo>
                    <a:lnTo>
                      <a:pt x="174" y="175"/>
                    </a:lnTo>
                    <a:lnTo>
                      <a:pt x="173" y="175"/>
                    </a:lnTo>
                    <a:lnTo>
                      <a:pt x="173" y="174"/>
                    </a:lnTo>
                    <a:lnTo>
                      <a:pt x="168" y="170"/>
                    </a:lnTo>
                    <a:lnTo>
                      <a:pt x="160" y="162"/>
                    </a:lnTo>
                    <a:lnTo>
                      <a:pt x="150" y="154"/>
                    </a:lnTo>
                    <a:lnTo>
                      <a:pt x="139" y="143"/>
                    </a:lnTo>
                    <a:lnTo>
                      <a:pt x="125" y="132"/>
                    </a:lnTo>
                    <a:lnTo>
                      <a:pt x="112" y="120"/>
                    </a:lnTo>
                    <a:lnTo>
                      <a:pt x="96" y="108"/>
                    </a:lnTo>
                    <a:lnTo>
                      <a:pt x="82" y="95"/>
                    </a:lnTo>
                    <a:lnTo>
                      <a:pt x="66" y="85"/>
                    </a:lnTo>
                    <a:lnTo>
                      <a:pt x="52" y="73"/>
                    </a:lnTo>
                    <a:lnTo>
                      <a:pt x="38" y="63"/>
                    </a:lnTo>
                    <a:lnTo>
                      <a:pt x="27" y="53"/>
                    </a:lnTo>
                    <a:lnTo>
                      <a:pt x="16" y="46"/>
                    </a:lnTo>
                    <a:lnTo>
                      <a:pt x="9" y="39"/>
                    </a:lnTo>
                    <a:lnTo>
                      <a:pt x="4" y="35"/>
                    </a:lnTo>
                    <a:lnTo>
                      <a:pt x="3" y="33"/>
                    </a:lnTo>
                    <a:lnTo>
                      <a:pt x="1" y="33"/>
                    </a:lnTo>
                    <a:lnTo>
                      <a:pt x="1" y="32"/>
                    </a:lnTo>
                    <a:lnTo>
                      <a:pt x="1" y="31"/>
                    </a:lnTo>
                    <a:lnTo>
                      <a:pt x="1" y="30"/>
                    </a:lnTo>
                    <a:lnTo>
                      <a:pt x="0" y="28"/>
                    </a:lnTo>
                    <a:lnTo>
                      <a:pt x="0" y="26"/>
                    </a:lnTo>
                    <a:lnTo>
                      <a:pt x="0" y="24"/>
                    </a:lnTo>
                    <a:lnTo>
                      <a:pt x="0" y="22"/>
                    </a:lnTo>
                    <a:lnTo>
                      <a:pt x="0" y="21"/>
                    </a:lnTo>
                    <a:lnTo>
                      <a:pt x="0" y="19"/>
                    </a:lnTo>
                    <a:lnTo>
                      <a:pt x="0" y="17"/>
                    </a:lnTo>
                    <a:lnTo>
                      <a:pt x="0" y="15"/>
                    </a:lnTo>
                    <a:lnTo>
                      <a:pt x="0" y="13"/>
                    </a:lnTo>
                    <a:lnTo>
                      <a:pt x="2" y="12"/>
                    </a:lnTo>
                    <a:lnTo>
                      <a:pt x="4" y="10"/>
                    </a:lnTo>
                    <a:lnTo>
                      <a:pt x="7" y="8"/>
                    </a:lnTo>
                  </a:path>
                </a:pathLst>
              </a:custGeom>
              <a:solidFill>
                <a:srgbClr val="FFFFD0"/>
              </a:solidFill>
              <a:ln w="9525">
                <a:noFill/>
                <a:round/>
                <a:headEnd/>
                <a:tailEnd/>
              </a:ln>
            </p:spPr>
            <p:txBody>
              <a:bodyPr/>
              <a:lstStyle/>
              <a:p>
                <a:endParaRPr lang="zh-TW" altLang="en-US"/>
              </a:p>
            </p:txBody>
          </p:sp>
          <p:sp>
            <p:nvSpPr>
              <p:cNvPr id="118948" name="Freeform 236"/>
              <p:cNvSpPr>
                <a:spLocks/>
              </p:cNvSpPr>
              <p:nvPr/>
            </p:nvSpPr>
            <p:spPr bwMode="auto">
              <a:xfrm>
                <a:off x="647" y="2250"/>
                <a:ext cx="119" cy="111"/>
              </a:xfrm>
              <a:custGeom>
                <a:avLst/>
                <a:gdLst>
                  <a:gd name="T0" fmla="*/ 47 w 119"/>
                  <a:gd name="T1" fmla="*/ 3 h 111"/>
                  <a:gd name="T2" fmla="*/ 48 w 119"/>
                  <a:gd name="T3" fmla="*/ 6 h 111"/>
                  <a:gd name="T4" fmla="*/ 50 w 119"/>
                  <a:gd name="T5" fmla="*/ 12 h 111"/>
                  <a:gd name="T6" fmla="*/ 50 w 119"/>
                  <a:gd name="T7" fmla="*/ 16 h 111"/>
                  <a:gd name="T8" fmla="*/ 51 w 119"/>
                  <a:gd name="T9" fmla="*/ 22 h 111"/>
                  <a:gd name="T10" fmla="*/ 51 w 119"/>
                  <a:gd name="T11" fmla="*/ 28 h 111"/>
                  <a:gd name="T12" fmla="*/ 51 w 119"/>
                  <a:gd name="T13" fmla="*/ 33 h 111"/>
                  <a:gd name="T14" fmla="*/ 51 w 119"/>
                  <a:gd name="T15" fmla="*/ 37 h 111"/>
                  <a:gd name="T16" fmla="*/ 54 w 119"/>
                  <a:gd name="T17" fmla="*/ 44 h 111"/>
                  <a:gd name="T18" fmla="*/ 60 w 119"/>
                  <a:gd name="T19" fmla="*/ 55 h 111"/>
                  <a:gd name="T20" fmla="*/ 68 w 119"/>
                  <a:gd name="T21" fmla="*/ 66 h 111"/>
                  <a:gd name="T22" fmla="*/ 80 w 119"/>
                  <a:gd name="T23" fmla="*/ 77 h 111"/>
                  <a:gd name="T24" fmla="*/ 90 w 119"/>
                  <a:gd name="T25" fmla="*/ 86 h 111"/>
                  <a:gd name="T26" fmla="*/ 101 w 119"/>
                  <a:gd name="T27" fmla="*/ 95 h 111"/>
                  <a:gd name="T28" fmla="*/ 110 w 119"/>
                  <a:gd name="T29" fmla="*/ 103 h 111"/>
                  <a:gd name="T30" fmla="*/ 116 w 119"/>
                  <a:gd name="T31" fmla="*/ 107 h 111"/>
                  <a:gd name="T32" fmla="*/ 117 w 119"/>
                  <a:gd name="T33" fmla="*/ 110 h 111"/>
                  <a:gd name="T34" fmla="*/ 108 w 119"/>
                  <a:gd name="T35" fmla="*/ 104 h 111"/>
                  <a:gd name="T36" fmla="*/ 92 w 119"/>
                  <a:gd name="T37" fmla="*/ 91 h 111"/>
                  <a:gd name="T38" fmla="*/ 71 w 119"/>
                  <a:gd name="T39" fmla="*/ 76 h 111"/>
                  <a:gd name="T40" fmla="*/ 49 w 119"/>
                  <a:gd name="T41" fmla="*/ 58 h 111"/>
                  <a:gd name="T42" fmla="*/ 27 w 119"/>
                  <a:gd name="T43" fmla="*/ 40 h 111"/>
                  <a:gd name="T44" fmla="*/ 10 w 119"/>
                  <a:gd name="T45" fmla="*/ 26 h 111"/>
                  <a:gd name="T46" fmla="*/ 0 w 119"/>
                  <a:gd name="T47" fmla="*/ 18 h 111"/>
                  <a:gd name="T48" fmla="*/ 0 w 119"/>
                  <a:gd name="T49" fmla="*/ 16 h 111"/>
                  <a:gd name="T50" fmla="*/ 2 w 119"/>
                  <a:gd name="T51" fmla="*/ 14 h 111"/>
                  <a:gd name="T52" fmla="*/ 7 w 119"/>
                  <a:gd name="T53" fmla="*/ 11 h 111"/>
                  <a:gd name="T54" fmla="*/ 13 w 119"/>
                  <a:gd name="T55" fmla="*/ 7 h 111"/>
                  <a:gd name="T56" fmla="*/ 20 w 119"/>
                  <a:gd name="T57" fmla="*/ 5 h 111"/>
                  <a:gd name="T58" fmla="*/ 28 w 119"/>
                  <a:gd name="T59" fmla="*/ 3 h 111"/>
                  <a:gd name="T60" fmla="*/ 35 w 119"/>
                  <a:gd name="T61" fmla="*/ 0 h 111"/>
                  <a:gd name="T62" fmla="*/ 43 w 119"/>
                  <a:gd name="T63" fmla="*/ 0 h 111"/>
                  <a:gd name="T64" fmla="*/ 47 w 119"/>
                  <a:gd name="T65" fmla="*/ 0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111"/>
                  <a:gd name="T101" fmla="*/ 119 w 119"/>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111">
                    <a:moveTo>
                      <a:pt x="47" y="0"/>
                    </a:moveTo>
                    <a:lnTo>
                      <a:pt x="47" y="3"/>
                    </a:lnTo>
                    <a:lnTo>
                      <a:pt x="48" y="4"/>
                    </a:lnTo>
                    <a:lnTo>
                      <a:pt x="48" y="6"/>
                    </a:lnTo>
                    <a:lnTo>
                      <a:pt x="50" y="8"/>
                    </a:lnTo>
                    <a:lnTo>
                      <a:pt x="50" y="12"/>
                    </a:lnTo>
                    <a:lnTo>
                      <a:pt x="50" y="13"/>
                    </a:lnTo>
                    <a:lnTo>
                      <a:pt x="50" y="16"/>
                    </a:lnTo>
                    <a:lnTo>
                      <a:pt x="51" y="18"/>
                    </a:lnTo>
                    <a:lnTo>
                      <a:pt x="51" y="22"/>
                    </a:lnTo>
                    <a:lnTo>
                      <a:pt x="51" y="24"/>
                    </a:lnTo>
                    <a:lnTo>
                      <a:pt x="51" y="28"/>
                    </a:lnTo>
                    <a:lnTo>
                      <a:pt x="51" y="30"/>
                    </a:lnTo>
                    <a:lnTo>
                      <a:pt x="51" y="33"/>
                    </a:lnTo>
                    <a:lnTo>
                      <a:pt x="51" y="35"/>
                    </a:lnTo>
                    <a:lnTo>
                      <a:pt x="51" y="37"/>
                    </a:lnTo>
                    <a:lnTo>
                      <a:pt x="53" y="38"/>
                    </a:lnTo>
                    <a:lnTo>
                      <a:pt x="54" y="44"/>
                    </a:lnTo>
                    <a:lnTo>
                      <a:pt x="56" y="49"/>
                    </a:lnTo>
                    <a:lnTo>
                      <a:pt x="60" y="55"/>
                    </a:lnTo>
                    <a:lnTo>
                      <a:pt x="64" y="59"/>
                    </a:lnTo>
                    <a:lnTo>
                      <a:pt x="68" y="66"/>
                    </a:lnTo>
                    <a:lnTo>
                      <a:pt x="74" y="71"/>
                    </a:lnTo>
                    <a:lnTo>
                      <a:pt x="80" y="77"/>
                    </a:lnTo>
                    <a:lnTo>
                      <a:pt x="86" y="81"/>
                    </a:lnTo>
                    <a:lnTo>
                      <a:pt x="90" y="86"/>
                    </a:lnTo>
                    <a:lnTo>
                      <a:pt x="96" y="91"/>
                    </a:lnTo>
                    <a:lnTo>
                      <a:pt x="101" y="95"/>
                    </a:lnTo>
                    <a:lnTo>
                      <a:pt x="107" y="99"/>
                    </a:lnTo>
                    <a:lnTo>
                      <a:pt x="110" y="103"/>
                    </a:lnTo>
                    <a:lnTo>
                      <a:pt x="114" y="105"/>
                    </a:lnTo>
                    <a:lnTo>
                      <a:pt x="116" y="107"/>
                    </a:lnTo>
                    <a:lnTo>
                      <a:pt x="118" y="108"/>
                    </a:lnTo>
                    <a:lnTo>
                      <a:pt x="117" y="110"/>
                    </a:lnTo>
                    <a:lnTo>
                      <a:pt x="114" y="107"/>
                    </a:lnTo>
                    <a:lnTo>
                      <a:pt x="108" y="104"/>
                    </a:lnTo>
                    <a:lnTo>
                      <a:pt x="101" y="98"/>
                    </a:lnTo>
                    <a:lnTo>
                      <a:pt x="92" y="91"/>
                    </a:lnTo>
                    <a:lnTo>
                      <a:pt x="82" y="84"/>
                    </a:lnTo>
                    <a:lnTo>
                      <a:pt x="71" y="76"/>
                    </a:lnTo>
                    <a:lnTo>
                      <a:pt x="61" y="66"/>
                    </a:lnTo>
                    <a:lnTo>
                      <a:pt x="49" y="58"/>
                    </a:lnTo>
                    <a:lnTo>
                      <a:pt x="38" y="49"/>
                    </a:lnTo>
                    <a:lnTo>
                      <a:pt x="27" y="40"/>
                    </a:lnTo>
                    <a:lnTo>
                      <a:pt x="18" y="32"/>
                    </a:lnTo>
                    <a:lnTo>
                      <a:pt x="10" y="26"/>
                    </a:lnTo>
                    <a:lnTo>
                      <a:pt x="5" y="21"/>
                    </a:lnTo>
                    <a:lnTo>
                      <a:pt x="0" y="18"/>
                    </a:lnTo>
                    <a:lnTo>
                      <a:pt x="0" y="16"/>
                    </a:lnTo>
                    <a:lnTo>
                      <a:pt x="0" y="15"/>
                    </a:lnTo>
                    <a:lnTo>
                      <a:pt x="2" y="14"/>
                    </a:lnTo>
                    <a:lnTo>
                      <a:pt x="5" y="12"/>
                    </a:lnTo>
                    <a:lnTo>
                      <a:pt x="7" y="11"/>
                    </a:lnTo>
                    <a:lnTo>
                      <a:pt x="10" y="9"/>
                    </a:lnTo>
                    <a:lnTo>
                      <a:pt x="13" y="7"/>
                    </a:lnTo>
                    <a:lnTo>
                      <a:pt x="17" y="5"/>
                    </a:lnTo>
                    <a:lnTo>
                      <a:pt x="20" y="5"/>
                    </a:lnTo>
                    <a:lnTo>
                      <a:pt x="24" y="3"/>
                    </a:lnTo>
                    <a:lnTo>
                      <a:pt x="28" y="3"/>
                    </a:lnTo>
                    <a:lnTo>
                      <a:pt x="32" y="0"/>
                    </a:lnTo>
                    <a:lnTo>
                      <a:pt x="35" y="0"/>
                    </a:lnTo>
                    <a:lnTo>
                      <a:pt x="40" y="0"/>
                    </a:lnTo>
                    <a:lnTo>
                      <a:pt x="43" y="0"/>
                    </a:lnTo>
                    <a:lnTo>
                      <a:pt x="47" y="0"/>
                    </a:lnTo>
                  </a:path>
                </a:pathLst>
              </a:custGeom>
              <a:solidFill>
                <a:srgbClr val="C0C27C"/>
              </a:solidFill>
              <a:ln w="9525">
                <a:noFill/>
                <a:round/>
                <a:headEnd/>
                <a:tailEnd/>
              </a:ln>
            </p:spPr>
            <p:txBody>
              <a:bodyPr/>
              <a:lstStyle/>
              <a:p>
                <a:endParaRPr lang="zh-TW" altLang="en-US"/>
              </a:p>
            </p:txBody>
          </p:sp>
          <p:sp>
            <p:nvSpPr>
              <p:cNvPr id="118949" name="Freeform 237"/>
              <p:cNvSpPr>
                <a:spLocks/>
              </p:cNvSpPr>
              <p:nvPr/>
            </p:nvSpPr>
            <p:spPr bwMode="auto">
              <a:xfrm>
                <a:off x="868" y="2290"/>
                <a:ext cx="150" cy="56"/>
              </a:xfrm>
              <a:custGeom>
                <a:avLst/>
                <a:gdLst>
                  <a:gd name="T0" fmla="*/ 69 w 150"/>
                  <a:gd name="T1" fmla="*/ 14 h 56"/>
                  <a:gd name="T2" fmla="*/ 66 w 150"/>
                  <a:gd name="T3" fmla="*/ 14 h 56"/>
                  <a:gd name="T4" fmla="*/ 79 w 150"/>
                  <a:gd name="T5" fmla="*/ 12 h 56"/>
                  <a:gd name="T6" fmla="*/ 111 w 150"/>
                  <a:gd name="T7" fmla="*/ 5 h 56"/>
                  <a:gd name="T8" fmla="*/ 124 w 150"/>
                  <a:gd name="T9" fmla="*/ 0 h 56"/>
                  <a:gd name="T10" fmla="*/ 127 w 150"/>
                  <a:gd name="T11" fmla="*/ 4 h 56"/>
                  <a:gd name="T12" fmla="*/ 138 w 150"/>
                  <a:gd name="T13" fmla="*/ 14 h 56"/>
                  <a:gd name="T14" fmla="*/ 142 w 150"/>
                  <a:gd name="T15" fmla="*/ 18 h 56"/>
                  <a:gd name="T16" fmla="*/ 148 w 150"/>
                  <a:gd name="T17" fmla="*/ 23 h 56"/>
                  <a:gd name="T18" fmla="*/ 129 w 150"/>
                  <a:gd name="T19" fmla="*/ 34 h 56"/>
                  <a:gd name="T20" fmla="*/ 94 w 150"/>
                  <a:gd name="T21" fmla="*/ 39 h 56"/>
                  <a:gd name="T22" fmla="*/ 86 w 150"/>
                  <a:gd name="T23" fmla="*/ 39 h 56"/>
                  <a:gd name="T24" fmla="*/ 78 w 150"/>
                  <a:gd name="T25" fmla="*/ 38 h 56"/>
                  <a:gd name="T26" fmla="*/ 73 w 150"/>
                  <a:gd name="T27" fmla="*/ 37 h 56"/>
                  <a:gd name="T28" fmla="*/ 65 w 150"/>
                  <a:gd name="T29" fmla="*/ 42 h 56"/>
                  <a:gd name="T30" fmla="*/ 57 w 150"/>
                  <a:gd name="T31" fmla="*/ 46 h 56"/>
                  <a:gd name="T32" fmla="*/ 50 w 150"/>
                  <a:gd name="T33" fmla="*/ 50 h 56"/>
                  <a:gd name="T34" fmla="*/ 40 w 150"/>
                  <a:gd name="T35" fmla="*/ 54 h 56"/>
                  <a:gd name="T36" fmla="*/ 33 w 150"/>
                  <a:gd name="T37" fmla="*/ 55 h 56"/>
                  <a:gd name="T38" fmla="*/ 22 w 150"/>
                  <a:gd name="T39" fmla="*/ 55 h 56"/>
                  <a:gd name="T40" fmla="*/ 16 w 150"/>
                  <a:gd name="T41" fmla="*/ 54 h 56"/>
                  <a:gd name="T42" fmla="*/ 13 w 150"/>
                  <a:gd name="T43" fmla="*/ 51 h 56"/>
                  <a:gd name="T44" fmla="*/ 9 w 150"/>
                  <a:gd name="T45" fmla="*/ 49 h 56"/>
                  <a:gd name="T46" fmla="*/ 4 w 150"/>
                  <a:gd name="T47" fmla="*/ 46 h 56"/>
                  <a:gd name="T48" fmla="*/ 1 w 150"/>
                  <a:gd name="T49" fmla="*/ 45 h 56"/>
                  <a:gd name="T50" fmla="*/ 0 w 150"/>
                  <a:gd name="T51" fmla="*/ 42 h 56"/>
                  <a:gd name="T52" fmla="*/ 3 w 150"/>
                  <a:gd name="T53" fmla="*/ 40 h 56"/>
                  <a:gd name="T54" fmla="*/ 11 w 150"/>
                  <a:gd name="T55" fmla="*/ 37 h 56"/>
                  <a:gd name="T56" fmla="*/ 14 w 150"/>
                  <a:gd name="T57" fmla="*/ 34 h 56"/>
                  <a:gd name="T58" fmla="*/ 19 w 150"/>
                  <a:gd name="T59" fmla="*/ 32 h 56"/>
                  <a:gd name="T60" fmla="*/ 13 w 150"/>
                  <a:gd name="T61" fmla="*/ 33 h 56"/>
                  <a:gd name="T62" fmla="*/ 7 w 150"/>
                  <a:gd name="T63" fmla="*/ 34 h 56"/>
                  <a:gd name="T64" fmla="*/ 4 w 150"/>
                  <a:gd name="T65" fmla="*/ 34 h 56"/>
                  <a:gd name="T66" fmla="*/ 2 w 150"/>
                  <a:gd name="T67" fmla="*/ 34 h 56"/>
                  <a:gd name="T68" fmla="*/ 1 w 150"/>
                  <a:gd name="T69" fmla="*/ 33 h 56"/>
                  <a:gd name="T70" fmla="*/ 1 w 150"/>
                  <a:gd name="T71" fmla="*/ 32 h 56"/>
                  <a:gd name="T72" fmla="*/ 4 w 150"/>
                  <a:gd name="T73" fmla="*/ 27 h 56"/>
                  <a:gd name="T74" fmla="*/ 8 w 150"/>
                  <a:gd name="T75" fmla="*/ 26 h 56"/>
                  <a:gd name="T76" fmla="*/ 11 w 150"/>
                  <a:gd name="T77" fmla="*/ 26 h 56"/>
                  <a:gd name="T78" fmla="*/ 18 w 150"/>
                  <a:gd name="T79" fmla="*/ 23 h 56"/>
                  <a:gd name="T80" fmla="*/ 26 w 150"/>
                  <a:gd name="T81" fmla="*/ 19 h 56"/>
                  <a:gd name="T82" fmla="*/ 27 w 150"/>
                  <a:gd name="T83" fmla="*/ 17 h 56"/>
                  <a:gd name="T84" fmla="*/ 23 w 150"/>
                  <a:gd name="T85" fmla="*/ 17 h 56"/>
                  <a:gd name="T86" fmla="*/ 20 w 150"/>
                  <a:gd name="T87" fmla="*/ 17 h 56"/>
                  <a:gd name="T88" fmla="*/ 15 w 150"/>
                  <a:gd name="T89" fmla="*/ 14 h 56"/>
                  <a:gd name="T90" fmla="*/ 17 w 150"/>
                  <a:gd name="T91" fmla="*/ 11 h 56"/>
                  <a:gd name="T92" fmla="*/ 18 w 150"/>
                  <a:gd name="T93" fmla="*/ 11 h 56"/>
                  <a:gd name="T94" fmla="*/ 21 w 150"/>
                  <a:gd name="T95" fmla="*/ 11 h 56"/>
                  <a:gd name="T96" fmla="*/ 24 w 150"/>
                  <a:gd name="T97" fmla="*/ 11 h 56"/>
                  <a:gd name="T98" fmla="*/ 28 w 150"/>
                  <a:gd name="T99" fmla="*/ 11 h 56"/>
                  <a:gd name="T100" fmla="*/ 29 w 150"/>
                  <a:gd name="T101" fmla="*/ 10 h 56"/>
                  <a:gd name="T102" fmla="*/ 33 w 150"/>
                  <a:gd name="T103" fmla="*/ 10 h 56"/>
                  <a:gd name="T104" fmla="*/ 36 w 150"/>
                  <a:gd name="T105" fmla="*/ 10 h 56"/>
                  <a:gd name="T106" fmla="*/ 38 w 150"/>
                  <a:gd name="T107" fmla="*/ 10 h 56"/>
                  <a:gd name="T108" fmla="*/ 40 w 150"/>
                  <a:gd name="T109" fmla="*/ 10 h 56"/>
                  <a:gd name="T110" fmla="*/ 43 w 150"/>
                  <a:gd name="T111" fmla="*/ 11 h 56"/>
                  <a:gd name="T112" fmla="*/ 47 w 150"/>
                  <a:gd name="T113" fmla="*/ 11 h 56"/>
                  <a:gd name="T114" fmla="*/ 53 w 150"/>
                  <a:gd name="T115" fmla="*/ 12 h 56"/>
                  <a:gd name="T116" fmla="*/ 65 w 150"/>
                  <a:gd name="T117" fmla="*/ 14 h 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0"/>
                  <a:gd name="T178" fmla="*/ 0 h 56"/>
                  <a:gd name="T179" fmla="*/ 150 w 150"/>
                  <a:gd name="T180" fmla="*/ 56 h 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0" h="56">
                    <a:moveTo>
                      <a:pt x="73" y="14"/>
                    </a:moveTo>
                    <a:lnTo>
                      <a:pt x="72" y="14"/>
                    </a:lnTo>
                    <a:lnTo>
                      <a:pt x="71" y="14"/>
                    </a:lnTo>
                    <a:lnTo>
                      <a:pt x="69" y="14"/>
                    </a:lnTo>
                    <a:lnTo>
                      <a:pt x="67" y="14"/>
                    </a:lnTo>
                    <a:lnTo>
                      <a:pt x="66" y="14"/>
                    </a:lnTo>
                    <a:lnTo>
                      <a:pt x="68" y="14"/>
                    </a:lnTo>
                    <a:lnTo>
                      <a:pt x="70" y="14"/>
                    </a:lnTo>
                    <a:lnTo>
                      <a:pt x="74" y="14"/>
                    </a:lnTo>
                    <a:lnTo>
                      <a:pt x="79" y="12"/>
                    </a:lnTo>
                    <a:lnTo>
                      <a:pt x="83" y="12"/>
                    </a:lnTo>
                    <a:lnTo>
                      <a:pt x="88" y="10"/>
                    </a:lnTo>
                    <a:lnTo>
                      <a:pt x="93" y="9"/>
                    </a:lnTo>
                    <a:lnTo>
                      <a:pt x="99" y="6"/>
                    </a:lnTo>
                    <a:lnTo>
                      <a:pt x="103" y="6"/>
                    </a:lnTo>
                    <a:lnTo>
                      <a:pt x="107" y="5"/>
                    </a:lnTo>
                    <a:lnTo>
                      <a:pt x="111" y="5"/>
                    </a:lnTo>
                    <a:lnTo>
                      <a:pt x="116" y="3"/>
                    </a:lnTo>
                    <a:lnTo>
                      <a:pt x="118" y="3"/>
                    </a:lnTo>
                    <a:lnTo>
                      <a:pt x="121" y="2"/>
                    </a:lnTo>
                    <a:lnTo>
                      <a:pt x="122" y="2"/>
                    </a:lnTo>
                    <a:lnTo>
                      <a:pt x="124" y="0"/>
                    </a:lnTo>
                    <a:lnTo>
                      <a:pt x="124" y="2"/>
                    </a:lnTo>
                    <a:lnTo>
                      <a:pt x="127" y="2"/>
                    </a:lnTo>
                    <a:lnTo>
                      <a:pt x="127" y="4"/>
                    </a:lnTo>
                    <a:lnTo>
                      <a:pt x="128" y="5"/>
                    </a:lnTo>
                    <a:lnTo>
                      <a:pt x="128" y="6"/>
                    </a:lnTo>
                    <a:lnTo>
                      <a:pt x="130" y="6"/>
                    </a:lnTo>
                    <a:lnTo>
                      <a:pt x="132" y="9"/>
                    </a:lnTo>
                    <a:lnTo>
                      <a:pt x="134" y="11"/>
                    </a:lnTo>
                    <a:lnTo>
                      <a:pt x="135" y="12"/>
                    </a:lnTo>
                    <a:lnTo>
                      <a:pt x="138" y="14"/>
                    </a:lnTo>
                    <a:lnTo>
                      <a:pt x="138" y="17"/>
                    </a:lnTo>
                    <a:lnTo>
                      <a:pt x="140" y="17"/>
                    </a:lnTo>
                    <a:lnTo>
                      <a:pt x="140" y="18"/>
                    </a:lnTo>
                    <a:lnTo>
                      <a:pt x="142" y="18"/>
                    </a:lnTo>
                    <a:lnTo>
                      <a:pt x="144" y="18"/>
                    </a:lnTo>
                    <a:lnTo>
                      <a:pt x="144" y="20"/>
                    </a:lnTo>
                    <a:lnTo>
                      <a:pt x="146" y="20"/>
                    </a:lnTo>
                    <a:lnTo>
                      <a:pt x="146" y="21"/>
                    </a:lnTo>
                    <a:lnTo>
                      <a:pt x="148" y="21"/>
                    </a:lnTo>
                    <a:lnTo>
                      <a:pt x="148" y="23"/>
                    </a:lnTo>
                    <a:lnTo>
                      <a:pt x="149" y="23"/>
                    </a:lnTo>
                    <a:lnTo>
                      <a:pt x="146" y="26"/>
                    </a:lnTo>
                    <a:lnTo>
                      <a:pt x="143" y="28"/>
                    </a:lnTo>
                    <a:lnTo>
                      <a:pt x="139" y="30"/>
                    </a:lnTo>
                    <a:lnTo>
                      <a:pt x="135" y="32"/>
                    </a:lnTo>
                    <a:lnTo>
                      <a:pt x="129" y="34"/>
                    </a:lnTo>
                    <a:lnTo>
                      <a:pt x="124" y="35"/>
                    </a:lnTo>
                    <a:lnTo>
                      <a:pt x="118" y="37"/>
                    </a:lnTo>
                    <a:lnTo>
                      <a:pt x="114" y="37"/>
                    </a:lnTo>
                    <a:lnTo>
                      <a:pt x="108" y="39"/>
                    </a:lnTo>
                    <a:lnTo>
                      <a:pt x="103" y="39"/>
                    </a:lnTo>
                    <a:lnTo>
                      <a:pt x="98" y="39"/>
                    </a:lnTo>
                    <a:lnTo>
                      <a:pt x="94" y="39"/>
                    </a:lnTo>
                    <a:lnTo>
                      <a:pt x="90" y="39"/>
                    </a:lnTo>
                    <a:lnTo>
                      <a:pt x="88" y="39"/>
                    </a:lnTo>
                    <a:lnTo>
                      <a:pt x="86" y="39"/>
                    </a:lnTo>
                    <a:lnTo>
                      <a:pt x="88" y="39"/>
                    </a:lnTo>
                    <a:lnTo>
                      <a:pt x="86" y="39"/>
                    </a:lnTo>
                    <a:lnTo>
                      <a:pt x="84" y="39"/>
                    </a:lnTo>
                    <a:lnTo>
                      <a:pt x="82" y="39"/>
                    </a:lnTo>
                    <a:lnTo>
                      <a:pt x="80" y="39"/>
                    </a:lnTo>
                    <a:lnTo>
                      <a:pt x="80" y="38"/>
                    </a:lnTo>
                    <a:lnTo>
                      <a:pt x="78" y="38"/>
                    </a:lnTo>
                    <a:lnTo>
                      <a:pt x="77" y="38"/>
                    </a:lnTo>
                    <a:lnTo>
                      <a:pt x="75" y="38"/>
                    </a:lnTo>
                    <a:lnTo>
                      <a:pt x="75" y="37"/>
                    </a:lnTo>
                    <a:lnTo>
                      <a:pt x="73" y="37"/>
                    </a:lnTo>
                    <a:lnTo>
                      <a:pt x="71" y="38"/>
                    </a:lnTo>
                    <a:lnTo>
                      <a:pt x="69" y="39"/>
                    </a:lnTo>
                    <a:lnTo>
                      <a:pt x="67" y="41"/>
                    </a:lnTo>
                    <a:lnTo>
                      <a:pt x="65" y="42"/>
                    </a:lnTo>
                    <a:lnTo>
                      <a:pt x="62" y="44"/>
                    </a:lnTo>
                    <a:lnTo>
                      <a:pt x="61" y="44"/>
                    </a:lnTo>
                    <a:lnTo>
                      <a:pt x="59" y="45"/>
                    </a:lnTo>
                    <a:lnTo>
                      <a:pt x="57" y="46"/>
                    </a:lnTo>
                    <a:lnTo>
                      <a:pt x="55" y="47"/>
                    </a:lnTo>
                    <a:lnTo>
                      <a:pt x="54" y="47"/>
                    </a:lnTo>
                    <a:lnTo>
                      <a:pt x="52" y="48"/>
                    </a:lnTo>
                    <a:lnTo>
                      <a:pt x="50" y="50"/>
                    </a:lnTo>
                    <a:lnTo>
                      <a:pt x="48" y="50"/>
                    </a:lnTo>
                    <a:lnTo>
                      <a:pt x="46" y="51"/>
                    </a:lnTo>
                    <a:lnTo>
                      <a:pt x="44" y="52"/>
                    </a:lnTo>
                    <a:lnTo>
                      <a:pt x="42" y="52"/>
                    </a:lnTo>
                    <a:lnTo>
                      <a:pt x="40" y="54"/>
                    </a:lnTo>
                    <a:lnTo>
                      <a:pt x="38" y="55"/>
                    </a:lnTo>
                    <a:lnTo>
                      <a:pt x="36" y="55"/>
                    </a:lnTo>
                    <a:lnTo>
                      <a:pt x="34" y="55"/>
                    </a:lnTo>
                    <a:lnTo>
                      <a:pt x="33" y="55"/>
                    </a:lnTo>
                    <a:lnTo>
                      <a:pt x="30" y="55"/>
                    </a:lnTo>
                    <a:lnTo>
                      <a:pt x="28" y="55"/>
                    </a:lnTo>
                    <a:lnTo>
                      <a:pt x="26" y="55"/>
                    </a:lnTo>
                    <a:lnTo>
                      <a:pt x="24" y="55"/>
                    </a:lnTo>
                    <a:lnTo>
                      <a:pt x="22" y="55"/>
                    </a:lnTo>
                    <a:lnTo>
                      <a:pt x="20" y="55"/>
                    </a:lnTo>
                    <a:lnTo>
                      <a:pt x="19" y="55"/>
                    </a:lnTo>
                    <a:lnTo>
                      <a:pt x="18" y="55"/>
                    </a:lnTo>
                    <a:lnTo>
                      <a:pt x="18" y="54"/>
                    </a:lnTo>
                    <a:lnTo>
                      <a:pt x="16" y="54"/>
                    </a:lnTo>
                    <a:lnTo>
                      <a:pt x="16" y="53"/>
                    </a:lnTo>
                    <a:lnTo>
                      <a:pt x="14" y="53"/>
                    </a:lnTo>
                    <a:lnTo>
                      <a:pt x="13" y="53"/>
                    </a:lnTo>
                    <a:lnTo>
                      <a:pt x="13" y="51"/>
                    </a:lnTo>
                    <a:lnTo>
                      <a:pt x="11" y="51"/>
                    </a:lnTo>
                    <a:lnTo>
                      <a:pt x="10" y="51"/>
                    </a:lnTo>
                    <a:lnTo>
                      <a:pt x="10" y="49"/>
                    </a:lnTo>
                    <a:lnTo>
                      <a:pt x="9" y="49"/>
                    </a:lnTo>
                    <a:lnTo>
                      <a:pt x="9" y="48"/>
                    </a:lnTo>
                    <a:lnTo>
                      <a:pt x="7" y="48"/>
                    </a:lnTo>
                    <a:lnTo>
                      <a:pt x="6" y="48"/>
                    </a:lnTo>
                    <a:lnTo>
                      <a:pt x="6" y="46"/>
                    </a:lnTo>
                    <a:lnTo>
                      <a:pt x="4" y="46"/>
                    </a:lnTo>
                    <a:lnTo>
                      <a:pt x="4" y="45"/>
                    </a:lnTo>
                    <a:lnTo>
                      <a:pt x="2" y="45"/>
                    </a:lnTo>
                    <a:lnTo>
                      <a:pt x="1" y="45"/>
                    </a:lnTo>
                    <a:lnTo>
                      <a:pt x="0" y="45"/>
                    </a:lnTo>
                    <a:lnTo>
                      <a:pt x="0" y="44"/>
                    </a:lnTo>
                    <a:lnTo>
                      <a:pt x="0" y="42"/>
                    </a:lnTo>
                    <a:lnTo>
                      <a:pt x="2" y="40"/>
                    </a:lnTo>
                    <a:lnTo>
                      <a:pt x="3" y="40"/>
                    </a:lnTo>
                    <a:lnTo>
                      <a:pt x="5" y="39"/>
                    </a:lnTo>
                    <a:lnTo>
                      <a:pt x="7" y="39"/>
                    </a:lnTo>
                    <a:lnTo>
                      <a:pt x="8" y="39"/>
                    </a:lnTo>
                    <a:lnTo>
                      <a:pt x="11" y="37"/>
                    </a:lnTo>
                    <a:lnTo>
                      <a:pt x="11" y="36"/>
                    </a:lnTo>
                    <a:lnTo>
                      <a:pt x="13" y="36"/>
                    </a:lnTo>
                    <a:lnTo>
                      <a:pt x="14" y="34"/>
                    </a:lnTo>
                    <a:lnTo>
                      <a:pt x="15" y="34"/>
                    </a:lnTo>
                    <a:lnTo>
                      <a:pt x="17" y="33"/>
                    </a:lnTo>
                    <a:lnTo>
                      <a:pt x="19" y="32"/>
                    </a:lnTo>
                    <a:lnTo>
                      <a:pt x="16" y="33"/>
                    </a:lnTo>
                    <a:lnTo>
                      <a:pt x="14" y="33"/>
                    </a:lnTo>
                    <a:lnTo>
                      <a:pt x="13" y="33"/>
                    </a:lnTo>
                    <a:lnTo>
                      <a:pt x="11" y="34"/>
                    </a:lnTo>
                    <a:lnTo>
                      <a:pt x="8" y="34"/>
                    </a:lnTo>
                    <a:lnTo>
                      <a:pt x="7" y="34"/>
                    </a:lnTo>
                    <a:lnTo>
                      <a:pt x="6" y="34"/>
                    </a:lnTo>
                    <a:lnTo>
                      <a:pt x="4" y="34"/>
                    </a:lnTo>
                    <a:lnTo>
                      <a:pt x="2" y="34"/>
                    </a:lnTo>
                    <a:lnTo>
                      <a:pt x="2" y="33"/>
                    </a:lnTo>
                    <a:lnTo>
                      <a:pt x="1" y="33"/>
                    </a:lnTo>
                    <a:lnTo>
                      <a:pt x="1" y="32"/>
                    </a:lnTo>
                    <a:lnTo>
                      <a:pt x="2" y="30"/>
                    </a:lnTo>
                    <a:lnTo>
                      <a:pt x="2" y="29"/>
                    </a:lnTo>
                    <a:lnTo>
                      <a:pt x="4" y="27"/>
                    </a:lnTo>
                    <a:lnTo>
                      <a:pt x="5" y="27"/>
                    </a:lnTo>
                    <a:lnTo>
                      <a:pt x="6" y="27"/>
                    </a:lnTo>
                    <a:lnTo>
                      <a:pt x="8" y="26"/>
                    </a:lnTo>
                    <a:lnTo>
                      <a:pt x="11" y="26"/>
                    </a:lnTo>
                    <a:lnTo>
                      <a:pt x="13" y="25"/>
                    </a:lnTo>
                    <a:lnTo>
                      <a:pt x="14" y="25"/>
                    </a:lnTo>
                    <a:lnTo>
                      <a:pt x="16" y="24"/>
                    </a:lnTo>
                    <a:lnTo>
                      <a:pt x="18" y="23"/>
                    </a:lnTo>
                    <a:lnTo>
                      <a:pt x="19" y="23"/>
                    </a:lnTo>
                    <a:lnTo>
                      <a:pt x="21" y="21"/>
                    </a:lnTo>
                    <a:lnTo>
                      <a:pt x="23" y="21"/>
                    </a:lnTo>
                    <a:lnTo>
                      <a:pt x="24" y="21"/>
                    </a:lnTo>
                    <a:lnTo>
                      <a:pt x="26" y="19"/>
                    </a:lnTo>
                    <a:lnTo>
                      <a:pt x="27" y="18"/>
                    </a:lnTo>
                    <a:lnTo>
                      <a:pt x="28" y="17"/>
                    </a:lnTo>
                    <a:lnTo>
                      <a:pt x="27" y="17"/>
                    </a:lnTo>
                    <a:lnTo>
                      <a:pt x="25" y="17"/>
                    </a:lnTo>
                    <a:lnTo>
                      <a:pt x="23" y="17"/>
                    </a:lnTo>
                    <a:lnTo>
                      <a:pt x="22" y="17"/>
                    </a:lnTo>
                    <a:lnTo>
                      <a:pt x="20" y="17"/>
                    </a:lnTo>
                    <a:lnTo>
                      <a:pt x="19" y="17"/>
                    </a:lnTo>
                    <a:lnTo>
                      <a:pt x="17" y="17"/>
                    </a:lnTo>
                    <a:lnTo>
                      <a:pt x="17" y="14"/>
                    </a:lnTo>
                    <a:lnTo>
                      <a:pt x="15" y="14"/>
                    </a:lnTo>
                    <a:lnTo>
                      <a:pt x="15" y="12"/>
                    </a:lnTo>
                    <a:lnTo>
                      <a:pt x="17" y="11"/>
                    </a:lnTo>
                    <a:lnTo>
                      <a:pt x="18" y="11"/>
                    </a:lnTo>
                    <a:lnTo>
                      <a:pt x="20" y="11"/>
                    </a:lnTo>
                    <a:lnTo>
                      <a:pt x="21" y="11"/>
                    </a:lnTo>
                    <a:lnTo>
                      <a:pt x="22" y="11"/>
                    </a:lnTo>
                    <a:lnTo>
                      <a:pt x="24" y="11"/>
                    </a:lnTo>
                    <a:lnTo>
                      <a:pt x="26" y="11"/>
                    </a:lnTo>
                    <a:lnTo>
                      <a:pt x="28" y="11"/>
                    </a:lnTo>
                    <a:lnTo>
                      <a:pt x="29" y="9"/>
                    </a:lnTo>
                    <a:lnTo>
                      <a:pt x="29" y="10"/>
                    </a:lnTo>
                    <a:lnTo>
                      <a:pt x="30" y="10"/>
                    </a:lnTo>
                    <a:lnTo>
                      <a:pt x="33" y="10"/>
                    </a:lnTo>
                    <a:lnTo>
                      <a:pt x="34" y="10"/>
                    </a:lnTo>
                    <a:lnTo>
                      <a:pt x="35" y="10"/>
                    </a:lnTo>
                    <a:lnTo>
                      <a:pt x="36" y="10"/>
                    </a:lnTo>
                    <a:lnTo>
                      <a:pt x="38" y="10"/>
                    </a:lnTo>
                    <a:lnTo>
                      <a:pt x="40" y="10"/>
                    </a:lnTo>
                    <a:lnTo>
                      <a:pt x="41" y="10"/>
                    </a:lnTo>
                    <a:lnTo>
                      <a:pt x="41" y="11"/>
                    </a:lnTo>
                    <a:lnTo>
                      <a:pt x="43" y="11"/>
                    </a:lnTo>
                    <a:lnTo>
                      <a:pt x="45" y="11"/>
                    </a:lnTo>
                    <a:lnTo>
                      <a:pt x="47" y="11"/>
                    </a:lnTo>
                    <a:lnTo>
                      <a:pt x="49" y="11"/>
                    </a:lnTo>
                    <a:lnTo>
                      <a:pt x="49" y="12"/>
                    </a:lnTo>
                    <a:lnTo>
                      <a:pt x="51" y="12"/>
                    </a:lnTo>
                    <a:lnTo>
                      <a:pt x="53" y="12"/>
                    </a:lnTo>
                    <a:lnTo>
                      <a:pt x="55" y="13"/>
                    </a:lnTo>
                    <a:lnTo>
                      <a:pt x="57" y="13"/>
                    </a:lnTo>
                    <a:lnTo>
                      <a:pt x="59" y="13"/>
                    </a:lnTo>
                    <a:lnTo>
                      <a:pt x="61" y="13"/>
                    </a:lnTo>
                    <a:lnTo>
                      <a:pt x="61" y="14"/>
                    </a:lnTo>
                    <a:lnTo>
                      <a:pt x="62" y="14"/>
                    </a:lnTo>
                    <a:lnTo>
                      <a:pt x="65" y="14"/>
                    </a:lnTo>
                    <a:lnTo>
                      <a:pt x="67" y="14"/>
                    </a:lnTo>
                    <a:lnTo>
                      <a:pt x="69" y="14"/>
                    </a:lnTo>
                    <a:lnTo>
                      <a:pt x="71" y="14"/>
                    </a:lnTo>
                    <a:lnTo>
                      <a:pt x="73" y="14"/>
                    </a:lnTo>
                  </a:path>
                </a:pathLst>
              </a:custGeom>
              <a:solidFill>
                <a:srgbClr val="FFC281"/>
              </a:solidFill>
              <a:ln w="9525">
                <a:noFill/>
                <a:round/>
                <a:headEnd/>
                <a:tailEnd/>
              </a:ln>
            </p:spPr>
            <p:txBody>
              <a:bodyPr/>
              <a:lstStyle/>
              <a:p>
                <a:endParaRPr lang="zh-TW" altLang="en-US"/>
              </a:p>
            </p:txBody>
          </p:sp>
          <p:sp>
            <p:nvSpPr>
              <p:cNvPr id="118950" name="Freeform 238"/>
              <p:cNvSpPr>
                <a:spLocks/>
              </p:cNvSpPr>
              <p:nvPr/>
            </p:nvSpPr>
            <p:spPr bwMode="auto">
              <a:xfrm>
                <a:off x="930" y="2306"/>
                <a:ext cx="90" cy="30"/>
              </a:xfrm>
              <a:custGeom>
                <a:avLst/>
                <a:gdLst>
                  <a:gd name="T0" fmla="*/ 75 w 90"/>
                  <a:gd name="T1" fmla="*/ 1 h 30"/>
                  <a:gd name="T2" fmla="*/ 72 w 90"/>
                  <a:gd name="T3" fmla="*/ 3 h 30"/>
                  <a:gd name="T4" fmla="*/ 68 w 90"/>
                  <a:gd name="T5" fmla="*/ 5 h 30"/>
                  <a:gd name="T6" fmla="*/ 66 w 90"/>
                  <a:gd name="T7" fmla="*/ 6 h 30"/>
                  <a:gd name="T8" fmla="*/ 60 w 90"/>
                  <a:gd name="T9" fmla="*/ 8 h 30"/>
                  <a:gd name="T10" fmla="*/ 54 w 90"/>
                  <a:gd name="T11" fmla="*/ 9 h 30"/>
                  <a:gd name="T12" fmla="*/ 48 w 90"/>
                  <a:gd name="T13" fmla="*/ 10 h 30"/>
                  <a:gd name="T14" fmla="*/ 43 w 90"/>
                  <a:gd name="T15" fmla="*/ 10 h 30"/>
                  <a:gd name="T16" fmla="*/ 38 w 90"/>
                  <a:gd name="T17" fmla="*/ 12 h 30"/>
                  <a:gd name="T18" fmla="*/ 32 w 90"/>
                  <a:gd name="T19" fmla="*/ 14 h 30"/>
                  <a:gd name="T20" fmla="*/ 27 w 90"/>
                  <a:gd name="T21" fmla="*/ 16 h 30"/>
                  <a:gd name="T22" fmla="*/ 23 w 90"/>
                  <a:gd name="T23" fmla="*/ 16 h 30"/>
                  <a:gd name="T24" fmla="*/ 19 w 90"/>
                  <a:gd name="T25" fmla="*/ 17 h 30"/>
                  <a:gd name="T26" fmla="*/ 16 w 90"/>
                  <a:gd name="T27" fmla="*/ 17 h 30"/>
                  <a:gd name="T28" fmla="*/ 12 w 90"/>
                  <a:gd name="T29" fmla="*/ 17 h 30"/>
                  <a:gd name="T30" fmla="*/ 9 w 90"/>
                  <a:gd name="T31" fmla="*/ 17 h 30"/>
                  <a:gd name="T32" fmla="*/ 7 w 90"/>
                  <a:gd name="T33" fmla="*/ 20 h 30"/>
                  <a:gd name="T34" fmla="*/ 6 w 90"/>
                  <a:gd name="T35" fmla="*/ 21 h 30"/>
                  <a:gd name="T36" fmla="*/ 4 w 90"/>
                  <a:gd name="T37" fmla="*/ 22 h 30"/>
                  <a:gd name="T38" fmla="*/ 4 w 90"/>
                  <a:gd name="T39" fmla="*/ 22 h 30"/>
                  <a:gd name="T40" fmla="*/ 8 w 90"/>
                  <a:gd name="T41" fmla="*/ 24 h 30"/>
                  <a:gd name="T42" fmla="*/ 8 w 90"/>
                  <a:gd name="T43" fmla="*/ 26 h 30"/>
                  <a:gd name="T44" fmla="*/ 3 w 90"/>
                  <a:gd name="T45" fmla="*/ 28 h 30"/>
                  <a:gd name="T46" fmla="*/ 0 w 90"/>
                  <a:gd name="T47" fmla="*/ 29 h 30"/>
                  <a:gd name="T48" fmla="*/ 0 w 90"/>
                  <a:gd name="T49" fmla="*/ 29 h 30"/>
                  <a:gd name="T50" fmla="*/ 4 w 90"/>
                  <a:gd name="T51" fmla="*/ 28 h 30"/>
                  <a:gd name="T52" fmla="*/ 8 w 90"/>
                  <a:gd name="T53" fmla="*/ 26 h 30"/>
                  <a:gd name="T54" fmla="*/ 12 w 90"/>
                  <a:gd name="T55" fmla="*/ 24 h 30"/>
                  <a:gd name="T56" fmla="*/ 14 w 90"/>
                  <a:gd name="T57" fmla="*/ 23 h 30"/>
                  <a:gd name="T58" fmla="*/ 16 w 90"/>
                  <a:gd name="T59" fmla="*/ 23 h 30"/>
                  <a:gd name="T60" fmla="*/ 19 w 90"/>
                  <a:gd name="T61" fmla="*/ 23 h 30"/>
                  <a:gd name="T62" fmla="*/ 22 w 90"/>
                  <a:gd name="T63" fmla="*/ 23 h 30"/>
                  <a:gd name="T64" fmla="*/ 27 w 90"/>
                  <a:gd name="T65" fmla="*/ 23 h 30"/>
                  <a:gd name="T66" fmla="*/ 35 w 90"/>
                  <a:gd name="T67" fmla="*/ 23 h 30"/>
                  <a:gd name="T68" fmla="*/ 45 w 90"/>
                  <a:gd name="T69" fmla="*/ 21 h 30"/>
                  <a:gd name="T70" fmla="*/ 53 w 90"/>
                  <a:gd name="T71" fmla="*/ 20 h 30"/>
                  <a:gd name="T72" fmla="*/ 56 w 90"/>
                  <a:gd name="T73" fmla="*/ 18 h 30"/>
                  <a:gd name="T74" fmla="*/ 60 w 90"/>
                  <a:gd name="T75" fmla="*/ 18 h 30"/>
                  <a:gd name="T76" fmla="*/ 65 w 90"/>
                  <a:gd name="T77" fmla="*/ 18 h 30"/>
                  <a:gd name="T78" fmla="*/ 70 w 90"/>
                  <a:gd name="T79" fmla="*/ 18 h 30"/>
                  <a:gd name="T80" fmla="*/ 72 w 90"/>
                  <a:gd name="T81" fmla="*/ 17 h 30"/>
                  <a:gd name="T82" fmla="*/ 75 w 90"/>
                  <a:gd name="T83" fmla="*/ 17 h 30"/>
                  <a:gd name="T84" fmla="*/ 77 w 90"/>
                  <a:gd name="T85" fmla="*/ 16 h 30"/>
                  <a:gd name="T86" fmla="*/ 80 w 90"/>
                  <a:gd name="T87" fmla="*/ 15 h 30"/>
                  <a:gd name="T88" fmla="*/ 82 w 90"/>
                  <a:gd name="T89" fmla="*/ 13 h 30"/>
                  <a:gd name="T90" fmla="*/ 84 w 90"/>
                  <a:gd name="T91" fmla="*/ 13 h 30"/>
                  <a:gd name="T92" fmla="*/ 86 w 90"/>
                  <a:gd name="T93" fmla="*/ 12 h 30"/>
                  <a:gd name="T94" fmla="*/ 87 w 90"/>
                  <a:gd name="T95" fmla="*/ 12 h 30"/>
                  <a:gd name="T96" fmla="*/ 87 w 90"/>
                  <a:gd name="T97" fmla="*/ 11 h 30"/>
                  <a:gd name="T98" fmla="*/ 87 w 90"/>
                  <a:gd name="T99" fmla="*/ 11 h 30"/>
                  <a:gd name="T100" fmla="*/ 86 w 90"/>
                  <a:gd name="T101" fmla="*/ 10 h 30"/>
                  <a:gd name="T102" fmla="*/ 86 w 90"/>
                  <a:gd name="T103" fmla="*/ 10 h 30"/>
                  <a:gd name="T104" fmla="*/ 84 w 90"/>
                  <a:gd name="T105" fmla="*/ 9 h 30"/>
                  <a:gd name="T106" fmla="*/ 84 w 90"/>
                  <a:gd name="T107" fmla="*/ 8 h 30"/>
                  <a:gd name="T108" fmla="*/ 83 w 90"/>
                  <a:gd name="T109" fmla="*/ 6 h 30"/>
                  <a:gd name="T110" fmla="*/ 83 w 90"/>
                  <a:gd name="T111" fmla="*/ 3 h 30"/>
                  <a:gd name="T112" fmla="*/ 81 w 90"/>
                  <a:gd name="T113" fmla="*/ 2 h 30"/>
                  <a:gd name="T114" fmla="*/ 79 w 90"/>
                  <a:gd name="T115" fmla="*/ 2 h 30"/>
                  <a:gd name="T116" fmla="*/ 78 w 90"/>
                  <a:gd name="T117" fmla="*/ 1 h 30"/>
                  <a:gd name="T118" fmla="*/ 77 w 90"/>
                  <a:gd name="T119" fmla="*/ 1 h 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30"/>
                  <a:gd name="T182" fmla="*/ 90 w 90"/>
                  <a:gd name="T183" fmla="*/ 30 h 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30">
                    <a:moveTo>
                      <a:pt x="77" y="0"/>
                    </a:moveTo>
                    <a:lnTo>
                      <a:pt x="76" y="1"/>
                    </a:lnTo>
                    <a:lnTo>
                      <a:pt x="75" y="1"/>
                    </a:lnTo>
                    <a:lnTo>
                      <a:pt x="73" y="3"/>
                    </a:lnTo>
                    <a:lnTo>
                      <a:pt x="72" y="3"/>
                    </a:lnTo>
                    <a:lnTo>
                      <a:pt x="71" y="5"/>
                    </a:lnTo>
                    <a:lnTo>
                      <a:pt x="68" y="5"/>
                    </a:lnTo>
                    <a:lnTo>
                      <a:pt x="66" y="6"/>
                    </a:lnTo>
                    <a:lnTo>
                      <a:pt x="65" y="8"/>
                    </a:lnTo>
                    <a:lnTo>
                      <a:pt x="62" y="8"/>
                    </a:lnTo>
                    <a:lnTo>
                      <a:pt x="60" y="8"/>
                    </a:lnTo>
                    <a:lnTo>
                      <a:pt x="58" y="9"/>
                    </a:lnTo>
                    <a:lnTo>
                      <a:pt x="56" y="9"/>
                    </a:lnTo>
                    <a:lnTo>
                      <a:pt x="54" y="9"/>
                    </a:lnTo>
                    <a:lnTo>
                      <a:pt x="52" y="10"/>
                    </a:lnTo>
                    <a:lnTo>
                      <a:pt x="50" y="10"/>
                    </a:lnTo>
                    <a:lnTo>
                      <a:pt x="48" y="10"/>
                    </a:lnTo>
                    <a:lnTo>
                      <a:pt x="47" y="10"/>
                    </a:lnTo>
                    <a:lnTo>
                      <a:pt x="45" y="10"/>
                    </a:lnTo>
                    <a:lnTo>
                      <a:pt x="43" y="10"/>
                    </a:lnTo>
                    <a:lnTo>
                      <a:pt x="41" y="12"/>
                    </a:lnTo>
                    <a:lnTo>
                      <a:pt x="39" y="12"/>
                    </a:lnTo>
                    <a:lnTo>
                      <a:pt x="38" y="12"/>
                    </a:lnTo>
                    <a:lnTo>
                      <a:pt x="35" y="14"/>
                    </a:lnTo>
                    <a:lnTo>
                      <a:pt x="34" y="14"/>
                    </a:lnTo>
                    <a:lnTo>
                      <a:pt x="32" y="14"/>
                    </a:lnTo>
                    <a:lnTo>
                      <a:pt x="30" y="16"/>
                    </a:lnTo>
                    <a:lnTo>
                      <a:pt x="29" y="16"/>
                    </a:lnTo>
                    <a:lnTo>
                      <a:pt x="27" y="16"/>
                    </a:lnTo>
                    <a:lnTo>
                      <a:pt x="25" y="16"/>
                    </a:lnTo>
                    <a:lnTo>
                      <a:pt x="23" y="16"/>
                    </a:lnTo>
                    <a:lnTo>
                      <a:pt x="21" y="17"/>
                    </a:lnTo>
                    <a:lnTo>
                      <a:pt x="19" y="17"/>
                    </a:lnTo>
                    <a:lnTo>
                      <a:pt x="17" y="17"/>
                    </a:lnTo>
                    <a:lnTo>
                      <a:pt x="16" y="17"/>
                    </a:lnTo>
                    <a:lnTo>
                      <a:pt x="14" y="17"/>
                    </a:lnTo>
                    <a:lnTo>
                      <a:pt x="12" y="17"/>
                    </a:lnTo>
                    <a:lnTo>
                      <a:pt x="10" y="17"/>
                    </a:lnTo>
                    <a:lnTo>
                      <a:pt x="9" y="17"/>
                    </a:lnTo>
                    <a:lnTo>
                      <a:pt x="7" y="20"/>
                    </a:lnTo>
                    <a:lnTo>
                      <a:pt x="6" y="21"/>
                    </a:lnTo>
                    <a:lnTo>
                      <a:pt x="4" y="22"/>
                    </a:lnTo>
                    <a:lnTo>
                      <a:pt x="5" y="22"/>
                    </a:lnTo>
                    <a:lnTo>
                      <a:pt x="6" y="24"/>
                    </a:lnTo>
                    <a:lnTo>
                      <a:pt x="8" y="24"/>
                    </a:lnTo>
                    <a:lnTo>
                      <a:pt x="9" y="24"/>
                    </a:lnTo>
                    <a:lnTo>
                      <a:pt x="8" y="26"/>
                    </a:lnTo>
                    <a:lnTo>
                      <a:pt x="6" y="28"/>
                    </a:lnTo>
                    <a:lnTo>
                      <a:pt x="5" y="28"/>
                    </a:lnTo>
                    <a:lnTo>
                      <a:pt x="3" y="28"/>
                    </a:lnTo>
                    <a:lnTo>
                      <a:pt x="0" y="29"/>
                    </a:lnTo>
                    <a:lnTo>
                      <a:pt x="2" y="28"/>
                    </a:lnTo>
                    <a:lnTo>
                      <a:pt x="4" y="28"/>
                    </a:lnTo>
                    <a:lnTo>
                      <a:pt x="6" y="26"/>
                    </a:lnTo>
                    <a:lnTo>
                      <a:pt x="8" y="26"/>
                    </a:lnTo>
                    <a:lnTo>
                      <a:pt x="10" y="24"/>
                    </a:lnTo>
                    <a:lnTo>
                      <a:pt x="12" y="24"/>
                    </a:lnTo>
                    <a:lnTo>
                      <a:pt x="14" y="23"/>
                    </a:lnTo>
                    <a:lnTo>
                      <a:pt x="16" y="23"/>
                    </a:lnTo>
                    <a:lnTo>
                      <a:pt x="18" y="23"/>
                    </a:lnTo>
                    <a:lnTo>
                      <a:pt x="19" y="23"/>
                    </a:lnTo>
                    <a:lnTo>
                      <a:pt x="21" y="23"/>
                    </a:lnTo>
                    <a:lnTo>
                      <a:pt x="22" y="23"/>
                    </a:lnTo>
                    <a:lnTo>
                      <a:pt x="24" y="23"/>
                    </a:lnTo>
                    <a:lnTo>
                      <a:pt x="26" y="23"/>
                    </a:lnTo>
                    <a:lnTo>
                      <a:pt x="27" y="23"/>
                    </a:lnTo>
                    <a:lnTo>
                      <a:pt x="30" y="23"/>
                    </a:lnTo>
                    <a:lnTo>
                      <a:pt x="32" y="23"/>
                    </a:lnTo>
                    <a:lnTo>
                      <a:pt x="33" y="23"/>
                    </a:lnTo>
                    <a:lnTo>
                      <a:pt x="35" y="23"/>
                    </a:lnTo>
                    <a:lnTo>
                      <a:pt x="39" y="21"/>
                    </a:lnTo>
                    <a:lnTo>
                      <a:pt x="41" y="21"/>
                    </a:lnTo>
                    <a:lnTo>
                      <a:pt x="43" y="21"/>
                    </a:lnTo>
                    <a:lnTo>
                      <a:pt x="45" y="21"/>
                    </a:lnTo>
                    <a:lnTo>
                      <a:pt x="47" y="20"/>
                    </a:lnTo>
                    <a:lnTo>
                      <a:pt x="49" y="20"/>
                    </a:lnTo>
                    <a:lnTo>
                      <a:pt x="51" y="20"/>
                    </a:lnTo>
                    <a:lnTo>
                      <a:pt x="53" y="20"/>
                    </a:lnTo>
                    <a:lnTo>
                      <a:pt x="54" y="18"/>
                    </a:lnTo>
                    <a:lnTo>
                      <a:pt x="56" y="18"/>
                    </a:lnTo>
                    <a:lnTo>
                      <a:pt x="58" y="18"/>
                    </a:lnTo>
                    <a:lnTo>
                      <a:pt x="60" y="18"/>
                    </a:lnTo>
                    <a:lnTo>
                      <a:pt x="62" y="18"/>
                    </a:lnTo>
                    <a:lnTo>
                      <a:pt x="65" y="18"/>
                    </a:lnTo>
                    <a:lnTo>
                      <a:pt x="66" y="18"/>
                    </a:lnTo>
                    <a:lnTo>
                      <a:pt x="68" y="18"/>
                    </a:lnTo>
                    <a:lnTo>
                      <a:pt x="70" y="18"/>
                    </a:lnTo>
                    <a:lnTo>
                      <a:pt x="72" y="17"/>
                    </a:lnTo>
                    <a:lnTo>
                      <a:pt x="73" y="17"/>
                    </a:lnTo>
                    <a:lnTo>
                      <a:pt x="75" y="17"/>
                    </a:lnTo>
                    <a:lnTo>
                      <a:pt x="77" y="16"/>
                    </a:lnTo>
                    <a:lnTo>
                      <a:pt x="79" y="15"/>
                    </a:lnTo>
                    <a:lnTo>
                      <a:pt x="80" y="15"/>
                    </a:lnTo>
                    <a:lnTo>
                      <a:pt x="82" y="13"/>
                    </a:lnTo>
                    <a:lnTo>
                      <a:pt x="84" y="13"/>
                    </a:lnTo>
                    <a:lnTo>
                      <a:pt x="86" y="12"/>
                    </a:lnTo>
                    <a:lnTo>
                      <a:pt x="87" y="12"/>
                    </a:lnTo>
                    <a:lnTo>
                      <a:pt x="89" y="11"/>
                    </a:lnTo>
                    <a:lnTo>
                      <a:pt x="87" y="11"/>
                    </a:lnTo>
                    <a:lnTo>
                      <a:pt x="87" y="10"/>
                    </a:lnTo>
                    <a:lnTo>
                      <a:pt x="86" y="10"/>
                    </a:lnTo>
                    <a:lnTo>
                      <a:pt x="86" y="9"/>
                    </a:lnTo>
                    <a:lnTo>
                      <a:pt x="84" y="9"/>
                    </a:lnTo>
                    <a:lnTo>
                      <a:pt x="84" y="8"/>
                    </a:lnTo>
                    <a:lnTo>
                      <a:pt x="84" y="6"/>
                    </a:lnTo>
                    <a:lnTo>
                      <a:pt x="83" y="6"/>
                    </a:lnTo>
                    <a:lnTo>
                      <a:pt x="83" y="3"/>
                    </a:lnTo>
                    <a:lnTo>
                      <a:pt x="83" y="2"/>
                    </a:lnTo>
                    <a:lnTo>
                      <a:pt x="81" y="2"/>
                    </a:lnTo>
                    <a:lnTo>
                      <a:pt x="79" y="2"/>
                    </a:lnTo>
                    <a:lnTo>
                      <a:pt x="79" y="1"/>
                    </a:lnTo>
                    <a:lnTo>
                      <a:pt x="78" y="1"/>
                    </a:lnTo>
                    <a:lnTo>
                      <a:pt x="77" y="1"/>
                    </a:lnTo>
                    <a:lnTo>
                      <a:pt x="77" y="0"/>
                    </a:lnTo>
                  </a:path>
                </a:pathLst>
              </a:custGeom>
              <a:solidFill>
                <a:srgbClr val="FFC281"/>
              </a:solidFill>
              <a:ln w="9525">
                <a:noFill/>
                <a:round/>
                <a:headEnd/>
                <a:tailEnd/>
              </a:ln>
            </p:spPr>
            <p:txBody>
              <a:bodyPr/>
              <a:lstStyle/>
              <a:p>
                <a:endParaRPr lang="zh-TW" altLang="en-US"/>
              </a:p>
            </p:txBody>
          </p:sp>
          <p:sp>
            <p:nvSpPr>
              <p:cNvPr id="118951" name="Freeform 239"/>
              <p:cNvSpPr>
                <a:spLocks/>
              </p:cNvSpPr>
              <p:nvPr/>
            </p:nvSpPr>
            <p:spPr bwMode="auto">
              <a:xfrm>
                <a:off x="896" y="2062"/>
                <a:ext cx="81" cy="124"/>
              </a:xfrm>
              <a:custGeom>
                <a:avLst/>
                <a:gdLst>
                  <a:gd name="T0" fmla="*/ 6 w 81"/>
                  <a:gd name="T1" fmla="*/ 10 h 124"/>
                  <a:gd name="T2" fmla="*/ 1 w 81"/>
                  <a:gd name="T3" fmla="*/ 19 h 124"/>
                  <a:gd name="T4" fmla="*/ 8 w 81"/>
                  <a:gd name="T5" fmla="*/ 28 h 124"/>
                  <a:gd name="T6" fmla="*/ 11 w 81"/>
                  <a:gd name="T7" fmla="*/ 40 h 124"/>
                  <a:gd name="T8" fmla="*/ 6 w 81"/>
                  <a:gd name="T9" fmla="*/ 45 h 124"/>
                  <a:gd name="T10" fmla="*/ 0 w 81"/>
                  <a:gd name="T11" fmla="*/ 52 h 124"/>
                  <a:gd name="T12" fmla="*/ 9 w 81"/>
                  <a:gd name="T13" fmla="*/ 52 h 124"/>
                  <a:gd name="T14" fmla="*/ 11 w 81"/>
                  <a:gd name="T15" fmla="*/ 67 h 124"/>
                  <a:gd name="T16" fmla="*/ 12 w 81"/>
                  <a:gd name="T17" fmla="*/ 74 h 124"/>
                  <a:gd name="T18" fmla="*/ 19 w 81"/>
                  <a:gd name="T19" fmla="*/ 88 h 124"/>
                  <a:gd name="T20" fmla="*/ 31 w 81"/>
                  <a:gd name="T21" fmla="*/ 77 h 124"/>
                  <a:gd name="T22" fmla="*/ 21 w 81"/>
                  <a:gd name="T23" fmla="*/ 85 h 124"/>
                  <a:gd name="T24" fmla="*/ 27 w 81"/>
                  <a:gd name="T25" fmla="*/ 91 h 124"/>
                  <a:gd name="T26" fmla="*/ 31 w 81"/>
                  <a:gd name="T27" fmla="*/ 91 h 124"/>
                  <a:gd name="T28" fmla="*/ 33 w 81"/>
                  <a:gd name="T29" fmla="*/ 91 h 124"/>
                  <a:gd name="T30" fmla="*/ 25 w 81"/>
                  <a:gd name="T31" fmla="*/ 96 h 124"/>
                  <a:gd name="T32" fmla="*/ 29 w 81"/>
                  <a:gd name="T33" fmla="*/ 100 h 124"/>
                  <a:gd name="T34" fmla="*/ 40 w 81"/>
                  <a:gd name="T35" fmla="*/ 98 h 124"/>
                  <a:gd name="T36" fmla="*/ 46 w 81"/>
                  <a:gd name="T37" fmla="*/ 123 h 124"/>
                  <a:gd name="T38" fmla="*/ 69 w 81"/>
                  <a:gd name="T39" fmla="*/ 99 h 124"/>
                  <a:gd name="T40" fmla="*/ 80 w 81"/>
                  <a:gd name="T41" fmla="*/ 73 h 124"/>
                  <a:gd name="T42" fmla="*/ 71 w 81"/>
                  <a:gd name="T43" fmla="*/ 93 h 124"/>
                  <a:gd name="T44" fmla="*/ 71 w 81"/>
                  <a:gd name="T45" fmla="*/ 73 h 124"/>
                  <a:gd name="T46" fmla="*/ 67 w 81"/>
                  <a:gd name="T47" fmla="*/ 63 h 124"/>
                  <a:gd name="T48" fmla="*/ 63 w 81"/>
                  <a:gd name="T49" fmla="*/ 91 h 124"/>
                  <a:gd name="T50" fmla="*/ 58 w 81"/>
                  <a:gd name="T51" fmla="*/ 69 h 124"/>
                  <a:gd name="T52" fmla="*/ 55 w 81"/>
                  <a:gd name="T53" fmla="*/ 84 h 124"/>
                  <a:gd name="T54" fmla="*/ 50 w 81"/>
                  <a:gd name="T55" fmla="*/ 84 h 124"/>
                  <a:gd name="T56" fmla="*/ 49 w 81"/>
                  <a:gd name="T57" fmla="*/ 70 h 124"/>
                  <a:gd name="T58" fmla="*/ 39 w 81"/>
                  <a:gd name="T59" fmla="*/ 57 h 124"/>
                  <a:gd name="T60" fmla="*/ 50 w 81"/>
                  <a:gd name="T61" fmla="*/ 10 h 124"/>
                  <a:gd name="T62" fmla="*/ 6 w 81"/>
                  <a:gd name="T63" fmla="*/ 9 h 124"/>
                  <a:gd name="T64" fmla="*/ 6 w 81"/>
                  <a:gd name="T65" fmla="*/ 10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24"/>
                  <a:gd name="T101" fmla="*/ 81 w 81"/>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24">
                    <a:moveTo>
                      <a:pt x="6" y="10"/>
                    </a:moveTo>
                    <a:lnTo>
                      <a:pt x="6" y="10"/>
                    </a:lnTo>
                    <a:lnTo>
                      <a:pt x="1" y="18"/>
                    </a:lnTo>
                    <a:lnTo>
                      <a:pt x="1" y="19"/>
                    </a:lnTo>
                    <a:lnTo>
                      <a:pt x="5" y="20"/>
                    </a:lnTo>
                    <a:lnTo>
                      <a:pt x="8" y="28"/>
                    </a:lnTo>
                    <a:lnTo>
                      <a:pt x="8" y="34"/>
                    </a:lnTo>
                    <a:lnTo>
                      <a:pt x="11" y="40"/>
                    </a:lnTo>
                    <a:lnTo>
                      <a:pt x="21" y="40"/>
                    </a:lnTo>
                    <a:lnTo>
                      <a:pt x="6" y="45"/>
                    </a:lnTo>
                    <a:lnTo>
                      <a:pt x="0" y="47"/>
                    </a:lnTo>
                    <a:lnTo>
                      <a:pt x="0" y="52"/>
                    </a:lnTo>
                    <a:lnTo>
                      <a:pt x="5" y="52"/>
                    </a:lnTo>
                    <a:lnTo>
                      <a:pt x="9" y="52"/>
                    </a:lnTo>
                    <a:lnTo>
                      <a:pt x="11" y="58"/>
                    </a:lnTo>
                    <a:lnTo>
                      <a:pt x="11" y="67"/>
                    </a:lnTo>
                    <a:lnTo>
                      <a:pt x="11" y="73"/>
                    </a:lnTo>
                    <a:lnTo>
                      <a:pt x="12" y="74"/>
                    </a:lnTo>
                    <a:lnTo>
                      <a:pt x="13" y="74"/>
                    </a:lnTo>
                    <a:lnTo>
                      <a:pt x="19" y="88"/>
                    </a:lnTo>
                    <a:lnTo>
                      <a:pt x="19" y="80"/>
                    </a:lnTo>
                    <a:lnTo>
                      <a:pt x="31" y="77"/>
                    </a:lnTo>
                    <a:lnTo>
                      <a:pt x="27" y="82"/>
                    </a:lnTo>
                    <a:lnTo>
                      <a:pt x="21" y="85"/>
                    </a:lnTo>
                    <a:lnTo>
                      <a:pt x="27" y="88"/>
                    </a:lnTo>
                    <a:lnTo>
                      <a:pt x="27" y="91"/>
                    </a:lnTo>
                    <a:lnTo>
                      <a:pt x="27" y="93"/>
                    </a:lnTo>
                    <a:lnTo>
                      <a:pt x="31" y="91"/>
                    </a:lnTo>
                    <a:lnTo>
                      <a:pt x="33" y="90"/>
                    </a:lnTo>
                    <a:lnTo>
                      <a:pt x="33" y="91"/>
                    </a:lnTo>
                    <a:lnTo>
                      <a:pt x="27" y="93"/>
                    </a:lnTo>
                    <a:lnTo>
                      <a:pt x="25" y="96"/>
                    </a:lnTo>
                    <a:lnTo>
                      <a:pt x="21" y="96"/>
                    </a:lnTo>
                    <a:lnTo>
                      <a:pt x="29" y="100"/>
                    </a:lnTo>
                    <a:lnTo>
                      <a:pt x="38" y="98"/>
                    </a:lnTo>
                    <a:lnTo>
                      <a:pt x="40" y="98"/>
                    </a:lnTo>
                    <a:lnTo>
                      <a:pt x="43" y="104"/>
                    </a:lnTo>
                    <a:lnTo>
                      <a:pt x="46" y="123"/>
                    </a:lnTo>
                    <a:lnTo>
                      <a:pt x="58" y="109"/>
                    </a:lnTo>
                    <a:lnTo>
                      <a:pt x="69" y="99"/>
                    </a:lnTo>
                    <a:lnTo>
                      <a:pt x="78" y="84"/>
                    </a:lnTo>
                    <a:lnTo>
                      <a:pt x="80" y="73"/>
                    </a:lnTo>
                    <a:lnTo>
                      <a:pt x="76" y="88"/>
                    </a:lnTo>
                    <a:lnTo>
                      <a:pt x="71" y="93"/>
                    </a:lnTo>
                    <a:lnTo>
                      <a:pt x="73" y="83"/>
                    </a:lnTo>
                    <a:lnTo>
                      <a:pt x="71" y="73"/>
                    </a:lnTo>
                    <a:lnTo>
                      <a:pt x="69" y="61"/>
                    </a:lnTo>
                    <a:lnTo>
                      <a:pt x="67" y="63"/>
                    </a:lnTo>
                    <a:lnTo>
                      <a:pt x="67" y="82"/>
                    </a:lnTo>
                    <a:lnTo>
                      <a:pt x="63" y="91"/>
                    </a:lnTo>
                    <a:lnTo>
                      <a:pt x="63" y="86"/>
                    </a:lnTo>
                    <a:lnTo>
                      <a:pt x="58" y="69"/>
                    </a:lnTo>
                    <a:lnTo>
                      <a:pt x="58" y="78"/>
                    </a:lnTo>
                    <a:lnTo>
                      <a:pt x="55" y="84"/>
                    </a:lnTo>
                    <a:lnTo>
                      <a:pt x="48" y="88"/>
                    </a:lnTo>
                    <a:lnTo>
                      <a:pt x="50" y="84"/>
                    </a:lnTo>
                    <a:lnTo>
                      <a:pt x="50" y="75"/>
                    </a:lnTo>
                    <a:lnTo>
                      <a:pt x="49" y="70"/>
                    </a:lnTo>
                    <a:lnTo>
                      <a:pt x="46" y="63"/>
                    </a:lnTo>
                    <a:lnTo>
                      <a:pt x="39" y="57"/>
                    </a:lnTo>
                    <a:lnTo>
                      <a:pt x="47" y="42"/>
                    </a:lnTo>
                    <a:lnTo>
                      <a:pt x="50" y="10"/>
                    </a:lnTo>
                    <a:lnTo>
                      <a:pt x="27" y="0"/>
                    </a:lnTo>
                    <a:lnTo>
                      <a:pt x="6" y="9"/>
                    </a:lnTo>
                    <a:lnTo>
                      <a:pt x="6" y="10"/>
                    </a:lnTo>
                  </a:path>
                </a:pathLst>
              </a:custGeom>
              <a:solidFill>
                <a:srgbClr val="FFC281"/>
              </a:solidFill>
              <a:ln w="9525">
                <a:noFill/>
                <a:round/>
                <a:headEnd/>
                <a:tailEnd/>
              </a:ln>
            </p:spPr>
            <p:txBody>
              <a:bodyPr/>
              <a:lstStyle/>
              <a:p>
                <a:endParaRPr lang="zh-TW" altLang="en-US"/>
              </a:p>
            </p:txBody>
          </p:sp>
          <p:sp>
            <p:nvSpPr>
              <p:cNvPr id="118952" name="Freeform 240"/>
              <p:cNvSpPr>
                <a:spLocks/>
              </p:cNvSpPr>
              <p:nvPr/>
            </p:nvSpPr>
            <p:spPr bwMode="auto">
              <a:xfrm>
                <a:off x="896" y="2048"/>
                <a:ext cx="86" cy="82"/>
              </a:xfrm>
              <a:custGeom>
                <a:avLst/>
                <a:gdLst>
                  <a:gd name="T0" fmla="*/ 54 w 86"/>
                  <a:gd name="T1" fmla="*/ 62 h 82"/>
                  <a:gd name="T2" fmla="*/ 55 w 86"/>
                  <a:gd name="T3" fmla="*/ 61 h 82"/>
                  <a:gd name="T4" fmla="*/ 56 w 86"/>
                  <a:gd name="T5" fmla="*/ 60 h 82"/>
                  <a:gd name="T6" fmla="*/ 56 w 86"/>
                  <a:gd name="T7" fmla="*/ 56 h 82"/>
                  <a:gd name="T8" fmla="*/ 58 w 86"/>
                  <a:gd name="T9" fmla="*/ 54 h 82"/>
                  <a:gd name="T10" fmla="*/ 59 w 86"/>
                  <a:gd name="T11" fmla="*/ 54 h 82"/>
                  <a:gd name="T12" fmla="*/ 61 w 86"/>
                  <a:gd name="T13" fmla="*/ 52 h 82"/>
                  <a:gd name="T14" fmla="*/ 61 w 86"/>
                  <a:gd name="T15" fmla="*/ 50 h 82"/>
                  <a:gd name="T16" fmla="*/ 66 w 86"/>
                  <a:gd name="T17" fmla="*/ 52 h 82"/>
                  <a:gd name="T18" fmla="*/ 68 w 86"/>
                  <a:gd name="T19" fmla="*/ 54 h 82"/>
                  <a:gd name="T20" fmla="*/ 69 w 86"/>
                  <a:gd name="T21" fmla="*/ 56 h 82"/>
                  <a:gd name="T22" fmla="*/ 69 w 86"/>
                  <a:gd name="T23" fmla="*/ 58 h 82"/>
                  <a:gd name="T24" fmla="*/ 69 w 86"/>
                  <a:gd name="T25" fmla="*/ 60 h 82"/>
                  <a:gd name="T26" fmla="*/ 70 w 86"/>
                  <a:gd name="T27" fmla="*/ 64 h 82"/>
                  <a:gd name="T28" fmla="*/ 69 w 86"/>
                  <a:gd name="T29" fmla="*/ 68 h 82"/>
                  <a:gd name="T30" fmla="*/ 69 w 86"/>
                  <a:gd name="T31" fmla="*/ 72 h 82"/>
                  <a:gd name="T32" fmla="*/ 69 w 86"/>
                  <a:gd name="T33" fmla="*/ 75 h 82"/>
                  <a:gd name="T34" fmla="*/ 72 w 86"/>
                  <a:gd name="T35" fmla="*/ 78 h 82"/>
                  <a:gd name="T36" fmla="*/ 73 w 86"/>
                  <a:gd name="T37" fmla="*/ 80 h 82"/>
                  <a:gd name="T38" fmla="*/ 76 w 86"/>
                  <a:gd name="T39" fmla="*/ 81 h 82"/>
                  <a:gd name="T40" fmla="*/ 78 w 86"/>
                  <a:gd name="T41" fmla="*/ 81 h 82"/>
                  <a:gd name="T42" fmla="*/ 79 w 86"/>
                  <a:gd name="T43" fmla="*/ 79 h 82"/>
                  <a:gd name="T44" fmla="*/ 80 w 86"/>
                  <a:gd name="T45" fmla="*/ 76 h 82"/>
                  <a:gd name="T46" fmla="*/ 80 w 86"/>
                  <a:gd name="T47" fmla="*/ 73 h 82"/>
                  <a:gd name="T48" fmla="*/ 83 w 86"/>
                  <a:gd name="T49" fmla="*/ 69 h 82"/>
                  <a:gd name="T50" fmla="*/ 85 w 86"/>
                  <a:gd name="T51" fmla="*/ 64 h 82"/>
                  <a:gd name="T52" fmla="*/ 84 w 86"/>
                  <a:gd name="T53" fmla="*/ 59 h 82"/>
                  <a:gd name="T54" fmla="*/ 84 w 86"/>
                  <a:gd name="T55" fmla="*/ 54 h 82"/>
                  <a:gd name="T56" fmla="*/ 85 w 86"/>
                  <a:gd name="T57" fmla="*/ 50 h 82"/>
                  <a:gd name="T58" fmla="*/ 85 w 86"/>
                  <a:gd name="T59" fmla="*/ 43 h 82"/>
                  <a:gd name="T60" fmla="*/ 83 w 86"/>
                  <a:gd name="T61" fmla="*/ 37 h 82"/>
                  <a:gd name="T62" fmla="*/ 80 w 86"/>
                  <a:gd name="T63" fmla="*/ 32 h 82"/>
                  <a:gd name="T64" fmla="*/ 78 w 86"/>
                  <a:gd name="T65" fmla="*/ 27 h 82"/>
                  <a:gd name="T66" fmla="*/ 75 w 86"/>
                  <a:gd name="T67" fmla="*/ 19 h 82"/>
                  <a:gd name="T68" fmla="*/ 70 w 86"/>
                  <a:gd name="T69" fmla="*/ 13 h 82"/>
                  <a:gd name="T70" fmla="*/ 60 w 86"/>
                  <a:gd name="T71" fmla="*/ 6 h 82"/>
                  <a:gd name="T72" fmla="*/ 51 w 86"/>
                  <a:gd name="T73" fmla="*/ 4 h 82"/>
                  <a:gd name="T74" fmla="*/ 43 w 86"/>
                  <a:gd name="T75" fmla="*/ 2 h 82"/>
                  <a:gd name="T76" fmla="*/ 34 w 86"/>
                  <a:gd name="T77" fmla="*/ 1 h 82"/>
                  <a:gd name="T78" fmla="*/ 23 w 86"/>
                  <a:gd name="T79" fmla="*/ 5 h 82"/>
                  <a:gd name="T80" fmla="*/ 13 w 86"/>
                  <a:gd name="T81" fmla="*/ 10 h 82"/>
                  <a:gd name="T82" fmla="*/ 6 w 86"/>
                  <a:gd name="T83" fmla="*/ 18 h 82"/>
                  <a:gd name="T84" fmla="*/ 1 w 86"/>
                  <a:gd name="T85" fmla="*/ 24 h 82"/>
                  <a:gd name="T86" fmla="*/ 0 w 86"/>
                  <a:gd name="T87" fmla="*/ 27 h 82"/>
                  <a:gd name="T88" fmla="*/ 6 w 86"/>
                  <a:gd name="T89" fmla="*/ 29 h 82"/>
                  <a:gd name="T90" fmla="*/ 15 w 86"/>
                  <a:gd name="T91" fmla="*/ 29 h 82"/>
                  <a:gd name="T92" fmla="*/ 25 w 86"/>
                  <a:gd name="T93" fmla="*/ 27 h 82"/>
                  <a:gd name="T94" fmla="*/ 31 w 86"/>
                  <a:gd name="T95" fmla="*/ 25 h 82"/>
                  <a:gd name="T96" fmla="*/ 33 w 86"/>
                  <a:gd name="T97" fmla="*/ 24 h 82"/>
                  <a:gd name="T98" fmla="*/ 38 w 86"/>
                  <a:gd name="T99" fmla="*/ 24 h 82"/>
                  <a:gd name="T100" fmla="*/ 42 w 86"/>
                  <a:gd name="T101" fmla="*/ 27 h 82"/>
                  <a:gd name="T102" fmla="*/ 46 w 86"/>
                  <a:gd name="T103" fmla="*/ 33 h 82"/>
                  <a:gd name="T104" fmla="*/ 46 w 86"/>
                  <a:gd name="T105" fmla="*/ 37 h 82"/>
                  <a:gd name="T106" fmla="*/ 45 w 86"/>
                  <a:gd name="T107" fmla="*/ 43 h 82"/>
                  <a:gd name="T108" fmla="*/ 43 w 86"/>
                  <a:gd name="T109" fmla="*/ 49 h 82"/>
                  <a:gd name="T110" fmla="*/ 43 w 86"/>
                  <a:gd name="T111" fmla="*/ 52 h 82"/>
                  <a:gd name="T112" fmla="*/ 45 w 86"/>
                  <a:gd name="T113" fmla="*/ 54 h 82"/>
                  <a:gd name="T114" fmla="*/ 48 w 86"/>
                  <a:gd name="T115" fmla="*/ 57 h 82"/>
                  <a:gd name="T116" fmla="*/ 50 w 86"/>
                  <a:gd name="T117" fmla="*/ 61 h 82"/>
                  <a:gd name="T118" fmla="*/ 52 w 86"/>
                  <a:gd name="T119" fmla="*/ 61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
                  <a:gd name="T181" fmla="*/ 0 h 82"/>
                  <a:gd name="T182" fmla="*/ 86 w 86"/>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 h="82">
                    <a:moveTo>
                      <a:pt x="54" y="61"/>
                    </a:moveTo>
                    <a:lnTo>
                      <a:pt x="54" y="62"/>
                    </a:lnTo>
                    <a:lnTo>
                      <a:pt x="55" y="61"/>
                    </a:lnTo>
                    <a:lnTo>
                      <a:pt x="56" y="60"/>
                    </a:lnTo>
                    <a:lnTo>
                      <a:pt x="56" y="58"/>
                    </a:lnTo>
                    <a:lnTo>
                      <a:pt x="56" y="56"/>
                    </a:lnTo>
                    <a:lnTo>
                      <a:pt x="58" y="54"/>
                    </a:lnTo>
                    <a:lnTo>
                      <a:pt x="59" y="54"/>
                    </a:lnTo>
                    <a:lnTo>
                      <a:pt x="61" y="52"/>
                    </a:lnTo>
                    <a:lnTo>
                      <a:pt x="61" y="50"/>
                    </a:lnTo>
                    <a:lnTo>
                      <a:pt x="64" y="48"/>
                    </a:lnTo>
                    <a:lnTo>
                      <a:pt x="64" y="50"/>
                    </a:lnTo>
                    <a:lnTo>
                      <a:pt x="66" y="50"/>
                    </a:lnTo>
                    <a:lnTo>
                      <a:pt x="66" y="52"/>
                    </a:lnTo>
                    <a:lnTo>
                      <a:pt x="67" y="52"/>
                    </a:lnTo>
                    <a:lnTo>
                      <a:pt x="67" y="54"/>
                    </a:lnTo>
                    <a:lnTo>
                      <a:pt x="68" y="54"/>
                    </a:lnTo>
                    <a:lnTo>
                      <a:pt x="69" y="54"/>
                    </a:lnTo>
                    <a:lnTo>
                      <a:pt x="69" y="56"/>
                    </a:lnTo>
                    <a:lnTo>
                      <a:pt x="69" y="58"/>
                    </a:lnTo>
                    <a:lnTo>
                      <a:pt x="69" y="60"/>
                    </a:lnTo>
                    <a:lnTo>
                      <a:pt x="70" y="60"/>
                    </a:lnTo>
                    <a:lnTo>
                      <a:pt x="70" y="62"/>
                    </a:lnTo>
                    <a:lnTo>
                      <a:pt x="70" y="64"/>
                    </a:lnTo>
                    <a:lnTo>
                      <a:pt x="69" y="66"/>
                    </a:lnTo>
                    <a:lnTo>
                      <a:pt x="69" y="68"/>
                    </a:lnTo>
                    <a:lnTo>
                      <a:pt x="69" y="70"/>
                    </a:lnTo>
                    <a:lnTo>
                      <a:pt x="69" y="72"/>
                    </a:lnTo>
                    <a:lnTo>
                      <a:pt x="69" y="74"/>
                    </a:lnTo>
                    <a:lnTo>
                      <a:pt x="69" y="75"/>
                    </a:lnTo>
                    <a:lnTo>
                      <a:pt x="71" y="75"/>
                    </a:lnTo>
                    <a:lnTo>
                      <a:pt x="71" y="77"/>
                    </a:lnTo>
                    <a:lnTo>
                      <a:pt x="72" y="77"/>
                    </a:lnTo>
                    <a:lnTo>
                      <a:pt x="72" y="78"/>
                    </a:lnTo>
                    <a:lnTo>
                      <a:pt x="73" y="78"/>
                    </a:lnTo>
                    <a:lnTo>
                      <a:pt x="73" y="79"/>
                    </a:lnTo>
                    <a:lnTo>
                      <a:pt x="73" y="80"/>
                    </a:lnTo>
                    <a:lnTo>
                      <a:pt x="75" y="80"/>
                    </a:lnTo>
                    <a:lnTo>
                      <a:pt x="75" y="81"/>
                    </a:lnTo>
                    <a:lnTo>
                      <a:pt x="76" y="81"/>
                    </a:lnTo>
                    <a:lnTo>
                      <a:pt x="78" y="81"/>
                    </a:lnTo>
                    <a:lnTo>
                      <a:pt x="79" y="80"/>
                    </a:lnTo>
                    <a:lnTo>
                      <a:pt x="79" y="79"/>
                    </a:lnTo>
                    <a:lnTo>
                      <a:pt x="80" y="78"/>
                    </a:lnTo>
                    <a:lnTo>
                      <a:pt x="80" y="76"/>
                    </a:lnTo>
                    <a:lnTo>
                      <a:pt x="80" y="74"/>
                    </a:lnTo>
                    <a:lnTo>
                      <a:pt x="80" y="73"/>
                    </a:lnTo>
                    <a:lnTo>
                      <a:pt x="83" y="71"/>
                    </a:lnTo>
                    <a:lnTo>
                      <a:pt x="83" y="69"/>
                    </a:lnTo>
                    <a:lnTo>
                      <a:pt x="85" y="67"/>
                    </a:lnTo>
                    <a:lnTo>
                      <a:pt x="85" y="65"/>
                    </a:lnTo>
                    <a:lnTo>
                      <a:pt x="85" y="64"/>
                    </a:lnTo>
                    <a:lnTo>
                      <a:pt x="85" y="61"/>
                    </a:lnTo>
                    <a:lnTo>
                      <a:pt x="84" y="61"/>
                    </a:lnTo>
                    <a:lnTo>
                      <a:pt x="84" y="60"/>
                    </a:lnTo>
                    <a:lnTo>
                      <a:pt x="84" y="59"/>
                    </a:lnTo>
                    <a:lnTo>
                      <a:pt x="84" y="57"/>
                    </a:lnTo>
                    <a:lnTo>
                      <a:pt x="84" y="55"/>
                    </a:lnTo>
                    <a:lnTo>
                      <a:pt x="84" y="54"/>
                    </a:lnTo>
                    <a:lnTo>
                      <a:pt x="85" y="52"/>
                    </a:lnTo>
                    <a:lnTo>
                      <a:pt x="85" y="51"/>
                    </a:lnTo>
                    <a:lnTo>
                      <a:pt x="85" y="50"/>
                    </a:lnTo>
                    <a:lnTo>
                      <a:pt x="85" y="48"/>
                    </a:lnTo>
                    <a:lnTo>
                      <a:pt x="85" y="47"/>
                    </a:lnTo>
                    <a:lnTo>
                      <a:pt x="85" y="45"/>
                    </a:lnTo>
                    <a:lnTo>
                      <a:pt x="85" y="43"/>
                    </a:lnTo>
                    <a:lnTo>
                      <a:pt x="85" y="41"/>
                    </a:lnTo>
                    <a:lnTo>
                      <a:pt x="83" y="41"/>
                    </a:lnTo>
                    <a:lnTo>
                      <a:pt x="83" y="39"/>
                    </a:lnTo>
                    <a:lnTo>
                      <a:pt x="83" y="37"/>
                    </a:lnTo>
                    <a:lnTo>
                      <a:pt x="83" y="35"/>
                    </a:lnTo>
                    <a:lnTo>
                      <a:pt x="80" y="35"/>
                    </a:lnTo>
                    <a:lnTo>
                      <a:pt x="80" y="33"/>
                    </a:lnTo>
                    <a:lnTo>
                      <a:pt x="80" y="32"/>
                    </a:lnTo>
                    <a:lnTo>
                      <a:pt x="80" y="30"/>
                    </a:lnTo>
                    <a:lnTo>
                      <a:pt x="79" y="30"/>
                    </a:lnTo>
                    <a:lnTo>
                      <a:pt x="79" y="28"/>
                    </a:lnTo>
                    <a:lnTo>
                      <a:pt x="78" y="27"/>
                    </a:lnTo>
                    <a:lnTo>
                      <a:pt x="78" y="25"/>
                    </a:lnTo>
                    <a:lnTo>
                      <a:pt x="76" y="23"/>
                    </a:lnTo>
                    <a:lnTo>
                      <a:pt x="76" y="21"/>
                    </a:lnTo>
                    <a:lnTo>
                      <a:pt x="75" y="19"/>
                    </a:lnTo>
                    <a:lnTo>
                      <a:pt x="75" y="18"/>
                    </a:lnTo>
                    <a:lnTo>
                      <a:pt x="73" y="17"/>
                    </a:lnTo>
                    <a:lnTo>
                      <a:pt x="72" y="15"/>
                    </a:lnTo>
                    <a:lnTo>
                      <a:pt x="70" y="13"/>
                    </a:lnTo>
                    <a:lnTo>
                      <a:pt x="69" y="11"/>
                    </a:lnTo>
                    <a:lnTo>
                      <a:pt x="66" y="10"/>
                    </a:lnTo>
                    <a:lnTo>
                      <a:pt x="64" y="7"/>
                    </a:lnTo>
                    <a:lnTo>
                      <a:pt x="60" y="6"/>
                    </a:lnTo>
                    <a:lnTo>
                      <a:pt x="57" y="4"/>
                    </a:lnTo>
                    <a:lnTo>
                      <a:pt x="55" y="4"/>
                    </a:lnTo>
                    <a:lnTo>
                      <a:pt x="53" y="4"/>
                    </a:lnTo>
                    <a:lnTo>
                      <a:pt x="51" y="4"/>
                    </a:lnTo>
                    <a:lnTo>
                      <a:pt x="49" y="2"/>
                    </a:lnTo>
                    <a:lnTo>
                      <a:pt x="47" y="2"/>
                    </a:lnTo>
                    <a:lnTo>
                      <a:pt x="45" y="2"/>
                    </a:lnTo>
                    <a:lnTo>
                      <a:pt x="43" y="2"/>
                    </a:lnTo>
                    <a:lnTo>
                      <a:pt x="42" y="0"/>
                    </a:lnTo>
                    <a:lnTo>
                      <a:pt x="38" y="1"/>
                    </a:lnTo>
                    <a:lnTo>
                      <a:pt x="36" y="1"/>
                    </a:lnTo>
                    <a:lnTo>
                      <a:pt x="34" y="1"/>
                    </a:lnTo>
                    <a:lnTo>
                      <a:pt x="32" y="1"/>
                    </a:lnTo>
                    <a:lnTo>
                      <a:pt x="28" y="3"/>
                    </a:lnTo>
                    <a:lnTo>
                      <a:pt x="26" y="3"/>
                    </a:lnTo>
                    <a:lnTo>
                      <a:pt x="23" y="5"/>
                    </a:lnTo>
                    <a:lnTo>
                      <a:pt x="21" y="5"/>
                    </a:lnTo>
                    <a:lnTo>
                      <a:pt x="18" y="6"/>
                    </a:lnTo>
                    <a:lnTo>
                      <a:pt x="15" y="8"/>
                    </a:lnTo>
                    <a:lnTo>
                      <a:pt x="13" y="10"/>
                    </a:lnTo>
                    <a:lnTo>
                      <a:pt x="12" y="12"/>
                    </a:lnTo>
                    <a:lnTo>
                      <a:pt x="10" y="13"/>
                    </a:lnTo>
                    <a:lnTo>
                      <a:pt x="7" y="15"/>
                    </a:lnTo>
                    <a:lnTo>
                      <a:pt x="6" y="18"/>
                    </a:lnTo>
                    <a:lnTo>
                      <a:pt x="5" y="18"/>
                    </a:lnTo>
                    <a:lnTo>
                      <a:pt x="3" y="20"/>
                    </a:lnTo>
                    <a:lnTo>
                      <a:pt x="2" y="22"/>
                    </a:lnTo>
                    <a:lnTo>
                      <a:pt x="1" y="24"/>
                    </a:lnTo>
                    <a:lnTo>
                      <a:pt x="0" y="26"/>
                    </a:lnTo>
                    <a:lnTo>
                      <a:pt x="0" y="27"/>
                    </a:lnTo>
                    <a:lnTo>
                      <a:pt x="1" y="27"/>
                    </a:lnTo>
                    <a:lnTo>
                      <a:pt x="2" y="29"/>
                    </a:lnTo>
                    <a:lnTo>
                      <a:pt x="4" y="29"/>
                    </a:lnTo>
                    <a:lnTo>
                      <a:pt x="6" y="29"/>
                    </a:lnTo>
                    <a:lnTo>
                      <a:pt x="8" y="29"/>
                    </a:lnTo>
                    <a:lnTo>
                      <a:pt x="10" y="29"/>
                    </a:lnTo>
                    <a:lnTo>
                      <a:pt x="13" y="29"/>
                    </a:lnTo>
                    <a:lnTo>
                      <a:pt x="15" y="29"/>
                    </a:lnTo>
                    <a:lnTo>
                      <a:pt x="19" y="27"/>
                    </a:lnTo>
                    <a:lnTo>
                      <a:pt x="21" y="27"/>
                    </a:lnTo>
                    <a:lnTo>
                      <a:pt x="23" y="27"/>
                    </a:lnTo>
                    <a:lnTo>
                      <a:pt x="25" y="27"/>
                    </a:lnTo>
                    <a:lnTo>
                      <a:pt x="28" y="25"/>
                    </a:lnTo>
                    <a:lnTo>
                      <a:pt x="29" y="25"/>
                    </a:lnTo>
                    <a:lnTo>
                      <a:pt x="31" y="25"/>
                    </a:lnTo>
                    <a:lnTo>
                      <a:pt x="33" y="24"/>
                    </a:lnTo>
                    <a:lnTo>
                      <a:pt x="34" y="24"/>
                    </a:lnTo>
                    <a:lnTo>
                      <a:pt x="37" y="24"/>
                    </a:lnTo>
                    <a:lnTo>
                      <a:pt x="38" y="24"/>
                    </a:lnTo>
                    <a:lnTo>
                      <a:pt x="40" y="24"/>
                    </a:lnTo>
                    <a:lnTo>
                      <a:pt x="40" y="26"/>
                    </a:lnTo>
                    <a:lnTo>
                      <a:pt x="42" y="26"/>
                    </a:lnTo>
                    <a:lnTo>
                      <a:pt x="42" y="27"/>
                    </a:lnTo>
                    <a:lnTo>
                      <a:pt x="44" y="27"/>
                    </a:lnTo>
                    <a:lnTo>
                      <a:pt x="44" y="29"/>
                    </a:lnTo>
                    <a:lnTo>
                      <a:pt x="46" y="31"/>
                    </a:lnTo>
                    <a:lnTo>
                      <a:pt x="46" y="33"/>
                    </a:lnTo>
                    <a:lnTo>
                      <a:pt x="48" y="34"/>
                    </a:lnTo>
                    <a:lnTo>
                      <a:pt x="46" y="35"/>
                    </a:lnTo>
                    <a:lnTo>
                      <a:pt x="46" y="37"/>
                    </a:lnTo>
                    <a:lnTo>
                      <a:pt x="45" y="39"/>
                    </a:lnTo>
                    <a:lnTo>
                      <a:pt x="45" y="41"/>
                    </a:lnTo>
                    <a:lnTo>
                      <a:pt x="45" y="43"/>
                    </a:lnTo>
                    <a:lnTo>
                      <a:pt x="43" y="45"/>
                    </a:lnTo>
                    <a:lnTo>
                      <a:pt x="43" y="47"/>
                    </a:lnTo>
                    <a:lnTo>
                      <a:pt x="43" y="49"/>
                    </a:lnTo>
                    <a:lnTo>
                      <a:pt x="43" y="50"/>
                    </a:lnTo>
                    <a:lnTo>
                      <a:pt x="43" y="52"/>
                    </a:lnTo>
                    <a:lnTo>
                      <a:pt x="45" y="52"/>
                    </a:lnTo>
                    <a:lnTo>
                      <a:pt x="45" y="53"/>
                    </a:lnTo>
                    <a:lnTo>
                      <a:pt x="45" y="54"/>
                    </a:lnTo>
                    <a:lnTo>
                      <a:pt x="46" y="54"/>
                    </a:lnTo>
                    <a:lnTo>
                      <a:pt x="46" y="56"/>
                    </a:lnTo>
                    <a:lnTo>
                      <a:pt x="48" y="56"/>
                    </a:lnTo>
                    <a:lnTo>
                      <a:pt x="48" y="57"/>
                    </a:lnTo>
                    <a:lnTo>
                      <a:pt x="50" y="57"/>
                    </a:lnTo>
                    <a:lnTo>
                      <a:pt x="50" y="59"/>
                    </a:lnTo>
                    <a:lnTo>
                      <a:pt x="50" y="61"/>
                    </a:lnTo>
                    <a:lnTo>
                      <a:pt x="52" y="61"/>
                    </a:lnTo>
                    <a:lnTo>
                      <a:pt x="54" y="61"/>
                    </a:lnTo>
                  </a:path>
                </a:pathLst>
              </a:custGeom>
              <a:solidFill>
                <a:srgbClr val="622100"/>
              </a:solidFill>
              <a:ln w="9525">
                <a:noFill/>
                <a:round/>
                <a:headEnd/>
                <a:tailEnd/>
              </a:ln>
            </p:spPr>
            <p:txBody>
              <a:bodyPr/>
              <a:lstStyle/>
              <a:p>
                <a:endParaRPr lang="zh-TW" altLang="en-US"/>
              </a:p>
            </p:txBody>
          </p:sp>
          <p:sp>
            <p:nvSpPr>
              <p:cNvPr id="118953" name="Freeform 241"/>
              <p:cNvSpPr>
                <a:spLocks/>
              </p:cNvSpPr>
              <p:nvPr/>
            </p:nvSpPr>
            <p:spPr bwMode="auto">
              <a:xfrm>
                <a:off x="936" y="2060"/>
                <a:ext cx="34" cy="48"/>
              </a:xfrm>
              <a:custGeom>
                <a:avLst/>
                <a:gdLst>
                  <a:gd name="T0" fmla="*/ 5 w 34"/>
                  <a:gd name="T1" fmla="*/ 6 h 48"/>
                  <a:gd name="T2" fmla="*/ 8 w 34"/>
                  <a:gd name="T3" fmla="*/ 3 h 48"/>
                  <a:gd name="T4" fmla="*/ 10 w 34"/>
                  <a:gd name="T5" fmla="*/ 0 h 48"/>
                  <a:gd name="T6" fmla="*/ 17 w 34"/>
                  <a:gd name="T7" fmla="*/ 3 h 48"/>
                  <a:gd name="T8" fmla="*/ 15 w 34"/>
                  <a:gd name="T9" fmla="*/ 6 h 48"/>
                  <a:gd name="T10" fmla="*/ 16 w 34"/>
                  <a:gd name="T11" fmla="*/ 7 h 48"/>
                  <a:gd name="T12" fmla="*/ 16 w 34"/>
                  <a:gd name="T13" fmla="*/ 12 h 48"/>
                  <a:gd name="T14" fmla="*/ 15 w 34"/>
                  <a:gd name="T15" fmla="*/ 15 h 48"/>
                  <a:gd name="T16" fmla="*/ 15 w 34"/>
                  <a:gd name="T17" fmla="*/ 21 h 48"/>
                  <a:gd name="T18" fmla="*/ 14 w 34"/>
                  <a:gd name="T19" fmla="*/ 25 h 48"/>
                  <a:gd name="T20" fmla="*/ 14 w 34"/>
                  <a:gd name="T21" fmla="*/ 30 h 48"/>
                  <a:gd name="T22" fmla="*/ 15 w 34"/>
                  <a:gd name="T23" fmla="*/ 30 h 48"/>
                  <a:gd name="T24" fmla="*/ 20 w 34"/>
                  <a:gd name="T25" fmla="*/ 30 h 48"/>
                  <a:gd name="T26" fmla="*/ 23 w 34"/>
                  <a:gd name="T27" fmla="*/ 30 h 48"/>
                  <a:gd name="T28" fmla="*/ 27 w 34"/>
                  <a:gd name="T29" fmla="*/ 30 h 48"/>
                  <a:gd name="T30" fmla="*/ 32 w 34"/>
                  <a:gd name="T31" fmla="*/ 34 h 48"/>
                  <a:gd name="T32" fmla="*/ 29 w 34"/>
                  <a:gd name="T33" fmla="*/ 36 h 48"/>
                  <a:gd name="T34" fmla="*/ 25 w 34"/>
                  <a:gd name="T35" fmla="*/ 34 h 48"/>
                  <a:gd name="T36" fmla="*/ 23 w 34"/>
                  <a:gd name="T37" fmla="*/ 32 h 48"/>
                  <a:gd name="T38" fmla="*/ 18 w 34"/>
                  <a:gd name="T39" fmla="*/ 36 h 48"/>
                  <a:gd name="T40" fmla="*/ 16 w 34"/>
                  <a:gd name="T41" fmla="*/ 42 h 48"/>
                  <a:gd name="T42" fmla="*/ 5 w 34"/>
                  <a:gd name="T43" fmla="*/ 38 h 48"/>
                  <a:gd name="T44" fmla="*/ 5 w 34"/>
                  <a:gd name="T45" fmla="*/ 35 h 48"/>
                  <a:gd name="T46" fmla="*/ 6 w 34"/>
                  <a:gd name="T47" fmla="*/ 34 h 48"/>
                  <a:gd name="T48" fmla="*/ 7 w 34"/>
                  <a:gd name="T49" fmla="*/ 30 h 48"/>
                  <a:gd name="T50" fmla="*/ 8 w 34"/>
                  <a:gd name="T51" fmla="*/ 30 h 48"/>
                  <a:gd name="T52" fmla="*/ 8 w 34"/>
                  <a:gd name="T53" fmla="*/ 27 h 48"/>
                  <a:gd name="T54" fmla="*/ 14 w 34"/>
                  <a:gd name="T55" fmla="*/ 22 h 48"/>
                  <a:gd name="T56" fmla="*/ 14 w 34"/>
                  <a:gd name="T57" fmla="*/ 21 h 48"/>
                  <a:gd name="T58" fmla="*/ 14 w 34"/>
                  <a:gd name="T59" fmla="*/ 16 h 48"/>
                  <a:gd name="T60" fmla="*/ 9 w 34"/>
                  <a:gd name="T61" fmla="*/ 12 h 48"/>
                  <a:gd name="T62" fmla="*/ 8 w 34"/>
                  <a:gd name="T63" fmla="*/ 10 h 48"/>
                  <a:gd name="T64" fmla="*/ 5 w 34"/>
                  <a:gd name="T65" fmla="*/ 10 h 48"/>
                  <a:gd name="T66" fmla="*/ 3 w 34"/>
                  <a:gd name="T67" fmla="*/ 10 h 48"/>
                  <a:gd name="T68" fmla="*/ 0 w 34"/>
                  <a:gd name="T69" fmla="*/ 11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48"/>
                  <a:gd name="T107" fmla="*/ 34 w 34"/>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48">
                    <a:moveTo>
                      <a:pt x="0" y="11"/>
                    </a:moveTo>
                    <a:lnTo>
                      <a:pt x="5" y="6"/>
                    </a:lnTo>
                    <a:lnTo>
                      <a:pt x="9" y="5"/>
                    </a:lnTo>
                    <a:lnTo>
                      <a:pt x="8" y="3"/>
                    </a:lnTo>
                    <a:lnTo>
                      <a:pt x="14" y="2"/>
                    </a:lnTo>
                    <a:lnTo>
                      <a:pt x="10" y="0"/>
                    </a:lnTo>
                    <a:lnTo>
                      <a:pt x="24" y="0"/>
                    </a:lnTo>
                    <a:lnTo>
                      <a:pt x="17" y="3"/>
                    </a:lnTo>
                    <a:lnTo>
                      <a:pt x="21" y="5"/>
                    </a:lnTo>
                    <a:lnTo>
                      <a:pt x="15" y="6"/>
                    </a:lnTo>
                    <a:lnTo>
                      <a:pt x="23" y="6"/>
                    </a:lnTo>
                    <a:lnTo>
                      <a:pt x="16" y="7"/>
                    </a:lnTo>
                    <a:lnTo>
                      <a:pt x="21" y="12"/>
                    </a:lnTo>
                    <a:lnTo>
                      <a:pt x="16" y="12"/>
                    </a:lnTo>
                    <a:lnTo>
                      <a:pt x="22" y="15"/>
                    </a:lnTo>
                    <a:lnTo>
                      <a:pt x="15" y="15"/>
                    </a:lnTo>
                    <a:lnTo>
                      <a:pt x="20" y="20"/>
                    </a:lnTo>
                    <a:lnTo>
                      <a:pt x="15" y="21"/>
                    </a:lnTo>
                    <a:lnTo>
                      <a:pt x="20" y="22"/>
                    </a:lnTo>
                    <a:lnTo>
                      <a:pt x="14" y="25"/>
                    </a:lnTo>
                    <a:lnTo>
                      <a:pt x="20" y="27"/>
                    </a:lnTo>
                    <a:lnTo>
                      <a:pt x="14" y="30"/>
                    </a:lnTo>
                    <a:lnTo>
                      <a:pt x="18" y="32"/>
                    </a:lnTo>
                    <a:lnTo>
                      <a:pt x="15" y="30"/>
                    </a:lnTo>
                    <a:lnTo>
                      <a:pt x="22" y="36"/>
                    </a:lnTo>
                    <a:lnTo>
                      <a:pt x="20" y="30"/>
                    </a:lnTo>
                    <a:lnTo>
                      <a:pt x="23" y="32"/>
                    </a:lnTo>
                    <a:lnTo>
                      <a:pt x="23" y="30"/>
                    </a:lnTo>
                    <a:lnTo>
                      <a:pt x="29" y="33"/>
                    </a:lnTo>
                    <a:lnTo>
                      <a:pt x="27" y="30"/>
                    </a:lnTo>
                    <a:lnTo>
                      <a:pt x="32" y="36"/>
                    </a:lnTo>
                    <a:lnTo>
                      <a:pt x="32" y="34"/>
                    </a:lnTo>
                    <a:lnTo>
                      <a:pt x="33" y="44"/>
                    </a:lnTo>
                    <a:lnTo>
                      <a:pt x="29" y="36"/>
                    </a:lnTo>
                    <a:lnTo>
                      <a:pt x="29" y="42"/>
                    </a:lnTo>
                    <a:lnTo>
                      <a:pt x="25" y="34"/>
                    </a:lnTo>
                    <a:lnTo>
                      <a:pt x="25" y="36"/>
                    </a:lnTo>
                    <a:lnTo>
                      <a:pt x="23" y="32"/>
                    </a:lnTo>
                    <a:lnTo>
                      <a:pt x="23" y="37"/>
                    </a:lnTo>
                    <a:lnTo>
                      <a:pt x="18" y="36"/>
                    </a:lnTo>
                    <a:lnTo>
                      <a:pt x="18" y="42"/>
                    </a:lnTo>
                    <a:lnTo>
                      <a:pt x="16" y="42"/>
                    </a:lnTo>
                    <a:lnTo>
                      <a:pt x="14" y="47"/>
                    </a:lnTo>
                    <a:lnTo>
                      <a:pt x="5" y="38"/>
                    </a:lnTo>
                    <a:lnTo>
                      <a:pt x="8" y="36"/>
                    </a:lnTo>
                    <a:lnTo>
                      <a:pt x="5" y="35"/>
                    </a:lnTo>
                    <a:lnTo>
                      <a:pt x="8" y="35"/>
                    </a:lnTo>
                    <a:lnTo>
                      <a:pt x="6" y="34"/>
                    </a:lnTo>
                    <a:lnTo>
                      <a:pt x="8" y="33"/>
                    </a:lnTo>
                    <a:lnTo>
                      <a:pt x="7" y="30"/>
                    </a:lnTo>
                    <a:lnTo>
                      <a:pt x="10" y="30"/>
                    </a:lnTo>
                    <a:lnTo>
                      <a:pt x="8" y="30"/>
                    </a:lnTo>
                    <a:lnTo>
                      <a:pt x="12" y="30"/>
                    </a:lnTo>
                    <a:lnTo>
                      <a:pt x="8" y="27"/>
                    </a:lnTo>
                    <a:lnTo>
                      <a:pt x="8" y="22"/>
                    </a:lnTo>
                    <a:lnTo>
                      <a:pt x="14" y="22"/>
                    </a:lnTo>
                    <a:lnTo>
                      <a:pt x="8" y="21"/>
                    </a:lnTo>
                    <a:lnTo>
                      <a:pt x="14" y="21"/>
                    </a:lnTo>
                    <a:lnTo>
                      <a:pt x="8" y="18"/>
                    </a:lnTo>
                    <a:lnTo>
                      <a:pt x="14" y="16"/>
                    </a:lnTo>
                    <a:lnTo>
                      <a:pt x="7" y="15"/>
                    </a:lnTo>
                    <a:lnTo>
                      <a:pt x="9" y="12"/>
                    </a:lnTo>
                    <a:lnTo>
                      <a:pt x="5" y="14"/>
                    </a:lnTo>
                    <a:lnTo>
                      <a:pt x="8" y="10"/>
                    </a:lnTo>
                    <a:lnTo>
                      <a:pt x="5" y="12"/>
                    </a:lnTo>
                    <a:lnTo>
                      <a:pt x="5" y="10"/>
                    </a:lnTo>
                    <a:lnTo>
                      <a:pt x="0" y="12"/>
                    </a:lnTo>
                    <a:lnTo>
                      <a:pt x="3" y="10"/>
                    </a:lnTo>
                    <a:lnTo>
                      <a:pt x="0" y="11"/>
                    </a:lnTo>
                  </a:path>
                </a:pathLst>
              </a:custGeom>
              <a:solidFill>
                <a:srgbClr val="000000"/>
              </a:solidFill>
              <a:ln w="9525">
                <a:noFill/>
                <a:round/>
                <a:headEnd/>
                <a:tailEnd/>
              </a:ln>
            </p:spPr>
            <p:txBody>
              <a:bodyPr/>
              <a:lstStyle/>
              <a:p>
                <a:endParaRPr lang="zh-TW" altLang="en-US"/>
              </a:p>
            </p:txBody>
          </p:sp>
          <p:sp>
            <p:nvSpPr>
              <p:cNvPr id="118954" name="Freeform 242"/>
              <p:cNvSpPr>
                <a:spLocks/>
              </p:cNvSpPr>
              <p:nvPr/>
            </p:nvSpPr>
            <p:spPr bwMode="auto">
              <a:xfrm>
                <a:off x="901" y="2053"/>
                <a:ext cx="23" cy="19"/>
              </a:xfrm>
              <a:custGeom>
                <a:avLst/>
                <a:gdLst>
                  <a:gd name="T0" fmla="*/ 16 w 23"/>
                  <a:gd name="T1" fmla="*/ 2 h 19"/>
                  <a:gd name="T2" fmla="*/ 22 w 23"/>
                  <a:gd name="T3" fmla="*/ 2 h 19"/>
                  <a:gd name="T4" fmla="*/ 16 w 23"/>
                  <a:gd name="T5" fmla="*/ 4 h 19"/>
                  <a:gd name="T6" fmla="*/ 20 w 23"/>
                  <a:gd name="T7" fmla="*/ 6 h 19"/>
                  <a:gd name="T8" fmla="*/ 16 w 23"/>
                  <a:gd name="T9" fmla="*/ 6 h 19"/>
                  <a:gd name="T10" fmla="*/ 16 w 23"/>
                  <a:gd name="T11" fmla="*/ 7 h 19"/>
                  <a:gd name="T12" fmla="*/ 10 w 23"/>
                  <a:gd name="T13" fmla="*/ 7 h 19"/>
                  <a:gd name="T14" fmla="*/ 13 w 23"/>
                  <a:gd name="T15" fmla="*/ 9 h 19"/>
                  <a:gd name="T16" fmla="*/ 10 w 23"/>
                  <a:gd name="T17" fmla="*/ 9 h 19"/>
                  <a:gd name="T18" fmla="*/ 7 w 23"/>
                  <a:gd name="T19" fmla="*/ 13 h 19"/>
                  <a:gd name="T20" fmla="*/ 7 w 23"/>
                  <a:gd name="T21" fmla="*/ 13 h 19"/>
                  <a:gd name="T22" fmla="*/ 6 w 23"/>
                  <a:gd name="T23" fmla="*/ 14 h 19"/>
                  <a:gd name="T24" fmla="*/ 3 w 23"/>
                  <a:gd name="T25" fmla="*/ 17 h 19"/>
                  <a:gd name="T26" fmla="*/ 0 w 23"/>
                  <a:gd name="T27" fmla="*/ 18 h 19"/>
                  <a:gd name="T28" fmla="*/ 3 w 23"/>
                  <a:gd name="T29" fmla="*/ 13 h 19"/>
                  <a:gd name="T30" fmla="*/ 8 w 23"/>
                  <a:gd name="T31" fmla="*/ 8 h 19"/>
                  <a:gd name="T32" fmla="*/ 9 w 23"/>
                  <a:gd name="T33" fmla="*/ 7 h 19"/>
                  <a:gd name="T34" fmla="*/ 14 w 23"/>
                  <a:gd name="T35" fmla="*/ 7 h 19"/>
                  <a:gd name="T36" fmla="*/ 14 w 23"/>
                  <a:gd name="T37" fmla="*/ 4 h 19"/>
                  <a:gd name="T38" fmla="*/ 20 w 23"/>
                  <a:gd name="T39" fmla="*/ 0 h 19"/>
                  <a:gd name="T40" fmla="*/ 16 w 23"/>
                  <a:gd name="T41" fmla="*/ 2 h 19"/>
                  <a:gd name="T42" fmla="*/ 16 w 23"/>
                  <a:gd name="T43" fmla="*/ 2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
                  <a:gd name="T67" fmla="*/ 0 h 19"/>
                  <a:gd name="T68" fmla="*/ 23 w 23"/>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 h="19">
                    <a:moveTo>
                      <a:pt x="16" y="2"/>
                    </a:moveTo>
                    <a:lnTo>
                      <a:pt x="22" y="2"/>
                    </a:lnTo>
                    <a:lnTo>
                      <a:pt x="16" y="4"/>
                    </a:lnTo>
                    <a:lnTo>
                      <a:pt x="20" y="6"/>
                    </a:lnTo>
                    <a:lnTo>
                      <a:pt x="16" y="6"/>
                    </a:lnTo>
                    <a:lnTo>
                      <a:pt x="16" y="7"/>
                    </a:lnTo>
                    <a:lnTo>
                      <a:pt x="10" y="7"/>
                    </a:lnTo>
                    <a:lnTo>
                      <a:pt x="13" y="9"/>
                    </a:lnTo>
                    <a:lnTo>
                      <a:pt x="10" y="9"/>
                    </a:lnTo>
                    <a:lnTo>
                      <a:pt x="7" y="13"/>
                    </a:lnTo>
                    <a:lnTo>
                      <a:pt x="6" y="14"/>
                    </a:lnTo>
                    <a:lnTo>
                      <a:pt x="3" y="17"/>
                    </a:lnTo>
                    <a:lnTo>
                      <a:pt x="0" y="18"/>
                    </a:lnTo>
                    <a:lnTo>
                      <a:pt x="3" y="13"/>
                    </a:lnTo>
                    <a:lnTo>
                      <a:pt x="8" y="8"/>
                    </a:lnTo>
                    <a:lnTo>
                      <a:pt x="9" y="7"/>
                    </a:lnTo>
                    <a:lnTo>
                      <a:pt x="14" y="7"/>
                    </a:lnTo>
                    <a:lnTo>
                      <a:pt x="14" y="4"/>
                    </a:lnTo>
                    <a:lnTo>
                      <a:pt x="20" y="0"/>
                    </a:lnTo>
                    <a:lnTo>
                      <a:pt x="16" y="2"/>
                    </a:lnTo>
                  </a:path>
                </a:pathLst>
              </a:custGeom>
              <a:solidFill>
                <a:srgbClr val="824200"/>
              </a:solidFill>
              <a:ln w="9525">
                <a:noFill/>
                <a:round/>
                <a:headEnd/>
                <a:tailEnd/>
              </a:ln>
            </p:spPr>
            <p:txBody>
              <a:bodyPr/>
              <a:lstStyle/>
              <a:p>
                <a:endParaRPr lang="zh-TW" altLang="en-US"/>
              </a:p>
            </p:txBody>
          </p:sp>
          <p:sp>
            <p:nvSpPr>
              <p:cNvPr id="118955" name="Freeform 243"/>
              <p:cNvSpPr>
                <a:spLocks/>
              </p:cNvSpPr>
              <p:nvPr/>
            </p:nvSpPr>
            <p:spPr bwMode="auto">
              <a:xfrm>
                <a:off x="961" y="2060"/>
                <a:ext cx="21" cy="69"/>
              </a:xfrm>
              <a:custGeom>
                <a:avLst/>
                <a:gdLst>
                  <a:gd name="T0" fmla="*/ 4 w 21"/>
                  <a:gd name="T1" fmla="*/ 0 h 69"/>
                  <a:gd name="T2" fmla="*/ 4 w 21"/>
                  <a:gd name="T3" fmla="*/ 3 h 69"/>
                  <a:gd name="T4" fmla="*/ 7 w 21"/>
                  <a:gd name="T5" fmla="*/ 7 h 69"/>
                  <a:gd name="T6" fmla="*/ 8 w 21"/>
                  <a:gd name="T7" fmla="*/ 11 h 69"/>
                  <a:gd name="T8" fmla="*/ 8 w 21"/>
                  <a:gd name="T9" fmla="*/ 12 h 69"/>
                  <a:gd name="T10" fmla="*/ 8 w 21"/>
                  <a:gd name="T11" fmla="*/ 14 h 69"/>
                  <a:gd name="T12" fmla="*/ 6 w 21"/>
                  <a:gd name="T13" fmla="*/ 15 h 69"/>
                  <a:gd name="T14" fmla="*/ 4 w 21"/>
                  <a:gd name="T15" fmla="*/ 18 h 69"/>
                  <a:gd name="T16" fmla="*/ 6 w 21"/>
                  <a:gd name="T17" fmla="*/ 21 h 69"/>
                  <a:gd name="T18" fmla="*/ 8 w 21"/>
                  <a:gd name="T19" fmla="*/ 25 h 69"/>
                  <a:gd name="T20" fmla="*/ 8 w 21"/>
                  <a:gd name="T21" fmla="*/ 30 h 69"/>
                  <a:gd name="T22" fmla="*/ 15 w 21"/>
                  <a:gd name="T23" fmla="*/ 36 h 69"/>
                  <a:gd name="T24" fmla="*/ 15 w 21"/>
                  <a:gd name="T25" fmla="*/ 40 h 69"/>
                  <a:gd name="T26" fmla="*/ 15 w 21"/>
                  <a:gd name="T27" fmla="*/ 44 h 69"/>
                  <a:gd name="T28" fmla="*/ 14 w 21"/>
                  <a:gd name="T29" fmla="*/ 47 h 69"/>
                  <a:gd name="T30" fmla="*/ 15 w 21"/>
                  <a:gd name="T31" fmla="*/ 53 h 69"/>
                  <a:gd name="T32" fmla="*/ 13 w 21"/>
                  <a:gd name="T33" fmla="*/ 54 h 69"/>
                  <a:gd name="T34" fmla="*/ 15 w 21"/>
                  <a:gd name="T35" fmla="*/ 58 h 69"/>
                  <a:gd name="T36" fmla="*/ 12 w 21"/>
                  <a:gd name="T37" fmla="*/ 62 h 69"/>
                  <a:gd name="T38" fmla="*/ 11 w 21"/>
                  <a:gd name="T39" fmla="*/ 63 h 69"/>
                  <a:gd name="T40" fmla="*/ 8 w 21"/>
                  <a:gd name="T41" fmla="*/ 62 h 69"/>
                  <a:gd name="T42" fmla="*/ 15 w 21"/>
                  <a:gd name="T43" fmla="*/ 68 h 69"/>
                  <a:gd name="T44" fmla="*/ 14 w 21"/>
                  <a:gd name="T45" fmla="*/ 61 h 69"/>
                  <a:gd name="T46" fmla="*/ 18 w 21"/>
                  <a:gd name="T47" fmla="*/ 55 h 69"/>
                  <a:gd name="T48" fmla="*/ 19 w 21"/>
                  <a:gd name="T49" fmla="*/ 49 h 69"/>
                  <a:gd name="T50" fmla="*/ 15 w 21"/>
                  <a:gd name="T51" fmla="*/ 42 h 69"/>
                  <a:gd name="T52" fmla="*/ 18 w 21"/>
                  <a:gd name="T53" fmla="*/ 32 h 69"/>
                  <a:gd name="T54" fmla="*/ 18 w 21"/>
                  <a:gd name="T55" fmla="*/ 27 h 69"/>
                  <a:gd name="T56" fmla="*/ 15 w 21"/>
                  <a:gd name="T57" fmla="*/ 21 h 69"/>
                  <a:gd name="T58" fmla="*/ 12 w 21"/>
                  <a:gd name="T59" fmla="*/ 12 h 69"/>
                  <a:gd name="T60" fmla="*/ 10 w 21"/>
                  <a:gd name="T61" fmla="*/ 5 h 69"/>
                  <a:gd name="T62" fmla="*/ 8 w 21"/>
                  <a:gd name="T63" fmla="*/ 2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69"/>
                  <a:gd name="T98" fmla="*/ 21 w 21"/>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69">
                    <a:moveTo>
                      <a:pt x="8" y="2"/>
                    </a:moveTo>
                    <a:lnTo>
                      <a:pt x="4" y="0"/>
                    </a:lnTo>
                    <a:lnTo>
                      <a:pt x="7" y="3"/>
                    </a:lnTo>
                    <a:lnTo>
                      <a:pt x="4" y="3"/>
                    </a:lnTo>
                    <a:lnTo>
                      <a:pt x="8" y="7"/>
                    </a:lnTo>
                    <a:lnTo>
                      <a:pt x="7" y="7"/>
                    </a:lnTo>
                    <a:lnTo>
                      <a:pt x="8" y="11"/>
                    </a:lnTo>
                    <a:lnTo>
                      <a:pt x="2" y="10"/>
                    </a:lnTo>
                    <a:lnTo>
                      <a:pt x="8" y="12"/>
                    </a:lnTo>
                    <a:lnTo>
                      <a:pt x="4" y="11"/>
                    </a:lnTo>
                    <a:lnTo>
                      <a:pt x="8" y="14"/>
                    </a:lnTo>
                    <a:lnTo>
                      <a:pt x="0" y="12"/>
                    </a:lnTo>
                    <a:lnTo>
                      <a:pt x="6" y="15"/>
                    </a:lnTo>
                    <a:lnTo>
                      <a:pt x="8" y="18"/>
                    </a:lnTo>
                    <a:lnTo>
                      <a:pt x="4" y="18"/>
                    </a:lnTo>
                    <a:lnTo>
                      <a:pt x="8" y="21"/>
                    </a:lnTo>
                    <a:lnTo>
                      <a:pt x="6" y="21"/>
                    </a:lnTo>
                    <a:lnTo>
                      <a:pt x="12" y="25"/>
                    </a:lnTo>
                    <a:lnTo>
                      <a:pt x="8" y="25"/>
                    </a:lnTo>
                    <a:lnTo>
                      <a:pt x="13" y="30"/>
                    </a:lnTo>
                    <a:lnTo>
                      <a:pt x="8" y="30"/>
                    </a:lnTo>
                    <a:lnTo>
                      <a:pt x="14" y="34"/>
                    </a:lnTo>
                    <a:lnTo>
                      <a:pt x="15" y="36"/>
                    </a:lnTo>
                    <a:lnTo>
                      <a:pt x="12" y="34"/>
                    </a:lnTo>
                    <a:lnTo>
                      <a:pt x="15" y="40"/>
                    </a:lnTo>
                    <a:lnTo>
                      <a:pt x="12" y="38"/>
                    </a:lnTo>
                    <a:lnTo>
                      <a:pt x="15" y="44"/>
                    </a:lnTo>
                    <a:lnTo>
                      <a:pt x="14" y="44"/>
                    </a:lnTo>
                    <a:lnTo>
                      <a:pt x="14" y="47"/>
                    </a:lnTo>
                    <a:lnTo>
                      <a:pt x="11" y="46"/>
                    </a:lnTo>
                    <a:lnTo>
                      <a:pt x="15" y="53"/>
                    </a:lnTo>
                    <a:lnTo>
                      <a:pt x="12" y="49"/>
                    </a:lnTo>
                    <a:lnTo>
                      <a:pt x="13" y="54"/>
                    </a:lnTo>
                    <a:lnTo>
                      <a:pt x="11" y="53"/>
                    </a:lnTo>
                    <a:lnTo>
                      <a:pt x="15" y="58"/>
                    </a:lnTo>
                    <a:lnTo>
                      <a:pt x="12" y="58"/>
                    </a:lnTo>
                    <a:lnTo>
                      <a:pt x="12" y="62"/>
                    </a:lnTo>
                    <a:lnTo>
                      <a:pt x="12" y="60"/>
                    </a:lnTo>
                    <a:lnTo>
                      <a:pt x="11" y="63"/>
                    </a:lnTo>
                    <a:lnTo>
                      <a:pt x="8" y="61"/>
                    </a:lnTo>
                    <a:lnTo>
                      <a:pt x="8" y="62"/>
                    </a:lnTo>
                    <a:lnTo>
                      <a:pt x="12" y="66"/>
                    </a:lnTo>
                    <a:lnTo>
                      <a:pt x="15" y="68"/>
                    </a:lnTo>
                    <a:lnTo>
                      <a:pt x="15" y="65"/>
                    </a:lnTo>
                    <a:lnTo>
                      <a:pt x="14" y="61"/>
                    </a:lnTo>
                    <a:lnTo>
                      <a:pt x="15" y="60"/>
                    </a:lnTo>
                    <a:lnTo>
                      <a:pt x="18" y="55"/>
                    </a:lnTo>
                    <a:lnTo>
                      <a:pt x="20" y="54"/>
                    </a:lnTo>
                    <a:lnTo>
                      <a:pt x="19" y="49"/>
                    </a:lnTo>
                    <a:lnTo>
                      <a:pt x="19" y="47"/>
                    </a:lnTo>
                    <a:lnTo>
                      <a:pt x="15" y="42"/>
                    </a:lnTo>
                    <a:lnTo>
                      <a:pt x="18" y="38"/>
                    </a:lnTo>
                    <a:lnTo>
                      <a:pt x="18" y="32"/>
                    </a:lnTo>
                    <a:lnTo>
                      <a:pt x="20" y="34"/>
                    </a:lnTo>
                    <a:lnTo>
                      <a:pt x="18" y="27"/>
                    </a:lnTo>
                    <a:lnTo>
                      <a:pt x="15" y="22"/>
                    </a:lnTo>
                    <a:lnTo>
                      <a:pt x="15" y="21"/>
                    </a:lnTo>
                    <a:lnTo>
                      <a:pt x="14" y="18"/>
                    </a:lnTo>
                    <a:lnTo>
                      <a:pt x="12" y="12"/>
                    </a:lnTo>
                    <a:lnTo>
                      <a:pt x="10" y="7"/>
                    </a:lnTo>
                    <a:lnTo>
                      <a:pt x="10" y="5"/>
                    </a:lnTo>
                    <a:lnTo>
                      <a:pt x="8" y="1"/>
                    </a:lnTo>
                    <a:lnTo>
                      <a:pt x="8" y="2"/>
                    </a:lnTo>
                  </a:path>
                </a:pathLst>
              </a:custGeom>
              <a:solidFill>
                <a:srgbClr val="824200"/>
              </a:solidFill>
              <a:ln w="9525">
                <a:noFill/>
                <a:round/>
                <a:headEnd/>
                <a:tailEnd/>
              </a:ln>
            </p:spPr>
            <p:txBody>
              <a:bodyPr/>
              <a:lstStyle/>
              <a:p>
                <a:endParaRPr lang="zh-TW" altLang="en-US"/>
              </a:p>
            </p:txBody>
          </p:sp>
          <p:sp>
            <p:nvSpPr>
              <p:cNvPr id="118956" name="Freeform 244"/>
              <p:cNvSpPr>
                <a:spLocks/>
              </p:cNvSpPr>
              <p:nvPr/>
            </p:nvSpPr>
            <p:spPr bwMode="auto">
              <a:xfrm>
                <a:off x="943" y="2099"/>
                <a:ext cx="23" cy="26"/>
              </a:xfrm>
              <a:custGeom>
                <a:avLst/>
                <a:gdLst>
                  <a:gd name="T0" fmla="*/ 0 w 23"/>
                  <a:gd name="T1" fmla="*/ 3 h 26"/>
                  <a:gd name="T2" fmla="*/ 0 w 23"/>
                  <a:gd name="T3" fmla="*/ 4 h 26"/>
                  <a:gd name="T4" fmla="*/ 7 w 23"/>
                  <a:gd name="T5" fmla="*/ 11 h 26"/>
                  <a:gd name="T6" fmla="*/ 9 w 23"/>
                  <a:gd name="T7" fmla="*/ 16 h 26"/>
                  <a:gd name="T8" fmla="*/ 9 w 23"/>
                  <a:gd name="T9" fmla="*/ 22 h 26"/>
                  <a:gd name="T10" fmla="*/ 11 w 23"/>
                  <a:gd name="T11" fmla="*/ 25 h 26"/>
                  <a:gd name="T12" fmla="*/ 16 w 23"/>
                  <a:gd name="T13" fmla="*/ 25 h 26"/>
                  <a:gd name="T14" fmla="*/ 15 w 23"/>
                  <a:gd name="T15" fmla="*/ 21 h 26"/>
                  <a:gd name="T16" fmla="*/ 17 w 23"/>
                  <a:gd name="T17" fmla="*/ 22 h 26"/>
                  <a:gd name="T18" fmla="*/ 20 w 23"/>
                  <a:gd name="T19" fmla="*/ 21 h 26"/>
                  <a:gd name="T20" fmla="*/ 22 w 23"/>
                  <a:gd name="T21" fmla="*/ 10 h 26"/>
                  <a:gd name="T22" fmla="*/ 21 w 23"/>
                  <a:gd name="T23" fmla="*/ 5 h 26"/>
                  <a:gd name="T24" fmla="*/ 18 w 23"/>
                  <a:gd name="T25" fmla="*/ 1 h 26"/>
                  <a:gd name="T26" fmla="*/ 15 w 23"/>
                  <a:gd name="T27" fmla="*/ 0 h 26"/>
                  <a:gd name="T28" fmla="*/ 9 w 23"/>
                  <a:gd name="T29" fmla="*/ 7 h 26"/>
                  <a:gd name="T30" fmla="*/ 8 w 23"/>
                  <a:gd name="T31" fmla="*/ 10 h 26"/>
                  <a:gd name="T32" fmla="*/ 7 w 23"/>
                  <a:gd name="T33" fmla="*/ 9 h 26"/>
                  <a:gd name="T34" fmla="*/ 0 w 23"/>
                  <a:gd name="T35" fmla="*/ 3 h 26"/>
                  <a:gd name="T36" fmla="*/ 0 w 23"/>
                  <a:gd name="T37" fmla="*/ 3 h 26"/>
                  <a:gd name="T38" fmla="*/ 0 w 23"/>
                  <a:gd name="T39" fmla="*/ 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26"/>
                  <a:gd name="T62" fmla="*/ 23 w 23"/>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26">
                    <a:moveTo>
                      <a:pt x="0" y="3"/>
                    </a:moveTo>
                    <a:lnTo>
                      <a:pt x="0" y="4"/>
                    </a:lnTo>
                    <a:lnTo>
                      <a:pt x="7" y="11"/>
                    </a:lnTo>
                    <a:lnTo>
                      <a:pt x="9" y="16"/>
                    </a:lnTo>
                    <a:lnTo>
                      <a:pt x="9" y="22"/>
                    </a:lnTo>
                    <a:lnTo>
                      <a:pt x="11" y="25"/>
                    </a:lnTo>
                    <a:lnTo>
                      <a:pt x="16" y="25"/>
                    </a:lnTo>
                    <a:lnTo>
                      <a:pt x="15" y="21"/>
                    </a:lnTo>
                    <a:lnTo>
                      <a:pt x="17" y="22"/>
                    </a:lnTo>
                    <a:lnTo>
                      <a:pt x="20" y="21"/>
                    </a:lnTo>
                    <a:lnTo>
                      <a:pt x="22" y="10"/>
                    </a:lnTo>
                    <a:lnTo>
                      <a:pt x="21" y="5"/>
                    </a:lnTo>
                    <a:lnTo>
                      <a:pt x="18" y="1"/>
                    </a:lnTo>
                    <a:lnTo>
                      <a:pt x="15" y="0"/>
                    </a:lnTo>
                    <a:lnTo>
                      <a:pt x="9" y="7"/>
                    </a:lnTo>
                    <a:lnTo>
                      <a:pt x="8" y="10"/>
                    </a:lnTo>
                    <a:lnTo>
                      <a:pt x="7" y="9"/>
                    </a:lnTo>
                    <a:lnTo>
                      <a:pt x="0" y="3"/>
                    </a:lnTo>
                  </a:path>
                </a:pathLst>
              </a:custGeom>
              <a:solidFill>
                <a:srgbClr val="FFC281"/>
              </a:solidFill>
              <a:ln w="9525">
                <a:noFill/>
                <a:round/>
                <a:headEnd/>
                <a:tailEnd/>
              </a:ln>
            </p:spPr>
            <p:txBody>
              <a:bodyPr/>
              <a:lstStyle/>
              <a:p>
                <a:endParaRPr lang="zh-TW" altLang="en-US"/>
              </a:p>
            </p:txBody>
          </p:sp>
          <p:sp>
            <p:nvSpPr>
              <p:cNvPr id="118957" name="Freeform 245"/>
              <p:cNvSpPr>
                <a:spLocks/>
              </p:cNvSpPr>
              <p:nvPr/>
            </p:nvSpPr>
            <p:spPr bwMode="auto">
              <a:xfrm>
                <a:off x="911" y="2107"/>
                <a:ext cx="25" cy="46"/>
              </a:xfrm>
              <a:custGeom>
                <a:avLst/>
                <a:gdLst>
                  <a:gd name="T0" fmla="*/ 0 w 25"/>
                  <a:gd name="T1" fmla="*/ 7 h 46"/>
                  <a:gd name="T2" fmla="*/ 3 w 25"/>
                  <a:gd name="T3" fmla="*/ 10 h 46"/>
                  <a:gd name="T4" fmla="*/ 4 w 25"/>
                  <a:gd name="T5" fmla="*/ 19 h 46"/>
                  <a:gd name="T6" fmla="*/ 6 w 25"/>
                  <a:gd name="T7" fmla="*/ 22 h 46"/>
                  <a:gd name="T8" fmla="*/ 18 w 25"/>
                  <a:gd name="T9" fmla="*/ 29 h 46"/>
                  <a:gd name="T10" fmla="*/ 23 w 25"/>
                  <a:gd name="T11" fmla="*/ 32 h 46"/>
                  <a:gd name="T12" fmla="*/ 23 w 25"/>
                  <a:gd name="T13" fmla="*/ 38 h 46"/>
                  <a:gd name="T14" fmla="*/ 19 w 25"/>
                  <a:gd name="T15" fmla="*/ 45 h 46"/>
                  <a:gd name="T16" fmla="*/ 23 w 25"/>
                  <a:gd name="T17" fmla="*/ 43 h 46"/>
                  <a:gd name="T18" fmla="*/ 24 w 25"/>
                  <a:gd name="T19" fmla="*/ 35 h 46"/>
                  <a:gd name="T20" fmla="*/ 24 w 25"/>
                  <a:gd name="T21" fmla="*/ 30 h 46"/>
                  <a:gd name="T22" fmla="*/ 16 w 25"/>
                  <a:gd name="T23" fmla="*/ 24 h 46"/>
                  <a:gd name="T24" fmla="*/ 14 w 25"/>
                  <a:gd name="T25" fmla="*/ 20 h 46"/>
                  <a:gd name="T26" fmla="*/ 12 w 25"/>
                  <a:gd name="T27" fmla="*/ 12 h 46"/>
                  <a:gd name="T28" fmla="*/ 12 w 25"/>
                  <a:gd name="T29" fmla="*/ 3 h 46"/>
                  <a:gd name="T30" fmla="*/ 6 w 25"/>
                  <a:gd name="T31" fmla="*/ 0 h 46"/>
                  <a:gd name="T32" fmla="*/ 4 w 25"/>
                  <a:gd name="T33" fmla="*/ 0 h 46"/>
                  <a:gd name="T34" fmla="*/ 0 w 25"/>
                  <a:gd name="T35" fmla="*/ 2 h 46"/>
                  <a:gd name="T36" fmla="*/ 0 w 25"/>
                  <a:gd name="T37" fmla="*/ 7 h 46"/>
                  <a:gd name="T38" fmla="*/ 0 w 25"/>
                  <a:gd name="T39" fmla="*/ 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46"/>
                  <a:gd name="T62" fmla="*/ 25 w 2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46">
                    <a:moveTo>
                      <a:pt x="0" y="7"/>
                    </a:moveTo>
                    <a:lnTo>
                      <a:pt x="3" y="10"/>
                    </a:lnTo>
                    <a:lnTo>
                      <a:pt x="4" y="19"/>
                    </a:lnTo>
                    <a:lnTo>
                      <a:pt x="6" y="22"/>
                    </a:lnTo>
                    <a:lnTo>
                      <a:pt x="18" y="29"/>
                    </a:lnTo>
                    <a:lnTo>
                      <a:pt x="23" y="32"/>
                    </a:lnTo>
                    <a:lnTo>
                      <a:pt x="23" y="38"/>
                    </a:lnTo>
                    <a:lnTo>
                      <a:pt x="19" y="45"/>
                    </a:lnTo>
                    <a:lnTo>
                      <a:pt x="23" y="43"/>
                    </a:lnTo>
                    <a:lnTo>
                      <a:pt x="24" y="35"/>
                    </a:lnTo>
                    <a:lnTo>
                      <a:pt x="24" y="30"/>
                    </a:lnTo>
                    <a:lnTo>
                      <a:pt x="16" y="24"/>
                    </a:lnTo>
                    <a:lnTo>
                      <a:pt x="14" y="20"/>
                    </a:lnTo>
                    <a:lnTo>
                      <a:pt x="12" y="12"/>
                    </a:lnTo>
                    <a:lnTo>
                      <a:pt x="12" y="3"/>
                    </a:lnTo>
                    <a:lnTo>
                      <a:pt x="6" y="0"/>
                    </a:lnTo>
                    <a:lnTo>
                      <a:pt x="4" y="0"/>
                    </a:lnTo>
                    <a:lnTo>
                      <a:pt x="0" y="2"/>
                    </a:lnTo>
                    <a:lnTo>
                      <a:pt x="0" y="7"/>
                    </a:lnTo>
                  </a:path>
                </a:pathLst>
              </a:custGeom>
              <a:solidFill>
                <a:srgbClr val="FFC281"/>
              </a:solidFill>
              <a:ln w="9525">
                <a:noFill/>
                <a:round/>
                <a:headEnd/>
                <a:tailEnd/>
              </a:ln>
            </p:spPr>
            <p:txBody>
              <a:bodyPr/>
              <a:lstStyle/>
              <a:p>
                <a:endParaRPr lang="zh-TW" altLang="en-US"/>
              </a:p>
            </p:txBody>
          </p:sp>
          <p:sp>
            <p:nvSpPr>
              <p:cNvPr id="118958" name="Freeform 246"/>
              <p:cNvSpPr>
                <a:spLocks/>
              </p:cNvSpPr>
              <p:nvPr/>
            </p:nvSpPr>
            <p:spPr bwMode="auto">
              <a:xfrm>
                <a:off x="909" y="2102"/>
                <a:ext cx="15" cy="6"/>
              </a:xfrm>
              <a:custGeom>
                <a:avLst/>
                <a:gdLst>
                  <a:gd name="T0" fmla="*/ 0 w 15"/>
                  <a:gd name="T1" fmla="*/ 4 h 6"/>
                  <a:gd name="T2" fmla="*/ 1 w 15"/>
                  <a:gd name="T3" fmla="*/ 2 h 6"/>
                  <a:gd name="T4" fmla="*/ 7 w 15"/>
                  <a:gd name="T5" fmla="*/ 1 h 6"/>
                  <a:gd name="T6" fmla="*/ 8 w 15"/>
                  <a:gd name="T7" fmla="*/ 0 h 6"/>
                  <a:gd name="T8" fmla="*/ 14 w 15"/>
                  <a:gd name="T9" fmla="*/ 0 h 6"/>
                  <a:gd name="T10" fmla="*/ 14 w 15"/>
                  <a:gd name="T11" fmla="*/ 2 h 6"/>
                  <a:gd name="T12" fmla="*/ 8 w 15"/>
                  <a:gd name="T13" fmla="*/ 2 h 6"/>
                  <a:gd name="T14" fmla="*/ 5 w 15"/>
                  <a:gd name="T15" fmla="*/ 4 h 6"/>
                  <a:gd name="T16" fmla="*/ 0 w 15"/>
                  <a:gd name="T17" fmla="*/ 5 h 6"/>
                  <a:gd name="T18" fmla="*/ 0 w 15"/>
                  <a:gd name="T19" fmla="*/ 4 h 6"/>
                  <a:gd name="T20" fmla="*/ 0 w 15"/>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6"/>
                  <a:gd name="T35" fmla="*/ 15 w 1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6">
                    <a:moveTo>
                      <a:pt x="0" y="4"/>
                    </a:moveTo>
                    <a:lnTo>
                      <a:pt x="1" y="2"/>
                    </a:lnTo>
                    <a:lnTo>
                      <a:pt x="7" y="1"/>
                    </a:lnTo>
                    <a:lnTo>
                      <a:pt x="8" y="0"/>
                    </a:lnTo>
                    <a:lnTo>
                      <a:pt x="14" y="0"/>
                    </a:lnTo>
                    <a:lnTo>
                      <a:pt x="14" y="2"/>
                    </a:lnTo>
                    <a:lnTo>
                      <a:pt x="8" y="2"/>
                    </a:lnTo>
                    <a:lnTo>
                      <a:pt x="5" y="4"/>
                    </a:lnTo>
                    <a:lnTo>
                      <a:pt x="0" y="5"/>
                    </a:lnTo>
                    <a:lnTo>
                      <a:pt x="0" y="4"/>
                    </a:lnTo>
                  </a:path>
                </a:pathLst>
              </a:custGeom>
              <a:solidFill>
                <a:srgbClr val="824200"/>
              </a:solidFill>
              <a:ln w="9525">
                <a:noFill/>
                <a:round/>
                <a:headEnd/>
                <a:tailEnd/>
              </a:ln>
            </p:spPr>
            <p:txBody>
              <a:bodyPr/>
              <a:lstStyle/>
              <a:p>
                <a:endParaRPr lang="zh-TW" altLang="en-US"/>
              </a:p>
            </p:txBody>
          </p:sp>
          <p:sp>
            <p:nvSpPr>
              <p:cNvPr id="118959" name="Freeform 247"/>
              <p:cNvSpPr>
                <a:spLocks/>
              </p:cNvSpPr>
              <p:nvPr/>
            </p:nvSpPr>
            <p:spPr bwMode="auto">
              <a:xfrm>
                <a:off x="898" y="2114"/>
                <a:ext cx="5" cy="2"/>
              </a:xfrm>
              <a:custGeom>
                <a:avLst/>
                <a:gdLst>
                  <a:gd name="T0" fmla="*/ 4 w 5"/>
                  <a:gd name="T1" fmla="*/ 0 h 2"/>
                  <a:gd name="T2" fmla="*/ 0 w 5"/>
                  <a:gd name="T3" fmla="*/ 0 h 2"/>
                  <a:gd name="T4" fmla="*/ 4 w 5"/>
                  <a:gd name="T5" fmla="*/ 1 h 2"/>
                  <a:gd name="T6" fmla="*/ 4 w 5"/>
                  <a:gd name="T7" fmla="*/ 1 h 2"/>
                  <a:gd name="T8" fmla="*/ 4 w 5"/>
                  <a:gd name="T9" fmla="*/ 1 h 2"/>
                  <a:gd name="T10" fmla="*/ 4 w 5"/>
                  <a:gd name="T11" fmla="*/ 0 h 2"/>
                  <a:gd name="T12" fmla="*/ 4 w 5"/>
                  <a:gd name="T13" fmla="*/ 0 h 2"/>
                  <a:gd name="T14" fmla="*/ 0 60000 65536"/>
                  <a:gd name="T15" fmla="*/ 0 60000 65536"/>
                  <a:gd name="T16" fmla="*/ 0 60000 65536"/>
                  <a:gd name="T17" fmla="*/ 0 60000 65536"/>
                  <a:gd name="T18" fmla="*/ 0 60000 65536"/>
                  <a:gd name="T19" fmla="*/ 0 60000 65536"/>
                  <a:gd name="T20" fmla="*/ 0 60000 65536"/>
                  <a:gd name="T21" fmla="*/ 0 w 5"/>
                  <a:gd name="T22" fmla="*/ 0 h 2"/>
                  <a:gd name="T23" fmla="*/ 5 w 5"/>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2">
                    <a:moveTo>
                      <a:pt x="4" y="0"/>
                    </a:moveTo>
                    <a:lnTo>
                      <a:pt x="0" y="0"/>
                    </a:lnTo>
                    <a:lnTo>
                      <a:pt x="4" y="1"/>
                    </a:lnTo>
                    <a:lnTo>
                      <a:pt x="4" y="0"/>
                    </a:lnTo>
                  </a:path>
                </a:pathLst>
              </a:custGeom>
              <a:solidFill>
                <a:srgbClr val="000000"/>
              </a:solidFill>
              <a:ln w="9525">
                <a:noFill/>
                <a:round/>
                <a:headEnd/>
                <a:tailEnd/>
              </a:ln>
            </p:spPr>
            <p:txBody>
              <a:bodyPr/>
              <a:lstStyle/>
              <a:p>
                <a:endParaRPr lang="zh-TW" altLang="en-US"/>
              </a:p>
            </p:txBody>
          </p:sp>
          <p:sp>
            <p:nvSpPr>
              <p:cNvPr id="118960" name="Freeform 248"/>
              <p:cNvSpPr>
                <a:spLocks/>
              </p:cNvSpPr>
              <p:nvPr/>
            </p:nvSpPr>
            <p:spPr bwMode="auto">
              <a:xfrm>
                <a:off x="896" y="2108"/>
                <a:ext cx="7" cy="6"/>
              </a:xfrm>
              <a:custGeom>
                <a:avLst/>
                <a:gdLst>
                  <a:gd name="T0" fmla="*/ 5 w 7"/>
                  <a:gd name="T1" fmla="*/ 0 h 6"/>
                  <a:gd name="T2" fmla="*/ 0 w 7"/>
                  <a:gd name="T3" fmla="*/ 1 h 6"/>
                  <a:gd name="T4" fmla="*/ 0 w 7"/>
                  <a:gd name="T5" fmla="*/ 3 h 6"/>
                  <a:gd name="T6" fmla="*/ 0 w 7"/>
                  <a:gd name="T7" fmla="*/ 5 h 6"/>
                  <a:gd name="T8" fmla="*/ 5 w 7"/>
                  <a:gd name="T9" fmla="*/ 1 h 6"/>
                  <a:gd name="T10" fmla="*/ 6 w 7"/>
                  <a:gd name="T11" fmla="*/ 1 h 6"/>
                  <a:gd name="T12" fmla="*/ 5 w 7"/>
                  <a:gd name="T13" fmla="*/ 0 h 6"/>
                  <a:gd name="T14" fmla="*/ 5 w 7"/>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0"/>
                    </a:moveTo>
                    <a:lnTo>
                      <a:pt x="0" y="1"/>
                    </a:lnTo>
                    <a:lnTo>
                      <a:pt x="0" y="3"/>
                    </a:lnTo>
                    <a:lnTo>
                      <a:pt x="0" y="5"/>
                    </a:lnTo>
                    <a:lnTo>
                      <a:pt x="5" y="1"/>
                    </a:lnTo>
                    <a:lnTo>
                      <a:pt x="6" y="1"/>
                    </a:lnTo>
                    <a:lnTo>
                      <a:pt x="5" y="0"/>
                    </a:lnTo>
                  </a:path>
                </a:pathLst>
              </a:custGeom>
              <a:solidFill>
                <a:srgbClr val="824200"/>
              </a:solidFill>
              <a:ln w="9525">
                <a:noFill/>
                <a:round/>
                <a:headEnd/>
                <a:tailEnd/>
              </a:ln>
            </p:spPr>
            <p:txBody>
              <a:bodyPr/>
              <a:lstStyle/>
              <a:p>
                <a:endParaRPr lang="zh-TW" altLang="en-US"/>
              </a:p>
            </p:txBody>
          </p:sp>
          <p:sp>
            <p:nvSpPr>
              <p:cNvPr id="118961" name="Freeform 249"/>
              <p:cNvSpPr>
                <a:spLocks/>
              </p:cNvSpPr>
              <p:nvPr/>
            </p:nvSpPr>
            <p:spPr bwMode="auto">
              <a:xfrm>
                <a:off x="910" y="2129"/>
                <a:ext cx="6" cy="7"/>
              </a:xfrm>
              <a:custGeom>
                <a:avLst/>
                <a:gdLst>
                  <a:gd name="T0" fmla="*/ 0 w 6"/>
                  <a:gd name="T1" fmla="*/ 2 h 7"/>
                  <a:gd name="T2" fmla="*/ 4 w 6"/>
                  <a:gd name="T3" fmla="*/ 0 h 7"/>
                  <a:gd name="T4" fmla="*/ 5 w 6"/>
                  <a:gd name="T5" fmla="*/ 2 h 7"/>
                  <a:gd name="T6" fmla="*/ 5 w 6"/>
                  <a:gd name="T7" fmla="*/ 3 h 7"/>
                  <a:gd name="T8" fmla="*/ 1 w 6"/>
                  <a:gd name="T9" fmla="*/ 6 h 7"/>
                  <a:gd name="T10" fmla="*/ 0 w 6"/>
                  <a:gd name="T11" fmla="*/ 2 h 7"/>
                  <a:gd name="T12" fmla="*/ 0 w 6"/>
                  <a:gd name="T13" fmla="*/ 2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2"/>
                    </a:moveTo>
                    <a:lnTo>
                      <a:pt x="4" y="0"/>
                    </a:lnTo>
                    <a:lnTo>
                      <a:pt x="5" y="2"/>
                    </a:lnTo>
                    <a:lnTo>
                      <a:pt x="5" y="3"/>
                    </a:lnTo>
                    <a:lnTo>
                      <a:pt x="1" y="6"/>
                    </a:lnTo>
                    <a:lnTo>
                      <a:pt x="0" y="2"/>
                    </a:lnTo>
                  </a:path>
                </a:pathLst>
              </a:custGeom>
              <a:solidFill>
                <a:srgbClr val="FFC281"/>
              </a:solidFill>
              <a:ln w="9525">
                <a:noFill/>
                <a:round/>
                <a:headEnd/>
                <a:tailEnd/>
              </a:ln>
            </p:spPr>
            <p:txBody>
              <a:bodyPr/>
              <a:lstStyle/>
              <a:p>
                <a:endParaRPr lang="zh-TW" altLang="en-US"/>
              </a:p>
            </p:txBody>
          </p:sp>
          <p:sp>
            <p:nvSpPr>
              <p:cNvPr id="118962" name="Freeform 250"/>
              <p:cNvSpPr>
                <a:spLocks/>
              </p:cNvSpPr>
              <p:nvPr/>
            </p:nvSpPr>
            <p:spPr bwMode="auto">
              <a:xfrm>
                <a:off x="911" y="2108"/>
                <a:ext cx="11" cy="7"/>
              </a:xfrm>
              <a:custGeom>
                <a:avLst/>
                <a:gdLst>
                  <a:gd name="T0" fmla="*/ 0 w 11"/>
                  <a:gd name="T1" fmla="*/ 1 h 7"/>
                  <a:gd name="T2" fmla="*/ 3 w 11"/>
                  <a:gd name="T3" fmla="*/ 1 h 7"/>
                  <a:gd name="T4" fmla="*/ 6 w 11"/>
                  <a:gd name="T5" fmla="*/ 0 h 7"/>
                  <a:gd name="T6" fmla="*/ 10 w 11"/>
                  <a:gd name="T7" fmla="*/ 1 h 7"/>
                  <a:gd name="T8" fmla="*/ 6 w 11"/>
                  <a:gd name="T9" fmla="*/ 3 h 7"/>
                  <a:gd name="T10" fmla="*/ 6 w 11"/>
                  <a:gd name="T11" fmla="*/ 6 h 7"/>
                  <a:gd name="T12" fmla="*/ 5 w 11"/>
                  <a:gd name="T13" fmla="*/ 6 h 7"/>
                  <a:gd name="T14" fmla="*/ 6 w 11"/>
                  <a:gd name="T15" fmla="*/ 3 h 7"/>
                  <a:gd name="T16" fmla="*/ 6 w 11"/>
                  <a:gd name="T17" fmla="*/ 1 h 7"/>
                  <a:gd name="T18" fmla="*/ 4 w 11"/>
                  <a:gd name="T19" fmla="*/ 3 h 7"/>
                  <a:gd name="T20" fmla="*/ 0 w 11"/>
                  <a:gd name="T21" fmla="*/ 2 h 7"/>
                  <a:gd name="T22" fmla="*/ 0 w 11"/>
                  <a:gd name="T23" fmla="*/ 1 h 7"/>
                  <a:gd name="T24" fmla="*/ 0 w 11"/>
                  <a:gd name="T25" fmla="*/ 1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7"/>
                  <a:gd name="T41" fmla="*/ 11 w 11"/>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7">
                    <a:moveTo>
                      <a:pt x="0" y="1"/>
                    </a:moveTo>
                    <a:lnTo>
                      <a:pt x="3" y="1"/>
                    </a:lnTo>
                    <a:lnTo>
                      <a:pt x="6" y="0"/>
                    </a:lnTo>
                    <a:lnTo>
                      <a:pt x="10" y="1"/>
                    </a:lnTo>
                    <a:lnTo>
                      <a:pt x="6" y="3"/>
                    </a:lnTo>
                    <a:lnTo>
                      <a:pt x="6" y="6"/>
                    </a:lnTo>
                    <a:lnTo>
                      <a:pt x="5" y="6"/>
                    </a:lnTo>
                    <a:lnTo>
                      <a:pt x="6" y="3"/>
                    </a:lnTo>
                    <a:lnTo>
                      <a:pt x="6" y="1"/>
                    </a:lnTo>
                    <a:lnTo>
                      <a:pt x="4" y="3"/>
                    </a:lnTo>
                    <a:lnTo>
                      <a:pt x="0" y="2"/>
                    </a:lnTo>
                    <a:lnTo>
                      <a:pt x="0" y="1"/>
                    </a:lnTo>
                  </a:path>
                </a:pathLst>
              </a:custGeom>
              <a:solidFill>
                <a:srgbClr val="000000"/>
              </a:solidFill>
              <a:ln w="9525">
                <a:noFill/>
                <a:round/>
                <a:headEnd/>
                <a:tailEnd/>
              </a:ln>
            </p:spPr>
            <p:txBody>
              <a:bodyPr/>
              <a:lstStyle/>
              <a:p>
                <a:endParaRPr lang="zh-TW" altLang="en-US"/>
              </a:p>
            </p:txBody>
          </p:sp>
          <p:sp>
            <p:nvSpPr>
              <p:cNvPr id="118963" name="Freeform 251"/>
              <p:cNvSpPr>
                <a:spLocks/>
              </p:cNvSpPr>
              <p:nvPr/>
            </p:nvSpPr>
            <p:spPr bwMode="auto">
              <a:xfrm>
                <a:off x="954" y="2102"/>
                <a:ext cx="10" cy="14"/>
              </a:xfrm>
              <a:custGeom>
                <a:avLst/>
                <a:gdLst>
                  <a:gd name="T0" fmla="*/ 3 w 10"/>
                  <a:gd name="T1" fmla="*/ 12 h 14"/>
                  <a:gd name="T2" fmla="*/ 3 w 10"/>
                  <a:gd name="T3" fmla="*/ 13 h 14"/>
                  <a:gd name="T4" fmla="*/ 0 w 10"/>
                  <a:gd name="T5" fmla="*/ 5 h 14"/>
                  <a:gd name="T6" fmla="*/ 5 w 10"/>
                  <a:gd name="T7" fmla="*/ 0 h 14"/>
                  <a:gd name="T8" fmla="*/ 9 w 10"/>
                  <a:gd name="T9" fmla="*/ 0 h 14"/>
                  <a:gd name="T10" fmla="*/ 9 w 10"/>
                  <a:gd name="T11" fmla="*/ 5 h 14"/>
                  <a:gd name="T12" fmla="*/ 6 w 10"/>
                  <a:gd name="T13" fmla="*/ 2 h 14"/>
                  <a:gd name="T14" fmla="*/ 5 w 10"/>
                  <a:gd name="T15" fmla="*/ 1 h 14"/>
                  <a:gd name="T16" fmla="*/ 4 w 10"/>
                  <a:gd name="T17" fmla="*/ 5 h 14"/>
                  <a:gd name="T18" fmla="*/ 5 w 10"/>
                  <a:gd name="T19" fmla="*/ 7 h 14"/>
                  <a:gd name="T20" fmla="*/ 6 w 10"/>
                  <a:gd name="T21" fmla="*/ 9 h 14"/>
                  <a:gd name="T22" fmla="*/ 6 w 10"/>
                  <a:gd name="T23" fmla="*/ 13 h 14"/>
                  <a:gd name="T24" fmla="*/ 4 w 10"/>
                  <a:gd name="T25" fmla="*/ 13 h 14"/>
                  <a:gd name="T26" fmla="*/ 3 w 10"/>
                  <a:gd name="T27" fmla="*/ 12 h 14"/>
                  <a:gd name="T28" fmla="*/ 3 w 1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4"/>
                  <a:gd name="T47" fmla="*/ 10 w 10"/>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4">
                    <a:moveTo>
                      <a:pt x="3" y="12"/>
                    </a:moveTo>
                    <a:lnTo>
                      <a:pt x="3" y="13"/>
                    </a:lnTo>
                    <a:lnTo>
                      <a:pt x="0" y="5"/>
                    </a:lnTo>
                    <a:lnTo>
                      <a:pt x="5" y="0"/>
                    </a:lnTo>
                    <a:lnTo>
                      <a:pt x="9" y="0"/>
                    </a:lnTo>
                    <a:lnTo>
                      <a:pt x="9" y="5"/>
                    </a:lnTo>
                    <a:lnTo>
                      <a:pt x="6" y="2"/>
                    </a:lnTo>
                    <a:lnTo>
                      <a:pt x="5" y="1"/>
                    </a:lnTo>
                    <a:lnTo>
                      <a:pt x="4" y="5"/>
                    </a:lnTo>
                    <a:lnTo>
                      <a:pt x="5" y="7"/>
                    </a:lnTo>
                    <a:lnTo>
                      <a:pt x="6" y="9"/>
                    </a:lnTo>
                    <a:lnTo>
                      <a:pt x="6" y="13"/>
                    </a:lnTo>
                    <a:lnTo>
                      <a:pt x="4" y="13"/>
                    </a:lnTo>
                    <a:lnTo>
                      <a:pt x="3" y="12"/>
                    </a:lnTo>
                  </a:path>
                </a:pathLst>
              </a:custGeom>
              <a:solidFill>
                <a:srgbClr val="E26200"/>
              </a:solidFill>
              <a:ln w="9525">
                <a:noFill/>
                <a:round/>
                <a:headEnd/>
                <a:tailEnd/>
              </a:ln>
            </p:spPr>
            <p:txBody>
              <a:bodyPr/>
              <a:lstStyle/>
              <a:p>
                <a:endParaRPr lang="zh-TW" altLang="en-US"/>
              </a:p>
            </p:txBody>
          </p:sp>
          <p:sp>
            <p:nvSpPr>
              <p:cNvPr id="118964" name="Freeform 252"/>
              <p:cNvSpPr>
                <a:spLocks/>
              </p:cNvSpPr>
              <p:nvPr/>
            </p:nvSpPr>
            <p:spPr bwMode="auto">
              <a:xfrm>
                <a:off x="910" y="2139"/>
                <a:ext cx="18" cy="9"/>
              </a:xfrm>
              <a:custGeom>
                <a:avLst/>
                <a:gdLst>
                  <a:gd name="T0" fmla="*/ 4 w 18"/>
                  <a:gd name="T1" fmla="*/ 7 h 9"/>
                  <a:gd name="T2" fmla="*/ 4 w 18"/>
                  <a:gd name="T3" fmla="*/ 3 h 9"/>
                  <a:gd name="T4" fmla="*/ 7 w 18"/>
                  <a:gd name="T5" fmla="*/ 1 h 9"/>
                  <a:gd name="T6" fmla="*/ 13 w 18"/>
                  <a:gd name="T7" fmla="*/ 1 h 9"/>
                  <a:gd name="T8" fmla="*/ 13 w 18"/>
                  <a:gd name="T9" fmla="*/ 3 h 9"/>
                  <a:gd name="T10" fmla="*/ 7 w 18"/>
                  <a:gd name="T11" fmla="*/ 7 h 9"/>
                  <a:gd name="T12" fmla="*/ 7 w 18"/>
                  <a:gd name="T13" fmla="*/ 8 h 9"/>
                  <a:gd name="T14" fmla="*/ 7 w 18"/>
                  <a:gd name="T15" fmla="*/ 8 h 9"/>
                  <a:gd name="T16" fmla="*/ 13 w 18"/>
                  <a:gd name="T17" fmla="*/ 6 h 9"/>
                  <a:gd name="T18" fmla="*/ 17 w 18"/>
                  <a:gd name="T19" fmla="*/ 1 h 9"/>
                  <a:gd name="T20" fmla="*/ 17 w 18"/>
                  <a:gd name="T21" fmla="*/ 0 h 9"/>
                  <a:gd name="T22" fmla="*/ 11 w 18"/>
                  <a:gd name="T23" fmla="*/ 0 h 9"/>
                  <a:gd name="T24" fmla="*/ 4 w 18"/>
                  <a:gd name="T25" fmla="*/ 1 h 9"/>
                  <a:gd name="T26" fmla="*/ 4 w 18"/>
                  <a:gd name="T27" fmla="*/ 2 h 9"/>
                  <a:gd name="T28" fmla="*/ 0 w 18"/>
                  <a:gd name="T29" fmla="*/ 0 h 9"/>
                  <a:gd name="T30" fmla="*/ 4 w 18"/>
                  <a:gd name="T31" fmla="*/ 7 h 9"/>
                  <a:gd name="T32" fmla="*/ 4 w 18"/>
                  <a:gd name="T33" fmla="*/ 7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9"/>
                  <a:gd name="T53" fmla="*/ 18 w 1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9">
                    <a:moveTo>
                      <a:pt x="4" y="7"/>
                    </a:moveTo>
                    <a:lnTo>
                      <a:pt x="4" y="3"/>
                    </a:lnTo>
                    <a:lnTo>
                      <a:pt x="7" y="1"/>
                    </a:lnTo>
                    <a:lnTo>
                      <a:pt x="13" y="1"/>
                    </a:lnTo>
                    <a:lnTo>
                      <a:pt x="13" y="3"/>
                    </a:lnTo>
                    <a:lnTo>
                      <a:pt x="7" y="7"/>
                    </a:lnTo>
                    <a:lnTo>
                      <a:pt x="7" y="8"/>
                    </a:lnTo>
                    <a:lnTo>
                      <a:pt x="13" y="6"/>
                    </a:lnTo>
                    <a:lnTo>
                      <a:pt x="17" y="1"/>
                    </a:lnTo>
                    <a:lnTo>
                      <a:pt x="17" y="0"/>
                    </a:lnTo>
                    <a:lnTo>
                      <a:pt x="11" y="0"/>
                    </a:lnTo>
                    <a:lnTo>
                      <a:pt x="4" y="1"/>
                    </a:lnTo>
                    <a:lnTo>
                      <a:pt x="4" y="2"/>
                    </a:lnTo>
                    <a:lnTo>
                      <a:pt x="0" y="0"/>
                    </a:lnTo>
                    <a:lnTo>
                      <a:pt x="4" y="7"/>
                    </a:lnTo>
                  </a:path>
                </a:pathLst>
              </a:custGeom>
              <a:solidFill>
                <a:srgbClr val="E26200"/>
              </a:solidFill>
              <a:ln w="9525">
                <a:noFill/>
                <a:round/>
                <a:headEnd/>
                <a:tailEnd/>
              </a:ln>
            </p:spPr>
            <p:txBody>
              <a:bodyPr/>
              <a:lstStyle/>
              <a:p>
                <a:endParaRPr lang="zh-TW" altLang="en-US"/>
              </a:p>
            </p:txBody>
          </p:sp>
          <p:sp>
            <p:nvSpPr>
              <p:cNvPr id="118965" name="Freeform 253"/>
              <p:cNvSpPr>
                <a:spLocks/>
              </p:cNvSpPr>
              <p:nvPr/>
            </p:nvSpPr>
            <p:spPr bwMode="auto">
              <a:xfrm>
                <a:off x="942" y="2131"/>
                <a:ext cx="38" cy="55"/>
              </a:xfrm>
              <a:custGeom>
                <a:avLst/>
                <a:gdLst>
                  <a:gd name="T0" fmla="*/ 34 w 38"/>
                  <a:gd name="T1" fmla="*/ 0 h 55"/>
                  <a:gd name="T2" fmla="*/ 34 w 38"/>
                  <a:gd name="T3" fmla="*/ 8 h 55"/>
                  <a:gd name="T4" fmla="*/ 30 w 38"/>
                  <a:gd name="T5" fmla="*/ 17 h 55"/>
                  <a:gd name="T6" fmla="*/ 26 w 38"/>
                  <a:gd name="T7" fmla="*/ 26 h 55"/>
                  <a:gd name="T8" fmla="*/ 18 w 38"/>
                  <a:gd name="T9" fmla="*/ 34 h 55"/>
                  <a:gd name="T10" fmla="*/ 12 w 38"/>
                  <a:gd name="T11" fmla="*/ 40 h 55"/>
                  <a:gd name="T12" fmla="*/ 8 w 38"/>
                  <a:gd name="T13" fmla="*/ 40 h 55"/>
                  <a:gd name="T14" fmla="*/ 0 w 38"/>
                  <a:gd name="T15" fmla="*/ 54 h 55"/>
                  <a:gd name="T16" fmla="*/ 18 w 38"/>
                  <a:gd name="T17" fmla="*/ 37 h 55"/>
                  <a:gd name="T18" fmla="*/ 25 w 38"/>
                  <a:gd name="T19" fmla="*/ 29 h 55"/>
                  <a:gd name="T20" fmla="*/ 32 w 38"/>
                  <a:gd name="T21" fmla="*/ 15 h 55"/>
                  <a:gd name="T22" fmla="*/ 37 w 38"/>
                  <a:gd name="T23" fmla="*/ 5 h 55"/>
                  <a:gd name="T24" fmla="*/ 34 w 38"/>
                  <a:gd name="T25" fmla="*/ 0 h 55"/>
                  <a:gd name="T26" fmla="*/ 34 w 38"/>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55"/>
                  <a:gd name="T44" fmla="*/ 38 w 38"/>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55">
                    <a:moveTo>
                      <a:pt x="34" y="0"/>
                    </a:moveTo>
                    <a:lnTo>
                      <a:pt x="34" y="8"/>
                    </a:lnTo>
                    <a:lnTo>
                      <a:pt x="30" y="17"/>
                    </a:lnTo>
                    <a:lnTo>
                      <a:pt x="26" y="26"/>
                    </a:lnTo>
                    <a:lnTo>
                      <a:pt x="18" y="34"/>
                    </a:lnTo>
                    <a:lnTo>
                      <a:pt x="12" y="40"/>
                    </a:lnTo>
                    <a:lnTo>
                      <a:pt x="8" y="40"/>
                    </a:lnTo>
                    <a:lnTo>
                      <a:pt x="0" y="54"/>
                    </a:lnTo>
                    <a:lnTo>
                      <a:pt x="18" y="37"/>
                    </a:lnTo>
                    <a:lnTo>
                      <a:pt x="25" y="29"/>
                    </a:lnTo>
                    <a:lnTo>
                      <a:pt x="32" y="15"/>
                    </a:lnTo>
                    <a:lnTo>
                      <a:pt x="37" y="5"/>
                    </a:lnTo>
                    <a:lnTo>
                      <a:pt x="34" y="0"/>
                    </a:lnTo>
                  </a:path>
                </a:pathLst>
              </a:custGeom>
              <a:solidFill>
                <a:srgbClr val="E26200"/>
              </a:solidFill>
              <a:ln w="9525">
                <a:noFill/>
                <a:round/>
                <a:headEnd/>
                <a:tailEnd/>
              </a:ln>
            </p:spPr>
            <p:txBody>
              <a:bodyPr/>
              <a:lstStyle/>
              <a:p>
                <a:endParaRPr lang="zh-TW" altLang="en-US"/>
              </a:p>
            </p:txBody>
          </p:sp>
          <p:sp>
            <p:nvSpPr>
              <p:cNvPr id="118966" name="Freeform 254"/>
              <p:cNvSpPr>
                <a:spLocks/>
              </p:cNvSpPr>
              <p:nvPr/>
            </p:nvSpPr>
            <p:spPr bwMode="auto">
              <a:xfrm>
                <a:off x="910" y="2129"/>
                <a:ext cx="8" cy="8"/>
              </a:xfrm>
              <a:custGeom>
                <a:avLst/>
                <a:gdLst>
                  <a:gd name="T0" fmla="*/ 0 w 8"/>
                  <a:gd name="T1" fmla="*/ 7 h 8"/>
                  <a:gd name="T2" fmla="*/ 4 w 8"/>
                  <a:gd name="T3" fmla="*/ 6 h 8"/>
                  <a:gd name="T4" fmla="*/ 5 w 8"/>
                  <a:gd name="T5" fmla="*/ 6 h 8"/>
                  <a:gd name="T6" fmla="*/ 7 w 8"/>
                  <a:gd name="T7" fmla="*/ 2 h 8"/>
                  <a:gd name="T8" fmla="*/ 4 w 8"/>
                  <a:gd name="T9" fmla="*/ 0 h 8"/>
                  <a:gd name="T10" fmla="*/ 7 w 8"/>
                  <a:gd name="T11" fmla="*/ 0 h 8"/>
                  <a:gd name="T12" fmla="*/ 7 w 8"/>
                  <a:gd name="T13" fmla="*/ 3 h 8"/>
                  <a:gd name="T14" fmla="*/ 5 w 8"/>
                  <a:gd name="T15" fmla="*/ 6 h 8"/>
                  <a:gd name="T16" fmla="*/ 4 w 8"/>
                  <a:gd name="T17" fmla="*/ 6 h 8"/>
                  <a:gd name="T18" fmla="*/ 0 w 8"/>
                  <a:gd name="T19" fmla="*/ 7 h 8"/>
                  <a:gd name="T20" fmla="*/ 0 w 8"/>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8"/>
                  <a:gd name="T35" fmla="*/ 8 w 8"/>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8">
                    <a:moveTo>
                      <a:pt x="0" y="7"/>
                    </a:moveTo>
                    <a:lnTo>
                      <a:pt x="4" y="6"/>
                    </a:lnTo>
                    <a:lnTo>
                      <a:pt x="5" y="6"/>
                    </a:lnTo>
                    <a:lnTo>
                      <a:pt x="7" y="2"/>
                    </a:lnTo>
                    <a:lnTo>
                      <a:pt x="4" y="0"/>
                    </a:lnTo>
                    <a:lnTo>
                      <a:pt x="7" y="0"/>
                    </a:lnTo>
                    <a:lnTo>
                      <a:pt x="7" y="3"/>
                    </a:lnTo>
                    <a:lnTo>
                      <a:pt x="5" y="6"/>
                    </a:lnTo>
                    <a:lnTo>
                      <a:pt x="4" y="6"/>
                    </a:lnTo>
                    <a:lnTo>
                      <a:pt x="0" y="7"/>
                    </a:lnTo>
                  </a:path>
                </a:pathLst>
              </a:custGeom>
              <a:solidFill>
                <a:srgbClr val="E26200"/>
              </a:solidFill>
              <a:ln w="9525">
                <a:noFill/>
                <a:round/>
                <a:headEnd/>
                <a:tailEnd/>
              </a:ln>
            </p:spPr>
            <p:txBody>
              <a:bodyPr/>
              <a:lstStyle/>
              <a:p>
                <a:endParaRPr lang="zh-TW" altLang="en-US"/>
              </a:p>
            </p:txBody>
          </p:sp>
          <p:sp>
            <p:nvSpPr>
              <p:cNvPr id="118967" name="Freeform 255"/>
              <p:cNvSpPr>
                <a:spLocks/>
              </p:cNvSpPr>
              <p:nvPr/>
            </p:nvSpPr>
            <p:spPr bwMode="auto">
              <a:xfrm>
                <a:off x="890" y="2034"/>
                <a:ext cx="90" cy="63"/>
              </a:xfrm>
              <a:custGeom>
                <a:avLst/>
                <a:gdLst>
                  <a:gd name="T0" fmla="*/ 41 w 90"/>
                  <a:gd name="T1" fmla="*/ 0 h 63"/>
                  <a:gd name="T2" fmla="*/ 54 w 90"/>
                  <a:gd name="T3" fmla="*/ 2 h 63"/>
                  <a:gd name="T4" fmla="*/ 65 w 90"/>
                  <a:gd name="T5" fmla="*/ 8 h 63"/>
                  <a:gd name="T6" fmla="*/ 74 w 90"/>
                  <a:gd name="T7" fmla="*/ 14 h 63"/>
                  <a:gd name="T8" fmla="*/ 80 w 90"/>
                  <a:gd name="T9" fmla="*/ 21 h 63"/>
                  <a:gd name="T10" fmla="*/ 84 w 90"/>
                  <a:gd name="T11" fmla="*/ 29 h 63"/>
                  <a:gd name="T12" fmla="*/ 86 w 90"/>
                  <a:gd name="T13" fmla="*/ 35 h 63"/>
                  <a:gd name="T14" fmla="*/ 87 w 90"/>
                  <a:gd name="T15" fmla="*/ 38 h 63"/>
                  <a:gd name="T16" fmla="*/ 87 w 90"/>
                  <a:gd name="T17" fmla="*/ 40 h 63"/>
                  <a:gd name="T18" fmla="*/ 86 w 90"/>
                  <a:gd name="T19" fmla="*/ 40 h 63"/>
                  <a:gd name="T20" fmla="*/ 85 w 90"/>
                  <a:gd name="T21" fmla="*/ 41 h 63"/>
                  <a:gd name="T22" fmla="*/ 82 w 90"/>
                  <a:gd name="T23" fmla="*/ 41 h 63"/>
                  <a:gd name="T24" fmla="*/ 80 w 90"/>
                  <a:gd name="T25" fmla="*/ 43 h 63"/>
                  <a:gd name="T26" fmla="*/ 76 w 90"/>
                  <a:gd name="T27" fmla="*/ 44 h 63"/>
                  <a:gd name="T28" fmla="*/ 71 w 90"/>
                  <a:gd name="T29" fmla="*/ 46 h 63"/>
                  <a:gd name="T30" fmla="*/ 66 w 90"/>
                  <a:gd name="T31" fmla="*/ 47 h 63"/>
                  <a:gd name="T32" fmla="*/ 60 w 90"/>
                  <a:gd name="T33" fmla="*/ 48 h 63"/>
                  <a:gd name="T34" fmla="*/ 52 w 90"/>
                  <a:gd name="T35" fmla="*/ 51 h 63"/>
                  <a:gd name="T36" fmla="*/ 46 w 90"/>
                  <a:gd name="T37" fmla="*/ 53 h 63"/>
                  <a:gd name="T38" fmla="*/ 40 w 90"/>
                  <a:gd name="T39" fmla="*/ 55 h 63"/>
                  <a:gd name="T40" fmla="*/ 35 w 90"/>
                  <a:gd name="T41" fmla="*/ 57 h 63"/>
                  <a:gd name="T42" fmla="*/ 27 w 90"/>
                  <a:gd name="T43" fmla="*/ 59 h 63"/>
                  <a:gd name="T44" fmla="*/ 17 w 90"/>
                  <a:gd name="T45" fmla="*/ 61 h 63"/>
                  <a:gd name="T46" fmla="*/ 6 w 90"/>
                  <a:gd name="T47" fmla="*/ 62 h 63"/>
                  <a:gd name="T48" fmla="*/ 0 w 90"/>
                  <a:gd name="T49" fmla="*/ 59 h 63"/>
                  <a:gd name="T50" fmla="*/ 0 w 90"/>
                  <a:gd name="T51" fmla="*/ 50 h 63"/>
                  <a:gd name="T52" fmla="*/ 0 w 90"/>
                  <a:gd name="T53" fmla="*/ 40 h 63"/>
                  <a:gd name="T54" fmla="*/ 4 w 90"/>
                  <a:gd name="T55" fmla="*/ 31 h 63"/>
                  <a:gd name="T56" fmla="*/ 8 w 90"/>
                  <a:gd name="T57" fmla="*/ 21 h 63"/>
                  <a:gd name="T58" fmla="*/ 12 w 90"/>
                  <a:gd name="T59" fmla="*/ 14 h 63"/>
                  <a:gd name="T60" fmla="*/ 20 w 90"/>
                  <a:gd name="T61" fmla="*/ 8 h 63"/>
                  <a:gd name="T62" fmla="*/ 29 w 90"/>
                  <a:gd name="T63" fmla="*/ 2 h 63"/>
                  <a:gd name="T64" fmla="*/ 35 w 90"/>
                  <a:gd name="T65" fmla="*/ 0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63"/>
                  <a:gd name="T101" fmla="*/ 90 w 90"/>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63">
                    <a:moveTo>
                      <a:pt x="35" y="0"/>
                    </a:moveTo>
                    <a:lnTo>
                      <a:pt x="41" y="0"/>
                    </a:lnTo>
                    <a:lnTo>
                      <a:pt x="48" y="0"/>
                    </a:lnTo>
                    <a:lnTo>
                      <a:pt x="54" y="2"/>
                    </a:lnTo>
                    <a:lnTo>
                      <a:pt x="61" y="4"/>
                    </a:lnTo>
                    <a:lnTo>
                      <a:pt x="65" y="8"/>
                    </a:lnTo>
                    <a:lnTo>
                      <a:pt x="70" y="10"/>
                    </a:lnTo>
                    <a:lnTo>
                      <a:pt x="74" y="14"/>
                    </a:lnTo>
                    <a:lnTo>
                      <a:pt x="78" y="17"/>
                    </a:lnTo>
                    <a:lnTo>
                      <a:pt x="80" y="21"/>
                    </a:lnTo>
                    <a:lnTo>
                      <a:pt x="83" y="25"/>
                    </a:lnTo>
                    <a:lnTo>
                      <a:pt x="84" y="29"/>
                    </a:lnTo>
                    <a:lnTo>
                      <a:pt x="86" y="32"/>
                    </a:lnTo>
                    <a:lnTo>
                      <a:pt x="86" y="35"/>
                    </a:lnTo>
                    <a:lnTo>
                      <a:pt x="87" y="37"/>
                    </a:lnTo>
                    <a:lnTo>
                      <a:pt x="87" y="38"/>
                    </a:lnTo>
                    <a:lnTo>
                      <a:pt x="89" y="38"/>
                    </a:lnTo>
                    <a:lnTo>
                      <a:pt x="87" y="40"/>
                    </a:lnTo>
                    <a:lnTo>
                      <a:pt x="86" y="40"/>
                    </a:lnTo>
                    <a:lnTo>
                      <a:pt x="85" y="41"/>
                    </a:lnTo>
                    <a:lnTo>
                      <a:pt x="84" y="41"/>
                    </a:lnTo>
                    <a:lnTo>
                      <a:pt x="82" y="41"/>
                    </a:lnTo>
                    <a:lnTo>
                      <a:pt x="80" y="43"/>
                    </a:lnTo>
                    <a:lnTo>
                      <a:pt x="78" y="43"/>
                    </a:lnTo>
                    <a:lnTo>
                      <a:pt x="76" y="44"/>
                    </a:lnTo>
                    <a:lnTo>
                      <a:pt x="74" y="44"/>
                    </a:lnTo>
                    <a:lnTo>
                      <a:pt x="71" y="46"/>
                    </a:lnTo>
                    <a:lnTo>
                      <a:pt x="69" y="46"/>
                    </a:lnTo>
                    <a:lnTo>
                      <a:pt x="66" y="47"/>
                    </a:lnTo>
                    <a:lnTo>
                      <a:pt x="64" y="47"/>
                    </a:lnTo>
                    <a:lnTo>
                      <a:pt x="60" y="48"/>
                    </a:lnTo>
                    <a:lnTo>
                      <a:pt x="56" y="49"/>
                    </a:lnTo>
                    <a:lnTo>
                      <a:pt x="52" y="51"/>
                    </a:lnTo>
                    <a:lnTo>
                      <a:pt x="51" y="51"/>
                    </a:lnTo>
                    <a:lnTo>
                      <a:pt x="46" y="53"/>
                    </a:lnTo>
                    <a:lnTo>
                      <a:pt x="45" y="53"/>
                    </a:lnTo>
                    <a:lnTo>
                      <a:pt x="40" y="55"/>
                    </a:lnTo>
                    <a:lnTo>
                      <a:pt x="39" y="55"/>
                    </a:lnTo>
                    <a:lnTo>
                      <a:pt x="35" y="57"/>
                    </a:lnTo>
                    <a:lnTo>
                      <a:pt x="31" y="57"/>
                    </a:lnTo>
                    <a:lnTo>
                      <a:pt x="27" y="59"/>
                    </a:lnTo>
                    <a:lnTo>
                      <a:pt x="23" y="59"/>
                    </a:lnTo>
                    <a:lnTo>
                      <a:pt x="17" y="61"/>
                    </a:lnTo>
                    <a:lnTo>
                      <a:pt x="12" y="61"/>
                    </a:lnTo>
                    <a:lnTo>
                      <a:pt x="6" y="62"/>
                    </a:lnTo>
                    <a:lnTo>
                      <a:pt x="0" y="62"/>
                    </a:lnTo>
                    <a:lnTo>
                      <a:pt x="0" y="59"/>
                    </a:lnTo>
                    <a:lnTo>
                      <a:pt x="0" y="54"/>
                    </a:lnTo>
                    <a:lnTo>
                      <a:pt x="0" y="50"/>
                    </a:lnTo>
                    <a:lnTo>
                      <a:pt x="0" y="44"/>
                    </a:lnTo>
                    <a:lnTo>
                      <a:pt x="0" y="40"/>
                    </a:lnTo>
                    <a:lnTo>
                      <a:pt x="2" y="35"/>
                    </a:lnTo>
                    <a:lnTo>
                      <a:pt x="4" y="31"/>
                    </a:lnTo>
                    <a:lnTo>
                      <a:pt x="6" y="25"/>
                    </a:lnTo>
                    <a:lnTo>
                      <a:pt x="8" y="21"/>
                    </a:lnTo>
                    <a:lnTo>
                      <a:pt x="10" y="17"/>
                    </a:lnTo>
                    <a:lnTo>
                      <a:pt x="12" y="14"/>
                    </a:lnTo>
                    <a:lnTo>
                      <a:pt x="16" y="10"/>
                    </a:lnTo>
                    <a:lnTo>
                      <a:pt x="20" y="8"/>
                    </a:lnTo>
                    <a:lnTo>
                      <a:pt x="24" y="5"/>
                    </a:lnTo>
                    <a:lnTo>
                      <a:pt x="29" y="2"/>
                    </a:lnTo>
                    <a:lnTo>
                      <a:pt x="35" y="0"/>
                    </a:lnTo>
                  </a:path>
                </a:pathLst>
              </a:custGeom>
              <a:solidFill>
                <a:srgbClr val="E1E100"/>
              </a:solidFill>
              <a:ln w="9525">
                <a:noFill/>
                <a:round/>
                <a:headEnd/>
                <a:tailEnd/>
              </a:ln>
            </p:spPr>
            <p:txBody>
              <a:bodyPr/>
              <a:lstStyle/>
              <a:p>
                <a:endParaRPr lang="zh-TW" altLang="en-US"/>
              </a:p>
            </p:txBody>
          </p:sp>
          <p:sp>
            <p:nvSpPr>
              <p:cNvPr id="118968" name="Freeform 256"/>
              <p:cNvSpPr>
                <a:spLocks/>
              </p:cNvSpPr>
              <p:nvPr/>
            </p:nvSpPr>
            <p:spPr bwMode="auto">
              <a:xfrm>
                <a:off x="896" y="2039"/>
                <a:ext cx="84" cy="56"/>
              </a:xfrm>
              <a:custGeom>
                <a:avLst/>
                <a:gdLst>
                  <a:gd name="T0" fmla="*/ 47 w 84"/>
                  <a:gd name="T1" fmla="*/ 0 h 56"/>
                  <a:gd name="T2" fmla="*/ 56 w 84"/>
                  <a:gd name="T3" fmla="*/ 2 h 56"/>
                  <a:gd name="T4" fmla="*/ 64 w 84"/>
                  <a:gd name="T5" fmla="*/ 7 h 56"/>
                  <a:gd name="T6" fmla="*/ 70 w 84"/>
                  <a:gd name="T7" fmla="*/ 13 h 56"/>
                  <a:gd name="T8" fmla="*/ 75 w 84"/>
                  <a:gd name="T9" fmla="*/ 19 h 56"/>
                  <a:gd name="T10" fmla="*/ 79 w 84"/>
                  <a:gd name="T11" fmla="*/ 25 h 56"/>
                  <a:gd name="T12" fmla="*/ 80 w 84"/>
                  <a:gd name="T13" fmla="*/ 30 h 56"/>
                  <a:gd name="T14" fmla="*/ 81 w 84"/>
                  <a:gd name="T15" fmla="*/ 33 h 56"/>
                  <a:gd name="T16" fmla="*/ 81 w 84"/>
                  <a:gd name="T17" fmla="*/ 35 h 56"/>
                  <a:gd name="T18" fmla="*/ 80 w 84"/>
                  <a:gd name="T19" fmla="*/ 35 h 56"/>
                  <a:gd name="T20" fmla="*/ 79 w 84"/>
                  <a:gd name="T21" fmla="*/ 36 h 56"/>
                  <a:gd name="T22" fmla="*/ 76 w 84"/>
                  <a:gd name="T23" fmla="*/ 36 h 56"/>
                  <a:gd name="T24" fmla="*/ 74 w 84"/>
                  <a:gd name="T25" fmla="*/ 38 h 56"/>
                  <a:gd name="T26" fmla="*/ 70 w 84"/>
                  <a:gd name="T27" fmla="*/ 39 h 56"/>
                  <a:gd name="T28" fmla="*/ 65 w 84"/>
                  <a:gd name="T29" fmla="*/ 41 h 56"/>
                  <a:gd name="T30" fmla="*/ 60 w 84"/>
                  <a:gd name="T31" fmla="*/ 42 h 56"/>
                  <a:gd name="T32" fmla="*/ 54 w 84"/>
                  <a:gd name="T33" fmla="*/ 43 h 56"/>
                  <a:gd name="T34" fmla="*/ 48 w 84"/>
                  <a:gd name="T35" fmla="*/ 46 h 56"/>
                  <a:gd name="T36" fmla="*/ 42 w 84"/>
                  <a:gd name="T37" fmla="*/ 48 h 56"/>
                  <a:gd name="T38" fmla="*/ 39 w 84"/>
                  <a:gd name="T39" fmla="*/ 49 h 56"/>
                  <a:gd name="T40" fmla="*/ 33 w 84"/>
                  <a:gd name="T41" fmla="*/ 51 h 56"/>
                  <a:gd name="T42" fmla="*/ 27 w 84"/>
                  <a:gd name="T43" fmla="*/ 52 h 56"/>
                  <a:gd name="T44" fmla="*/ 19 w 84"/>
                  <a:gd name="T45" fmla="*/ 54 h 56"/>
                  <a:gd name="T46" fmla="*/ 9 w 84"/>
                  <a:gd name="T47" fmla="*/ 55 h 56"/>
                  <a:gd name="T48" fmla="*/ 1 w 84"/>
                  <a:gd name="T49" fmla="*/ 51 h 56"/>
                  <a:gd name="T50" fmla="*/ 0 w 84"/>
                  <a:gd name="T51" fmla="*/ 43 h 56"/>
                  <a:gd name="T52" fmla="*/ 1 w 84"/>
                  <a:gd name="T53" fmla="*/ 33 h 56"/>
                  <a:gd name="T54" fmla="*/ 5 w 84"/>
                  <a:gd name="T55" fmla="*/ 24 h 56"/>
                  <a:gd name="T56" fmla="*/ 10 w 84"/>
                  <a:gd name="T57" fmla="*/ 16 h 56"/>
                  <a:gd name="T58" fmla="*/ 18 w 84"/>
                  <a:gd name="T59" fmla="*/ 10 h 56"/>
                  <a:gd name="T60" fmla="*/ 27 w 84"/>
                  <a:gd name="T61" fmla="*/ 4 h 56"/>
                  <a:gd name="T62" fmla="*/ 37 w 84"/>
                  <a:gd name="T63" fmla="*/ 1 h 56"/>
                  <a:gd name="T64" fmla="*/ 43 w 84"/>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6"/>
                  <a:gd name="T101" fmla="*/ 84 w 84"/>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6">
                    <a:moveTo>
                      <a:pt x="43" y="0"/>
                    </a:moveTo>
                    <a:lnTo>
                      <a:pt x="47" y="0"/>
                    </a:lnTo>
                    <a:lnTo>
                      <a:pt x="52" y="0"/>
                    </a:lnTo>
                    <a:lnTo>
                      <a:pt x="56" y="2"/>
                    </a:lnTo>
                    <a:lnTo>
                      <a:pt x="61" y="3"/>
                    </a:lnTo>
                    <a:lnTo>
                      <a:pt x="64" y="7"/>
                    </a:lnTo>
                    <a:lnTo>
                      <a:pt x="67" y="9"/>
                    </a:lnTo>
                    <a:lnTo>
                      <a:pt x="70" y="13"/>
                    </a:lnTo>
                    <a:lnTo>
                      <a:pt x="74" y="15"/>
                    </a:lnTo>
                    <a:lnTo>
                      <a:pt x="75" y="19"/>
                    </a:lnTo>
                    <a:lnTo>
                      <a:pt x="78" y="22"/>
                    </a:lnTo>
                    <a:lnTo>
                      <a:pt x="79" y="25"/>
                    </a:lnTo>
                    <a:lnTo>
                      <a:pt x="80" y="27"/>
                    </a:lnTo>
                    <a:lnTo>
                      <a:pt x="80" y="30"/>
                    </a:lnTo>
                    <a:lnTo>
                      <a:pt x="81" y="32"/>
                    </a:lnTo>
                    <a:lnTo>
                      <a:pt x="81" y="33"/>
                    </a:lnTo>
                    <a:lnTo>
                      <a:pt x="83" y="33"/>
                    </a:lnTo>
                    <a:lnTo>
                      <a:pt x="81" y="35"/>
                    </a:lnTo>
                    <a:lnTo>
                      <a:pt x="80" y="35"/>
                    </a:lnTo>
                    <a:lnTo>
                      <a:pt x="79" y="36"/>
                    </a:lnTo>
                    <a:lnTo>
                      <a:pt x="78" y="36"/>
                    </a:lnTo>
                    <a:lnTo>
                      <a:pt x="76" y="36"/>
                    </a:lnTo>
                    <a:lnTo>
                      <a:pt x="74" y="38"/>
                    </a:lnTo>
                    <a:lnTo>
                      <a:pt x="72" y="38"/>
                    </a:lnTo>
                    <a:lnTo>
                      <a:pt x="70" y="39"/>
                    </a:lnTo>
                    <a:lnTo>
                      <a:pt x="68" y="39"/>
                    </a:lnTo>
                    <a:lnTo>
                      <a:pt x="65" y="41"/>
                    </a:lnTo>
                    <a:lnTo>
                      <a:pt x="63" y="41"/>
                    </a:lnTo>
                    <a:lnTo>
                      <a:pt x="60" y="42"/>
                    </a:lnTo>
                    <a:lnTo>
                      <a:pt x="58" y="42"/>
                    </a:lnTo>
                    <a:lnTo>
                      <a:pt x="54" y="43"/>
                    </a:lnTo>
                    <a:lnTo>
                      <a:pt x="51" y="44"/>
                    </a:lnTo>
                    <a:lnTo>
                      <a:pt x="48" y="46"/>
                    </a:lnTo>
                    <a:lnTo>
                      <a:pt x="46" y="46"/>
                    </a:lnTo>
                    <a:lnTo>
                      <a:pt x="42" y="48"/>
                    </a:lnTo>
                    <a:lnTo>
                      <a:pt x="40" y="48"/>
                    </a:lnTo>
                    <a:lnTo>
                      <a:pt x="39" y="49"/>
                    </a:lnTo>
                    <a:lnTo>
                      <a:pt x="37" y="49"/>
                    </a:lnTo>
                    <a:lnTo>
                      <a:pt x="33" y="51"/>
                    </a:lnTo>
                    <a:lnTo>
                      <a:pt x="31" y="51"/>
                    </a:lnTo>
                    <a:lnTo>
                      <a:pt x="27" y="52"/>
                    </a:lnTo>
                    <a:lnTo>
                      <a:pt x="24" y="52"/>
                    </a:lnTo>
                    <a:lnTo>
                      <a:pt x="19" y="54"/>
                    </a:lnTo>
                    <a:lnTo>
                      <a:pt x="15" y="54"/>
                    </a:lnTo>
                    <a:lnTo>
                      <a:pt x="9" y="55"/>
                    </a:lnTo>
                    <a:lnTo>
                      <a:pt x="3" y="55"/>
                    </a:lnTo>
                    <a:lnTo>
                      <a:pt x="1" y="51"/>
                    </a:lnTo>
                    <a:lnTo>
                      <a:pt x="0" y="47"/>
                    </a:lnTo>
                    <a:lnTo>
                      <a:pt x="0" y="43"/>
                    </a:lnTo>
                    <a:lnTo>
                      <a:pt x="0" y="37"/>
                    </a:lnTo>
                    <a:lnTo>
                      <a:pt x="1" y="33"/>
                    </a:lnTo>
                    <a:lnTo>
                      <a:pt x="3" y="28"/>
                    </a:lnTo>
                    <a:lnTo>
                      <a:pt x="5" y="24"/>
                    </a:lnTo>
                    <a:lnTo>
                      <a:pt x="8" y="19"/>
                    </a:lnTo>
                    <a:lnTo>
                      <a:pt x="10" y="16"/>
                    </a:lnTo>
                    <a:lnTo>
                      <a:pt x="14" y="13"/>
                    </a:lnTo>
                    <a:lnTo>
                      <a:pt x="18" y="10"/>
                    </a:lnTo>
                    <a:lnTo>
                      <a:pt x="23" y="6"/>
                    </a:lnTo>
                    <a:lnTo>
                      <a:pt x="27" y="4"/>
                    </a:lnTo>
                    <a:lnTo>
                      <a:pt x="32" y="2"/>
                    </a:lnTo>
                    <a:lnTo>
                      <a:pt x="37" y="1"/>
                    </a:lnTo>
                    <a:lnTo>
                      <a:pt x="43" y="0"/>
                    </a:lnTo>
                  </a:path>
                </a:pathLst>
              </a:custGeom>
              <a:solidFill>
                <a:srgbClr val="E1E140"/>
              </a:solidFill>
              <a:ln w="9525">
                <a:noFill/>
                <a:round/>
                <a:headEnd/>
                <a:tailEnd/>
              </a:ln>
            </p:spPr>
            <p:txBody>
              <a:bodyPr/>
              <a:lstStyle/>
              <a:p>
                <a:endParaRPr lang="zh-TW" altLang="en-US"/>
              </a:p>
            </p:txBody>
          </p:sp>
          <p:sp>
            <p:nvSpPr>
              <p:cNvPr id="118969" name="Freeform 257"/>
              <p:cNvSpPr>
                <a:spLocks/>
              </p:cNvSpPr>
              <p:nvPr/>
            </p:nvSpPr>
            <p:spPr bwMode="auto">
              <a:xfrm>
                <a:off x="908" y="2048"/>
                <a:ext cx="72" cy="43"/>
              </a:xfrm>
              <a:custGeom>
                <a:avLst/>
                <a:gdLst>
                  <a:gd name="T0" fmla="*/ 35 w 72"/>
                  <a:gd name="T1" fmla="*/ 0 h 43"/>
                  <a:gd name="T2" fmla="*/ 44 w 72"/>
                  <a:gd name="T3" fmla="*/ 2 h 43"/>
                  <a:gd name="T4" fmla="*/ 52 w 72"/>
                  <a:gd name="T5" fmla="*/ 5 h 43"/>
                  <a:gd name="T6" fmla="*/ 58 w 72"/>
                  <a:gd name="T7" fmla="*/ 9 h 43"/>
                  <a:gd name="T8" fmla="*/ 63 w 72"/>
                  <a:gd name="T9" fmla="*/ 14 h 43"/>
                  <a:gd name="T10" fmla="*/ 67 w 72"/>
                  <a:gd name="T11" fmla="*/ 18 h 43"/>
                  <a:gd name="T12" fmla="*/ 68 w 72"/>
                  <a:gd name="T13" fmla="*/ 22 h 43"/>
                  <a:gd name="T14" fmla="*/ 69 w 72"/>
                  <a:gd name="T15" fmla="*/ 24 h 43"/>
                  <a:gd name="T16" fmla="*/ 69 w 72"/>
                  <a:gd name="T17" fmla="*/ 26 h 43"/>
                  <a:gd name="T18" fmla="*/ 68 w 72"/>
                  <a:gd name="T19" fmla="*/ 26 h 43"/>
                  <a:gd name="T20" fmla="*/ 67 w 72"/>
                  <a:gd name="T21" fmla="*/ 27 h 43"/>
                  <a:gd name="T22" fmla="*/ 64 w 72"/>
                  <a:gd name="T23" fmla="*/ 27 h 43"/>
                  <a:gd name="T24" fmla="*/ 62 w 72"/>
                  <a:gd name="T25" fmla="*/ 29 h 43"/>
                  <a:gd name="T26" fmla="*/ 58 w 72"/>
                  <a:gd name="T27" fmla="*/ 30 h 43"/>
                  <a:gd name="T28" fmla="*/ 53 w 72"/>
                  <a:gd name="T29" fmla="*/ 32 h 43"/>
                  <a:gd name="T30" fmla="*/ 48 w 72"/>
                  <a:gd name="T31" fmla="*/ 33 h 43"/>
                  <a:gd name="T32" fmla="*/ 42 w 72"/>
                  <a:gd name="T33" fmla="*/ 34 h 43"/>
                  <a:gd name="T34" fmla="*/ 37 w 72"/>
                  <a:gd name="T35" fmla="*/ 37 h 43"/>
                  <a:gd name="T36" fmla="*/ 34 w 72"/>
                  <a:gd name="T37" fmla="*/ 39 h 43"/>
                  <a:gd name="T38" fmla="*/ 30 w 72"/>
                  <a:gd name="T39" fmla="*/ 39 h 43"/>
                  <a:gd name="T40" fmla="*/ 28 w 72"/>
                  <a:gd name="T41" fmla="*/ 40 h 43"/>
                  <a:gd name="T42" fmla="*/ 23 w 72"/>
                  <a:gd name="T43" fmla="*/ 40 h 43"/>
                  <a:gd name="T44" fmla="*/ 17 w 72"/>
                  <a:gd name="T45" fmla="*/ 42 h 43"/>
                  <a:gd name="T46" fmla="*/ 7 w 72"/>
                  <a:gd name="T47" fmla="*/ 42 h 43"/>
                  <a:gd name="T48" fmla="*/ 0 w 72"/>
                  <a:gd name="T49" fmla="*/ 40 h 43"/>
                  <a:gd name="T50" fmla="*/ 0 w 72"/>
                  <a:gd name="T51" fmla="*/ 34 h 43"/>
                  <a:gd name="T52" fmla="*/ 0 w 72"/>
                  <a:gd name="T53" fmla="*/ 29 h 43"/>
                  <a:gd name="T54" fmla="*/ 1 w 72"/>
                  <a:gd name="T55" fmla="*/ 21 h 43"/>
                  <a:gd name="T56" fmla="*/ 5 w 72"/>
                  <a:gd name="T57" fmla="*/ 15 h 43"/>
                  <a:gd name="T58" fmla="*/ 9 w 72"/>
                  <a:gd name="T59" fmla="*/ 10 h 43"/>
                  <a:gd name="T60" fmla="*/ 17 w 72"/>
                  <a:gd name="T61" fmla="*/ 5 h 43"/>
                  <a:gd name="T62" fmla="*/ 25 w 72"/>
                  <a:gd name="T63" fmla="*/ 2 h 43"/>
                  <a:gd name="T64" fmla="*/ 31 w 7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3"/>
                  <a:gd name="T101" fmla="*/ 72 w 7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3">
                    <a:moveTo>
                      <a:pt x="31" y="0"/>
                    </a:moveTo>
                    <a:lnTo>
                      <a:pt x="35" y="0"/>
                    </a:lnTo>
                    <a:lnTo>
                      <a:pt x="40" y="0"/>
                    </a:lnTo>
                    <a:lnTo>
                      <a:pt x="44" y="2"/>
                    </a:lnTo>
                    <a:lnTo>
                      <a:pt x="49" y="3"/>
                    </a:lnTo>
                    <a:lnTo>
                      <a:pt x="52" y="5"/>
                    </a:lnTo>
                    <a:lnTo>
                      <a:pt x="55" y="7"/>
                    </a:lnTo>
                    <a:lnTo>
                      <a:pt x="58" y="9"/>
                    </a:lnTo>
                    <a:lnTo>
                      <a:pt x="62" y="11"/>
                    </a:lnTo>
                    <a:lnTo>
                      <a:pt x="63" y="14"/>
                    </a:lnTo>
                    <a:lnTo>
                      <a:pt x="66" y="16"/>
                    </a:lnTo>
                    <a:lnTo>
                      <a:pt x="67" y="18"/>
                    </a:lnTo>
                    <a:lnTo>
                      <a:pt x="68" y="20"/>
                    </a:lnTo>
                    <a:lnTo>
                      <a:pt x="68" y="22"/>
                    </a:lnTo>
                    <a:lnTo>
                      <a:pt x="69" y="23"/>
                    </a:lnTo>
                    <a:lnTo>
                      <a:pt x="69" y="24"/>
                    </a:lnTo>
                    <a:lnTo>
                      <a:pt x="71" y="24"/>
                    </a:lnTo>
                    <a:lnTo>
                      <a:pt x="69" y="26"/>
                    </a:lnTo>
                    <a:lnTo>
                      <a:pt x="68" y="26"/>
                    </a:lnTo>
                    <a:lnTo>
                      <a:pt x="67" y="27"/>
                    </a:lnTo>
                    <a:lnTo>
                      <a:pt x="66" y="27"/>
                    </a:lnTo>
                    <a:lnTo>
                      <a:pt x="64" y="27"/>
                    </a:lnTo>
                    <a:lnTo>
                      <a:pt x="62" y="29"/>
                    </a:lnTo>
                    <a:lnTo>
                      <a:pt x="60" y="29"/>
                    </a:lnTo>
                    <a:lnTo>
                      <a:pt x="58" y="30"/>
                    </a:lnTo>
                    <a:lnTo>
                      <a:pt x="56" y="30"/>
                    </a:lnTo>
                    <a:lnTo>
                      <a:pt x="53" y="32"/>
                    </a:lnTo>
                    <a:lnTo>
                      <a:pt x="51" y="32"/>
                    </a:lnTo>
                    <a:lnTo>
                      <a:pt x="48" y="33"/>
                    </a:lnTo>
                    <a:lnTo>
                      <a:pt x="46" y="33"/>
                    </a:lnTo>
                    <a:lnTo>
                      <a:pt x="42" y="34"/>
                    </a:lnTo>
                    <a:lnTo>
                      <a:pt x="39" y="35"/>
                    </a:lnTo>
                    <a:lnTo>
                      <a:pt x="37" y="37"/>
                    </a:lnTo>
                    <a:lnTo>
                      <a:pt x="36" y="37"/>
                    </a:lnTo>
                    <a:lnTo>
                      <a:pt x="34" y="39"/>
                    </a:lnTo>
                    <a:lnTo>
                      <a:pt x="33" y="39"/>
                    </a:lnTo>
                    <a:lnTo>
                      <a:pt x="30" y="39"/>
                    </a:lnTo>
                    <a:lnTo>
                      <a:pt x="28" y="40"/>
                    </a:lnTo>
                    <a:lnTo>
                      <a:pt x="27" y="40"/>
                    </a:lnTo>
                    <a:lnTo>
                      <a:pt x="23" y="40"/>
                    </a:lnTo>
                    <a:lnTo>
                      <a:pt x="21" y="40"/>
                    </a:lnTo>
                    <a:lnTo>
                      <a:pt x="17" y="42"/>
                    </a:lnTo>
                    <a:lnTo>
                      <a:pt x="13" y="42"/>
                    </a:lnTo>
                    <a:lnTo>
                      <a:pt x="7" y="42"/>
                    </a:lnTo>
                    <a:lnTo>
                      <a:pt x="1" y="42"/>
                    </a:lnTo>
                    <a:lnTo>
                      <a:pt x="0" y="40"/>
                    </a:lnTo>
                    <a:lnTo>
                      <a:pt x="0" y="37"/>
                    </a:lnTo>
                    <a:lnTo>
                      <a:pt x="0" y="34"/>
                    </a:lnTo>
                    <a:lnTo>
                      <a:pt x="0" y="31"/>
                    </a:lnTo>
                    <a:lnTo>
                      <a:pt x="0" y="29"/>
                    </a:lnTo>
                    <a:lnTo>
                      <a:pt x="0" y="25"/>
                    </a:lnTo>
                    <a:lnTo>
                      <a:pt x="1" y="21"/>
                    </a:lnTo>
                    <a:lnTo>
                      <a:pt x="3" y="17"/>
                    </a:lnTo>
                    <a:lnTo>
                      <a:pt x="5" y="15"/>
                    </a:lnTo>
                    <a:lnTo>
                      <a:pt x="7" y="12"/>
                    </a:lnTo>
                    <a:lnTo>
                      <a:pt x="9" y="10"/>
                    </a:lnTo>
                    <a:lnTo>
                      <a:pt x="13" y="6"/>
                    </a:lnTo>
                    <a:lnTo>
                      <a:pt x="17" y="5"/>
                    </a:lnTo>
                    <a:lnTo>
                      <a:pt x="21" y="2"/>
                    </a:lnTo>
                    <a:lnTo>
                      <a:pt x="25" y="2"/>
                    </a:lnTo>
                    <a:lnTo>
                      <a:pt x="31" y="0"/>
                    </a:lnTo>
                  </a:path>
                </a:pathLst>
              </a:custGeom>
              <a:solidFill>
                <a:srgbClr val="F1F180"/>
              </a:solidFill>
              <a:ln w="9525">
                <a:noFill/>
                <a:round/>
                <a:headEnd/>
                <a:tailEnd/>
              </a:ln>
            </p:spPr>
            <p:txBody>
              <a:bodyPr/>
              <a:lstStyle/>
              <a:p>
                <a:endParaRPr lang="zh-TW" altLang="en-US"/>
              </a:p>
            </p:txBody>
          </p:sp>
          <p:sp>
            <p:nvSpPr>
              <p:cNvPr id="118970" name="Freeform 258"/>
              <p:cNvSpPr>
                <a:spLocks/>
              </p:cNvSpPr>
              <p:nvPr/>
            </p:nvSpPr>
            <p:spPr bwMode="auto">
              <a:xfrm>
                <a:off x="872" y="2072"/>
                <a:ext cx="108" cy="36"/>
              </a:xfrm>
              <a:custGeom>
                <a:avLst/>
                <a:gdLst>
                  <a:gd name="T0" fmla="*/ 107 w 108"/>
                  <a:gd name="T1" fmla="*/ 0 h 36"/>
                  <a:gd name="T2" fmla="*/ 92 w 108"/>
                  <a:gd name="T3" fmla="*/ 8 h 36"/>
                  <a:gd name="T4" fmla="*/ 78 w 108"/>
                  <a:gd name="T5" fmla="*/ 14 h 36"/>
                  <a:gd name="T6" fmla="*/ 65 w 108"/>
                  <a:gd name="T7" fmla="*/ 19 h 36"/>
                  <a:gd name="T8" fmla="*/ 53 w 108"/>
                  <a:gd name="T9" fmla="*/ 23 h 36"/>
                  <a:gd name="T10" fmla="*/ 42 w 108"/>
                  <a:gd name="T11" fmla="*/ 27 h 36"/>
                  <a:gd name="T12" fmla="*/ 31 w 108"/>
                  <a:gd name="T13" fmla="*/ 30 h 36"/>
                  <a:gd name="T14" fmla="*/ 22 w 108"/>
                  <a:gd name="T15" fmla="*/ 32 h 36"/>
                  <a:gd name="T16" fmla="*/ 15 w 108"/>
                  <a:gd name="T17" fmla="*/ 33 h 36"/>
                  <a:gd name="T18" fmla="*/ 9 w 108"/>
                  <a:gd name="T19" fmla="*/ 35 h 36"/>
                  <a:gd name="T20" fmla="*/ 4 w 108"/>
                  <a:gd name="T21" fmla="*/ 35 h 36"/>
                  <a:gd name="T22" fmla="*/ 1 w 108"/>
                  <a:gd name="T23" fmla="*/ 35 h 36"/>
                  <a:gd name="T24" fmla="*/ 0 w 108"/>
                  <a:gd name="T25" fmla="*/ 33 h 36"/>
                  <a:gd name="T26" fmla="*/ 1 w 108"/>
                  <a:gd name="T27" fmla="*/ 32 h 36"/>
                  <a:gd name="T28" fmla="*/ 4 w 108"/>
                  <a:gd name="T29" fmla="*/ 29 h 36"/>
                  <a:gd name="T30" fmla="*/ 9 w 108"/>
                  <a:gd name="T31" fmla="*/ 26 h 36"/>
                  <a:gd name="T32" fmla="*/ 18 w 108"/>
                  <a:gd name="T33" fmla="*/ 22 h 36"/>
                  <a:gd name="T34" fmla="*/ 18 w 108"/>
                  <a:gd name="T35" fmla="*/ 22 h 36"/>
                  <a:gd name="T36" fmla="*/ 20 w 108"/>
                  <a:gd name="T37" fmla="*/ 22 h 36"/>
                  <a:gd name="T38" fmla="*/ 23 w 108"/>
                  <a:gd name="T39" fmla="*/ 22 h 36"/>
                  <a:gd name="T40" fmla="*/ 25 w 108"/>
                  <a:gd name="T41" fmla="*/ 22 h 36"/>
                  <a:gd name="T42" fmla="*/ 29 w 108"/>
                  <a:gd name="T43" fmla="*/ 22 h 36"/>
                  <a:gd name="T44" fmla="*/ 31 w 108"/>
                  <a:gd name="T45" fmla="*/ 22 h 36"/>
                  <a:gd name="T46" fmla="*/ 35 w 108"/>
                  <a:gd name="T47" fmla="*/ 21 h 36"/>
                  <a:gd name="T48" fmla="*/ 37 w 108"/>
                  <a:gd name="T49" fmla="*/ 21 h 36"/>
                  <a:gd name="T50" fmla="*/ 41 w 108"/>
                  <a:gd name="T51" fmla="*/ 18 h 36"/>
                  <a:gd name="T52" fmla="*/ 43 w 108"/>
                  <a:gd name="T53" fmla="*/ 18 h 36"/>
                  <a:gd name="T54" fmla="*/ 47 w 108"/>
                  <a:gd name="T55" fmla="*/ 16 h 36"/>
                  <a:gd name="T56" fmla="*/ 51 w 108"/>
                  <a:gd name="T57" fmla="*/ 16 h 36"/>
                  <a:gd name="T58" fmla="*/ 55 w 108"/>
                  <a:gd name="T59" fmla="*/ 15 h 36"/>
                  <a:gd name="T60" fmla="*/ 58 w 108"/>
                  <a:gd name="T61" fmla="*/ 15 h 36"/>
                  <a:gd name="T62" fmla="*/ 63 w 108"/>
                  <a:gd name="T63" fmla="*/ 13 h 36"/>
                  <a:gd name="T64" fmla="*/ 68 w 108"/>
                  <a:gd name="T65" fmla="*/ 10 h 36"/>
                  <a:gd name="T66" fmla="*/ 74 w 108"/>
                  <a:gd name="T67" fmla="*/ 9 h 36"/>
                  <a:gd name="T68" fmla="*/ 74 w 108"/>
                  <a:gd name="T69" fmla="*/ 9 h 36"/>
                  <a:gd name="T70" fmla="*/ 74 w 108"/>
                  <a:gd name="T71" fmla="*/ 9 h 36"/>
                  <a:gd name="T72" fmla="*/ 76 w 108"/>
                  <a:gd name="T73" fmla="*/ 9 h 36"/>
                  <a:gd name="T74" fmla="*/ 78 w 108"/>
                  <a:gd name="T75" fmla="*/ 8 h 36"/>
                  <a:gd name="T76" fmla="*/ 80 w 108"/>
                  <a:gd name="T77" fmla="*/ 8 h 36"/>
                  <a:gd name="T78" fmla="*/ 84 w 108"/>
                  <a:gd name="T79" fmla="*/ 7 h 36"/>
                  <a:gd name="T80" fmla="*/ 85 w 108"/>
                  <a:gd name="T81" fmla="*/ 7 h 36"/>
                  <a:gd name="T82" fmla="*/ 90 w 108"/>
                  <a:gd name="T83" fmla="*/ 5 h 36"/>
                  <a:gd name="T84" fmla="*/ 91 w 108"/>
                  <a:gd name="T85" fmla="*/ 5 h 36"/>
                  <a:gd name="T86" fmla="*/ 95 w 108"/>
                  <a:gd name="T87" fmla="*/ 4 h 36"/>
                  <a:gd name="T88" fmla="*/ 97 w 108"/>
                  <a:gd name="T89" fmla="*/ 4 h 36"/>
                  <a:gd name="T90" fmla="*/ 101 w 108"/>
                  <a:gd name="T91" fmla="*/ 2 h 36"/>
                  <a:gd name="T92" fmla="*/ 103 w 108"/>
                  <a:gd name="T93" fmla="*/ 2 h 36"/>
                  <a:gd name="T94" fmla="*/ 104 w 108"/>
                  <a:gd name="T95" fmla="*/ 1 h 36"/>
                  <a:gd name="T96" fmla="*/ 105 w 108"/>
                  <a:gd name="T97" fmla="*/ 1 h 36"/>
                  <a:gd name="T98" fmla="*/ 107 w 108"/>
                  <a:gd name="T99" fmla="*/ 0 h 36"/>
                  <a:gd name="T100" fmla="*/ 107 w 108"/>
                  <a:gd name="T101" fmla="*/ 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8"/>
                  <a:gd name="T154" fmla="*/ 0 h 36"/>
                  <a:gd name="T155" fmla="*/ 108 w 108"/>
                  <a:gd name="T156" fmla="*/ 36 h 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8" h="36">
                    <a:moveTo>
                      <a:pt x="107" y="0"/>
                    </a:moveTo>
                    <a:lnTo>
                      <a:pt x="92" y="8"/>
                    </a:lnTo>
                    <a:lnTo>
                      <a:pt x="78" y="14"/>
                    </a:lnTo>
                    <a:lnTo>
                      <a:pt x="65" y="19"/>
                    </a:lnTo>
                    <a:lnTo>
                      <a:pt x="53" y="23"/>
                    </a:lnTo>
                    <a:lnTo>
                      <a:pt x="42" y="27"/>
                    </a:lnTo>
                    <a:lnTo>
                      <a:pt x="31" y="30"/>
                    </a:lnTo>
                    <a:lnTo>
                      <a:pt x="22" y="32"/>
                    </a:lnTo>
                    <a:lnTo>
                      <a:pt x="15" y="33"/>
                    </a:lnTo>
                    <a:lnTo>
                      <a:pt x="9" y="35"/>
                    </a:lnTo>
                    <a:lnTo>
                      <a:pt x="4" y="35"/>
                    </a:lnTo>
                    <a:lnTo>
                      <a:pt x="1" y="35"/>
                    </a:lnTo>
                    <a:lnTo>
                      <a:pt x="0" y="33"/>
                    </a:lnTo>
                    <a:lnTo>
                      <a:pt x="1" y="32"/>
                    </a:lnTo>
                    <a:lnTo>
                      <a:pt x="4" y="29"/>
                    </a:lnTo>
                    <a:lnTo>
                      <a:pt x="9" y="26"/>
                    </a:lnTo>
                    <a:lnTo>
                      <a:pt x="18" y="22"/>
                    </a:lnTo>
                    <a:lnTo>
                      <a:pt x="20" y="22"/>
                    </a:lnTo>
                    <a:lnTo>
                      <a:pt x="23" y="22"/>
                    </a:lnTo>
                    <a:lnTo>
                      <a:pt x="25" y="22"/>
                    </a:lnTo>
                    <a:lnTo>
                      <a:pt x="29" y="22"/>
                    </a:lnTo>
                    <a:lnTo>
                      <a:pt x="31" y="22"/>
                    </a:lnTo>
                    <a:lnTo>
                      <a:pt x="35" y="21"/>
                    </a:lnTo>
                    <a:lnTo>
                      <a:pt x="37" y="21"/>
                    </a:lnTo>
                    <a:lnTo>
                      <a:pt x="41" y="18"/>
                    </a:lnTo>
                    <a:lnTo>
                      <a:pt x="43" y="18"/>
                    </a:lnTo>
                    <a:lnTo>
                      <a:pt x="47" y="16"/>
                    </a:lnTo>
                    <a:lnTo>
                      <a:pt x="51" y="16"/>
                    </a:lnTo>
                    <a:lnTo>
                      <a:pt x="55" y="15"/>
                    </a:lnTo>
                    <a:lnTo>
                      <a:pt x="58" y="15"/>
                    </a:lnTo>
                    <a:lnTo>
                      <a:pt x="63" y="13"/>
                    </a:lnTo>
                    <a:lnTo>
                      <a:pt x="68" y="10"/>
                    </a:lnTo>
                    <a:lnTo>
                      <a:pt x="74" y="9"/>
                    </a:lnTo>
                    <a:lnTo>
                      <a:pt x="76" y="9"/>
                    </a:lnTo>
                    <a:lnTo>
                      <a:pt x="78" y="8"/>
                    </a:lnTo>
                    <a:lnTo>
                      <a:pt x="80" y="8"/>
                    </a:lnTo>
                    <a:lnTo>
                      <a:pt x="84" y="7"/>
                    </a:lnTo>
                    <a:lnTo>
                      <a:pt x="85" y="7"/>
                    </a:lnTo>
                    <a:lnTo>
                      <a:pt x="90" y="5"/>
                    </a:lnTo>
                    <a:lnTo>
                      <a:pt x="91" y="5"/>
                    </a:lnTo>
                    <a:lnTo>
                      <a:pt x="95" y="4"/>
                    </a:lnTo>
                    <a:lnTo>
                      <a:pt x="97" y="4"/>
                    </a:lnTo>
                    <a:lnTo>
                      <a:pt x="101" y="2"/>
                    </a:lnTo>
                    <a:lnTo>
                      <a:pt x="103" y="2"/>
                    </a:lnTo>
                    <a:lnTo>
                      <a:pt x="104" y="1"/>
                    </a:lnTo>
                    <a:lnTo>
                      <a:pt x="105" y="1"/>
                    </a:lnTo>
                    <a:lnTo>
                      <a:pt x="107" y="0"/>
                    </a:lnTo>
                  </a:path>
                </a:pathLst>
              </a:custGeom>
              <a:solidFill>
                <a:srgbClr val="F1F1B4"/>
              </a:solidFill>
              <a:ln w="9525">
                <a:noFill/>
                <a:round/>
                <a:headEnd/>
                <a:tailEnd/>
              </a:ln>
            </p:spPr>
            <p:txBody>
              <a:bodyPr/>
              <a:lstStyle/>
              <a:p>
                <a:endParaRPr lang="zh-TW" altLang="en-US"/>
              </a:p>
            </p:txBody>
          </p:sp>
          <p:sp>
            <p:nvSpPr>
              <p:cNvPr id="118971" name="Freeform 259"/>
              <p:cNvSpPr>
                <a:spLocks/>
              </p:cNvSpPr>
              <p:nvPr/>
            </p:nvSpPr>
            <p:spPr bwMode="auto">
              <a:xfrm>
                <a:off x="890" y="2040"/>
                <a:ext cx="84" cy="51"/>
              </a:xfrm>
              <a:custGeom>
                <a:avLst/>
                <a:gdLst>
                  <a:gd name="T0" fmla="*/ 7 w 84"/>
                  <a:gd name="T1" fmla="*/ 21 h 51"/>
                  <a:gd name="T2" fmla="*/ 1 w 84"/>
                  <a:gd name="T3" fmla="*/ 33 h 51"/>
                  <a:gd name="T4" fmla="*/ 0 w 84"/>
                  <a:gd name="T5" fmla="*/ 41 h 51"/>
                  <a:gd name="T6" fmla="*/ 0 w 84"/>
                  <a:gd name="T7" fmla="*/ 42 h 51"/>
                  <a:gd name="T8" fmla="*/ 0 w 84"/>
                  <a:gd name="T9" fmla="*/ 41 h 51"/>
                  <a:gd name="T10" fmla="*/ 4 w 84"/>
                  <a:gd name="T11" fmla="*/ 33 h 51"/>
                  <a:gd name="T12" fmla="*/ 8 w 84"/>
                  <a:gd name="T13" fmla="*/ 26 h 51"/>
                  <a:gd name="T14" fmla="*/ 12 w 84"/>
                  <a:gd name="T15" fmla="*/ 21 h 51"/>
                  <a:gd name="T16" fmla="*/ 14 w 84"/>
                  <a:gd name="T17" fmla="*/ 18 h 51"/>
                  <a:gd name="T18" fmla="*/ 18 w 84"/>
                  <a:gd name="T19" fmla="*/ 13 h 51"/>
                  <a:gd name="T20" fmla="*/ 21 w 84"/>
                  <a:gd name="T21" fmla="*/ 10 h 51"/>
                  <a:gd name="T22" fmla="*/ 24 w 84"/>
                  <a:gd name="T23" fmla="*/ 9 h 51"/>
                  <a:gd name="T24" fmla="*/ 25 w 84"/>
                  <a:gd name="T25" fmla="*/ 13 h 51"/>
                  <a:gd name="T26" fmla="*/ 25 w 84"/>
                  <a:gd name="T27" fmla="*/ 15 h 51"/>
                  <a:gd name="T28" fmla="*/ 25 w 84"/>
                  <a:gd name="T29" fmla="*/ 20 h 51"/>
                  <a:gd name="T30" fmla="*/ 25 w 84"/>
                  <a:gd name="T31" fmla="*/ 21 h 51"/>
                  <a:gd name="T32" fmla="*/ 25 w 84"/>
                  <a:gd name="T33" fmla="*/ 29 h 51"/>
                  <a:gd name="T34" fmla="*/ 25 w 84"/>
                  <a:gd name="T35" fmla="*/ 38 h 51"/>
                  <a:gd name="T36" fmla="*/ 25 w 84"/>
                  <a:gd name="T37" fmla="*/ 47 h 51"/>
                  <a:gd name="T38" fmla="*/ 25 w 84"/>
                  <a:gd name="T39" fmla="*/ 50 h 51"/>
                  <a:gd name="T40" fmla="*/ 27 w 84"/>
                  <a:gd name="T41" fmla="*/ 47 h 51"/>
                  <a:gd name="T42" fmla="*/ 27 w 84"/>
                  <a:gd name="T43" fmla="*/ 33 h 51"/>
                  <a:gd name="T44" fmla="*/ 29 w 84"/>
                  <a:gd name="T45" fmla="*/ 17 h 51"/>
                  <a:gd name="T46" fmla="*/ 31 w 84"/>
                  <a:gd name="T47" fmla="*/ 6 h 51"/>
                  <a:gd name="T48" fmla="*/ 33 w 84"/>
                  <a:gd name="T49" fmla="*/ 6 h 51"/>
                  <a:gd name="T50" fmla="*/ 37 w 84"/>
                  <a:gd name="T51" fmla="*/ 8 h 51"/>
                  <a:gd name="T52" fmla="*/ 39 w 84"/>
                  <a:gd name="T53" fmla="*/ 13 h 51"/>
                  <a:gd name="T54" fmla="*/ 43 w 84"/>
                  <a:gd name="T55" fmla="*/ 18 h 51"/>
                  <a:gd name="T56" fmla="*/ 45 w 84"/>
                  <a:gd name="T57" fmla="*/ 23 h 51"/>
                  <a:gd name="T58" fmla="*/ 48 w 84"/>
                  <a:gd name="T59" fmla="*/ 31 h 51"/>
                  <a:gd name="T60" fmla="*/ 50 w 84"/>
                  <a:gd name="T61" fmla="*/ 39 h 51"/>
                  <a:gd name="T62" fmla="*/ 52 w 84"/>
                  <a:gd name="T63" fmla="*/ 42 h 51"/>
                  <a:gd name="T64" fmla="*/ 52 w 84"/>
                  <a:gd name="T65" fmla="*/ 40 h 51"/>
                  <a:gd name="T66" fmla="*/ 51 w 84"/>
                  <a:gd name="T67" fmla="*/ 29 h 51"/>
                  <a:gd name="T68" fmla="*/ 47 w 84"/>
                  <a:gd name="T69" fmla="*/ 16 h 51"/>
                  <a:gd name="T70" fmla="*/ 45 w 84"/>
                  <a:gd name="T71" fmla="*/ 6 h 51"/>
                  <a:gd name="T72" fmla="*/ 45 w 84"/>
                  <a:gd name="T73" fmla="*/ 5 h 51"/>
                  <a:gd name="T74" fmla="*/ 48 w 84"/>
                  <a:gd name="T75" fmla="*/ 6 h 51"/>
                  <a:gd name="T76" fmla="*/ 54 w 84"/>
                  <a:gd name="T77" fmla="*/ 8 h 51"/>
                  <a:gd name="T78" fmla="*/ 62 w 84"/>
                  <a:gd name="T79" fmla="*/ 10 h 51"/>
                  <a:gd name="T80" fmla="*/ 67 w 84"/>
                  <a:gd name="T81" fmla="*/ 14 h 51"/>
                  <a:gd name="T82" fmla="*/ 72 w 84"/>
                  <a:gd name="T83" fmla="*/ 17 h 51"/>
                  <a:gd name="T84" fmla="*/ 75 w 84"/>
                  <a:gd name="T85" fmla="*/ 21 h 51"/>
                  <a:gd name="T86" fmla="*/ 81 w 84"/>
                  <a:gd name="T87" fmla="*/ 27 h 51"/>
                  <a:gd name="T88" fmla="*/ 82 w 84"/>
                  <a:gd name="T89" fmla="*/ 28 h 51"/>
                  <a:gd name="T90" fmla="*/ 81 w 84"/>
                  <a:gd name="T91" fmla="*/ 26 h 51"/>
                  <a:gd name="T92" fmla="*/ 78 w 84"/>
                  <a:gd name="T93" fmla="*/ 20 h 51"/>
                  <a:gd name="T94" fmla="*/ 73 w 84"/>
                  <a:gd name="T95" fmla="*/ 12 h 51"/>
                  <a:gd name="T96" fmla="*/ 67 w 84"/>
                  <a:gd name="T97" fmla="*/ 9 h 51"/>
                  <a:gd name="T98" fmla="*/ 60 w 84"/>
                  <a:gd name="T99" fmla="*/ 6 h 51"/>
                  <a:gd name="T100" fmla="*/ 55 w 84"/>
                  <a:gd name="T101" fmla="*/ 4 h 51"/>
                  <a:gd name="T102" fmla="*/ 54 w 84"/>
                  <a:gd name="T103" fmla="*/ 4 h 51"/>
                  <a:gd name="T104" fmla="*/ 50 w 84"/>
                  <a:gd name="T105" fmla="*/ 2 h 51"/>
                  <a:gd name="T106" fmla="*/ 40 w 84"/>
                  <a:gd name="T107" fmla="*/ 2 h 51"/>
                  <a:gd name="T108" fmla="*/ 27 w 84"/>
                  <a:gd name="T109" fmla="*/ 2 h 51"/>
                  <a:gd name="T110" fmla="*/ 16 w 84"/>
                  <a:gd name="T111" fmla="*/ 8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4"/>
                  <a:gd name="T169" fmla="*/ 0 h 51"/>
                  <a:gd name="T170" fmla="*/ 84 w 84"/>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4" h="51">
                    <a:moveTo>
                      <a:pt x="14" y="10"/>
                    </a:moveTo>
                    <a:lnTo>
                      <a:pt x="11" y="14"/>
                    </a:lnTo>
                    <a:lnTo>
                      <a:pt x="9" y="18"/>
                    </a:lnTo>
                    <a:lnTo>
                      <a:pt x="7" y="21"/>
                    </a:lnTo>
                    <a:lnTo>
                      <a:pt x="5" y="25"/>
                    </a:lnTo>
                    <a:lnTo>
                      <a:pt x="3" y="29"/>
                    </a:lnTo>
                    <a:lnTo>
                      <a:pt x="2" y="31"/>
                    </a:lnTo>
                    <a:lnTo>
                      <a:pt x="1" y="33"/>
                    </a:lnTo>
                    <a:lnTo>
                      <a:pt x="1" y="35"/>
                    </a:lnTo>
                    <a:lnTo>
                      <a:pt x="0" y="37"/>
                    </a:lnTo>
                    <a:lnTo>
                      <a:pt x="0" y="39"/>
                    </a:lnTo>
                    <a:lnTo>
                      <a:pt x="0" y="41"/>
                    </a:lnTo>
                    <a:lnTo>
                      <a:pt x="0" y="42"/>
                    </a:lnTo>
                    <a:lnTo>
                      <a:pt x="0" y="41"/>
                    </a:lnTo>
                    <a:lnTo>
                      <a:pt x="2" y="39"/>
                    </a:lnTo>
                    <a:lnTo>
                      <a:pt x="2" y="37"/>
                    </a:lnTo>
                    <a:lnTo>
                      <a:pt x="4" y="35"/>
                    </a:lnTo>
                    <a:lnTo>
                      <a:pt x="4" y="33"/>
                    </a:lnTo>
                    <a:lnTo>
                      <a:pt x="6" y="31"/>
                    </a:lnTo>
                    <a:lnTo>
                      <a:pt x="6" y="30"/>
                    </a:lnTo>
                    <a:lnTo>
                      <a:pt x="8" y="28"/>
                    </a:lnTo>
                    <a:lnTo>
                      <a:pt x="8" y="26"/>
                    </a:lnTo>
                    <a:lnTo>
                      <a:pt x="11" y="24"/>
                    </a:lnTo>
                    <a:lnTo>
                      <a:pt x="12" y="22"/>
                    </a:lnTo>
                    <a:lnTo>
                      <a:pt x="12" y="21"/>
                    </a:lnTo>
                    <a:lnTo>
                      <a:pt x="14" y="20"/>
                    </a:lnTo>
                    <a:lnTo>
                      <a:pt x="14" y="18"/>
                    </a:lnTo>
                    <a:lnTo>
                      <a:pt x="16" y="16"/>
                    </a:lnTo>
                    <a:lnTo>
                      <a:pt x="18" y="14"/>
                    </a:lnTo>
                    <a:lnTo>
                      <a:pt x="18" y="13"/>
                    </a:lnTo>
                    <a:lnTo>
                      <a:pt x="19" y="11"/>
                    </a:lnTo>
                    <a:lnTo>
                      <a:pt x="21" y="10"/>
                    </a:lnTo>
                    <a:lnTo>
                      <a:pt x="23" y="8"/>
                    </a:lnTo>
                    <a:lnTo>
                      <a:pt x="24" y="8"/>
                    </a:lnTo>
                    <a:lnTo>
                      <a:pt x="24" y="9"/>
                    </a:lnTo>
                    <a:lnTo>
                      <a:pt x="26" y="9"/>
                    </a:lnTo>
                    <a:lnTo>
                      <a:pt x="25" y="11"/>
                    </a:lnTo>
                    <a:lnTo>
                      <a:pt x="25" y="13"/>
                    </a:lnTo>
                    <a:lnTo>
                      <a:pt x="25" y="14"/>
                    </a:lnTo>
                    <a:lnTo>
                      <a:pt x="25" y="15"/>
                    </a:lnTo>
                    <a:lnTo>
                      <a:pt x="25" y="18"/>
                    </a:lnTo>
                    <a:lnTo>
                      <a:pt x="25" y="20"/>
                    </a:lnTo>
                    <a:lnTo>
                      <a:pt x="25" y="21"/>
                    </a:lnTo>
                    <a:lnTo>
                      <a:pt x="25" y="25"/>
                    </a:lnTo>
                    <a:lnTo>
                      <a:pt x="25" y="27"/>
                    </a:lnTo>
                    <a:lnTo>
                      <a:pt x="25" y="29"/>
                    </a:lnTo>
                    <a:lnTo>
                      <a:pt x="25" y="31"/>
                    </a:lnTo>
                    <a:lnTo>
                      <a:pt x="25" y="34"/>
                    </a:lnTo>
                    <a:lnTo>
                      <a:pt x="25" y="36"/>
                    </a:lnTo>
                    <a:lnTo>
                      <a:pt x="25" y="38"/>
                    </a:lnTo>
                    <a:lnTo>
                      <a:pt x="25" y="40"/>
                    </a:lnTo>
                    <a:lnTo>
                      <a:pt x="25" y="42"/>
                    </a:lnTo>
                    <a:lnTo>
                      <a:pt x="25" y="45"/>
                    </a:lnTo>
                    <a:lnTo>
                      <a:pt x="25" y="47"/>
                    </a:lnTo>
                    <a:lnTo>
                      <a:pt x="25" y="48"/>
                    </a:lnTo>
                    <a:lnTo>
                      <a:pt x="25" y="50"/>
                    </a:lnTo>
                    <a:lnTo>
                      <a:pt x="27" y="50"/>
                    </a:lnTo>
                    <a:lnTo>
                      <a:pt x="27" y="49"/>
                    </a:lnTo>
                    <a:lnTo>
                      <a:pt x="27" y="47"/>
                    </a:lnTo>
                    <a:lnTo>
                      <a:pt x="27" y="44"/>
                    </a:lnTo>
                    <a:lnTo>
                      <a:pt x="27" y="41"/>
                    </a:lnTo>
                    <a:lnTo>
                      <a:pt x="27" y="37"/>
                    </a:lnTo>
                    <a:lnTo>
                      <a:pt x="27" y="33"/>
                    </a:lnTo>
                    <a:lnTo>
                      <a:pt x="29" y="29"/>
                    </a:lnTo>
                    <a:lnTo>
                      <a:pt x="29" y="25"/>
                    </a:lnTo>
                    <a:lnTo>
                      <a:pt x="29" y="21"/>
                    </a:lnTo>
                    <a:lnTo>
                      <a:pt x="29" y="17"/>
                    </a:lnTo>
                    <a:lnTo>
                      <a:pt x="31" y="13"/>
                    </a:lnTo>
                    <a:lnTo>
                      <a:pt x="31" y="11"/>
                    </a:lnTo>
                    <a:lnTo>
                      <a:pt x="31" y="8"/>
                    </a:lnTo>
                    <a:lnTo>
                      <a:pt x="31" y="6"/>
                    </a:lnTo>
                    <a:lnTo>
                      <a:pt x="33" y="4"/>
                    </a:lnTo>
                    <a:lnTo>
                      <a:pt x="33" y="6"/>
                    </a:lnTo>
                    <a:lnTo>
                      <a:pt x="35" y="6"/>
                    </a:lnTo>
                    <a:lnTo>
                      <a:pt x="35" y="8"/>
                    </a:lnTo>
                    <a:lnTo>
                      <a:pt x="37" y="8"/>
                    </a:lnTo>
                    <a:lnTo>
                      <a:pt x="39" y="8"/>
                    </a:lnTo>
                    <a:lnTo>
                      <a:pt x="39" y="10"/>
                    </a:lnTo>
                    <a:lnTo>
                      <a:pt x="39" y="11"/>
                    </a:lnTo>
                    <a:lnTo>
                      <a:pt x="39" y="13"/>
                    </a:lnTo>
                    <a:lnTo>
                      <a:pt x="40" y="13"/>
                    </a:lnTo>
                    <a:lnTo>
                      <a:pt x="40" y="15"/>
                    </a:lnTo>
                    <a:lnTo>
                      <a:pt x="43" y="15"/>
                    </a:lnTo>
                    <a:lnTo>
                      <a:pt x="43" y="18"/>
                    </a:lnTo>
                    <a:lnTo>
                      <a:pt x="45" y="18"/>
                    </a:lnTo>
                    <a:lnTo>
                      <a:pt x="45" y="20"/>
                    </a:lnTo>
                    <a:lnTo>
                      <a:pt x="45" y="21"/>
                    </a:lnTo>
                    <a:lnTo>
                      <a:pt x="45" y="23"/>
                    </a:lnTo>
                    <a:lnTo>
                      <a:pt x="47" y="25"/>
                    </a:lnTo>
                    <a:lnTo>
                      <a:pt x="47" y="27"/>
                    </a:lnTo>
                    <a:lnTo>
                      <a:pt x="48" y="29"/>
                    </a:lnTo>
                    <a:lnTo>
                      <a:pt x="48" y="31"/>
                    </a:lnTo>
                    <a:lnTo>
                      <a:pt x="50" y="33"/>
                    </a:lnTo>
                    <a:lnTo>
                      <a:pt x="50" y="35"/>
                    </a:lnTo>
                    <a:lnTo>
                      <a:pt x="50" y="37"/>
                    </a:lnTo>
                    <a:lnTo>
                      <a:pt x="50" y="39"/>
                    </a:lnTo>
                    <a:lnTo>
                      <a:pt x="52" y="39"/>
                    </a:lnTo>
                    <a:lnTo>
                      <a:pt x="52" y="41"/>
                    </a:lnTo>
                    <a:lnTo>
                      <a:pt x="52" y="42"/>
                    </a:lnTo>
                    <a:lnTo>
                      <a:pt x="54" y="42"/>
                    </a:lnTo>
                    <a:lnTo>
                      <a:pt x="52" y="42"/>
                    </a:lnTo>
                    <a:lnTo>
                      <a:pt x="52" y="40"/>
                    </a:lnTo>
                    <a:lnTo>
                      <a:pt x="52" y="37"/>
                    </a:lnTo>
                    <a:lnTo>
                      <a:pt x="51" y="35"/>
                    </a:lnTo>
                    <a:lnTo>
                      <a:pt x="51" y="32"/>
                    </a:lnTo>
                    <a:lnTo>
                      <a:pt x="51" y="29"/>
                    </a:lnTo>
                    <a:lnTo>
                      <a:pt x="51" y="25"/>
                    </a:lnTo>
                    <a:lnTo>
                      <a:pt x="48" y="23"/>
                    </a:lnTo>
                    <a:lnTo>
                      <a:pt x="48" y="19"/>
                    </a:lnTo>
                    <a:lnTo>
                      <a:pt x="47" y="16"/>
                    </a:lnTo>
                    <a:lnTo>
                      <a:pt x="47" y="13"/>
                    </a:lnTo>
                    <a:lnTo>
                      <a:pt x="45" y="10"/>
                    </a:lnTo>
                    <a:lnTo>
                      <a:pt x="45" y="8"/>
                    </a:lnTo>
                    <a:lnTo>
                      <a:pt x="45" y="6"/>
                    </a:lnTo>
                    <a:lnTo>
                      <a:pt x="45" y="4"/>
                    </a:lnTo>
                    <a:lnTo>
                      <a:pt x="45" y="5"/>
                    </a:lnTo>
                    <a:lnTo>
                      <a:pt x="45" y="6"/>
                    </a:lnTo>
                    <a:lnTo>
                      <a:pt x="47" y="6"/>
                    </a:lnTo>
                    <a:lnTo>
                      <a:pt x="48" y="6"/>
                    </a:lnTo>
                    <a:lnTo>
                      <a:pt x="50" y="6"/>
                    </a:lnTo>
                    <a:lnTo>
                      <a:pt x="51" y="8"/>
                    </a:lnTo>
                    <a:lnTo>
                      <a:pt x="52" y="8"/>
                    </a:lnTo>
                    <a:lnTo>
                      <a:pt x="54" y="8"/>
                    </a:lnTo>
                    <a:lnTo>
                      <a:pt x="56" y="8"/>
                    </a:lnTo>
                    <a:lnTo>
                      <a:pt x="58" y="10"/>
                    </a:lnTo>
                    <a:lnTo>
                      <a:pt x="60" y="10"/>
                    </a:lnTo>
                    <a:lnTo>
                      <a:pt x="62" y="10"/>
                    </a:lnTo>
                    <a:lnTo>
                      <a:pt x="64" y="10"/>
                    </a:lnTo>
                    <a:lnTo>
                      <a:pt x="64" y="13"/>
                    </a:lnTo>
                    <a:lnTo>
                      <a:pt x="66" y="13"/>
                    </a:lnTo>
                    <a:lnTo>
                      <a:pt x="67" y="14"/>
                    </a:lnTo>
                    <a:lnTo>
                      <a:pt x="70" y="14"/>
                    </a:lnTo>
                    <a:lnTo>
                      <a:pt x="70" y="16"/>
                    </a:lnTo>
                    <a:lnTo>
                      <a:pt x="72" y="16"/>
                    </a:lnTo>
                    <a:lnTo>
                      <a:pt x="72" y="17"/>
                    </a:lnTo>
                    <a:lnTo>
                      <a:pt x="73" y="17"/>
                    </a:lnTo>
                    <a:lnTo>
                      <a:pt x="73" y="19"/>
                    </a:lnTo>
                    <a:lnTo>
                      <a:pt x="75" y="20"/>
                    </a:lnTo>
                    <a:lnTo>
                      <a:pt x="75" y="21"/>
                    </a:lnTo>
                    <a:lnTo>
                      <a:pt x="78" y="21"/>
                    </a:lnTo>
                    <a:lnTo>
                      <a:pt x="78" y="23"/>
                    </a:lnTo>
                    <a:lnTo>
                      <a:pt x="79" y="25"/>
                    </a:lnTo>
                    <a:lnTo>
                      <a:pt x="81" y="27"/>
                    </a:lnTo>
                    <a:lnTo>
                      <a:pt x="83" y="27"/>
                    </a:lnTo>
                    <a:lnTo>
                      <a:pt x="82" y="28"/>
                    </a:lnTo>
                    <a:lnTo>
                      <a:pt x="82" y="27"/>
                    </a:lnTo>
                    <a:lnTo>
                      <a:pt x="81" y="27"/>
                    </a:lnTo>
                    <a:lnTo>
                      <a:pt x="81" y="26"/>
                    </a:lnTo>
                    <a:lnTo>
                      <a:pt x="81" y="23"/>
                    </a:lnTo>
                    <a:lnTo>
                      <a:pt x="79" y="23"/>
                    </a:lnTo>
                    <a:lnTo>
                      <a:pt x="79" y="21"/>
                    </a:lnTo>
                    <a:lnTo>
                      <a:pt x="78" y="20"/>
                    </a:lnTo>
                    <a:lnTo>
                      <a:pt x="78" y="18"/>
                    </a:lnTo>
                    <a:lnTo>
                      <a:pt x="76" y="15"/>
                    </a:lnTo>
                    <a:lnTo>
                      <a:pt x="75" y="14"/>
                    </a:lnTo>
                    <a:lnTo>
                      <a:pt x="73" y="12"/>
                    </a:lnTo>
                    <a:lnTo>
                      <a:pt x="73" y="10"/>
                    </a:lnTo>
                    <a:lnTo>
                      <a:pt x="71" y="10"/>
                    </a:lnTo>
                    <a:lnTo>
                      <a:pt x="69" y="9"/>
                    </a:lnTo>
                    <a:lnTo>
                      <a:pt x="67" y="9"/>
                    </a:lnTo>
                    <a:lnTo>
                      <a:pt x="66" y="7"/>
                    </a:lnTo>
                    <a:lnTo>
                      <a:pt x="64" y="7"/>
                    </a:lnTo>
                    <a:lnTo>
                      <a:pt x="62" y="6"/>
                    </a:lnTo>
                    <a:lnTo>
                      <a:pt x="60" y="6"/>
                    </a:lnTo>
                    <a:lnTo>
                      <a:pt x="60" y="4"/>
                    </a:lnTo>
                    <a:lnTo>
                      <a:pt x="58" y="4"/>
                    </a:lnTo>
                    <a:lnTo>
                      <a:pt x="57" y="4"/>
                    </a:lnTo>
                    <a:lnTo>
                      <a:pt x="55" y="4"/>
                    </a:lnTo>
                    <a:lnTo>
                      <a:pt x="54" y="4"/>
                    </a:lnTo>
                    <a:lnTo>
                      <a:pt x="54" y="2"/>
                    </a:lnTo>
                    <a:lnTo>
                      <a:pt x="52" y="2"/>
                    </a:lnTo>
                    <a:lnTo>
                      <a:pt x="50" y="2"/>
                    </a:lnTo>
                    <a:lnTo>
                      <a:pt x="48" y="2"/>
                    </a:lnTo>
                    <a:lnTo>
                      <a:pt x="45" y="2"/>
                    </a:lnTo>
                    <a:lnTo>
                      <a:pt x="43" y="2"/>
                    </a:lnTo>
                    <a:lnTo>
                      <a:pt x="40" y="2"/>
                    </a:lnTo>
                    <a:lnTo>
                      <a:pt x="38" y="0"/>
                    </a:lnTo>
                    <a:lnTo>
                      <a:pt x="34" y="2"/>
                    </a:lnTo>
                    <a:lnTo>
                      <a:pt x="31" y="2"/>
                    </a:lnTo>
                    <a:lnTo>
                      <a:pt x="27" y="2"/>
                    </a:lnTo>
                    <a:lnTo>
                      <a:pt x="25" y="2"/>
                    </a:lnTo>
                    <a:lnTo>
                      <a:pt x="21" y="4"/>
                    </a:lnTo>
                    <a:lnTo>
                      <a:pt x="19" y="6"/>
                    </a:lnTo>
                    <a:lnTo>
                      <a:pt x="16" y="8"/>
                    </a:lnTo>
                    <a:lnTo>
                      <a:pt x="14" y="10"/>
                    </a:lnTo>
                  </a:path>
                </a:pathLst>
              </a:custGeom>
              <a:solidFill>
                <a:srgbClr val="E1E100"/>
              </a:solidFill>
              <a:ln w="9525">
                <a:noFill/>
                <a:round/>
                <a:headEnd/>
                <a:tailEnd/>
              </a:ln>
            </p:spPr>
            <p:txBody>
              <a:bodyPr/>
              <a:lstStyle/>
              <a:p>
                <a:endParaRPr lang="zh-TW" altLang="en-US"/>
              </a:p>
            </p:txBody>
          </p:sp>
          <p:sp>
            <p:nvSpPr>
              <p:cNvPr id="118972" name="Freeform 260"/>
              <p:cNvSpPr>
                <a:spLocks/>
              </p:cNvSpPr>
              <p:nvPr/>
            </p:nvSpPr>
            <p:spPr bwMode="auto">
              <a:xfrm>
                <a:off x="892" y="2035"/>
                <a:ext cx="53" cy="62"/>
              </a:xfrm>
              <a:custGeom>
                <a:avLst/>
                <a:gdLst>
                  <a:gd name="T0" fmla="*/ 9 w 53"/>
                  <a:gd name="T1" fmla="*/ 59 h 62"/>
                  <a:gd name="T2" fmla="*/ 7 w 53"/>
                  <a:gd name="T3" fmla="*/ 55 h 62"/>
                  <a:gd name="T4" fmla="*/ 7 w 53"/>
                  <a:gd name="T5" fmla="*/ 49 h 62"/>
                  <a:gd name="T6" fmla="*/ 7 w 53"/>
                  <a:gd name="T7" fmla="*/ 44 h 62"/>
                  <a:gd name="T8" fmla="*/ 9 w 53"/>
                  <a:gd name="T9" fmla="*/ 38 h 62"/>
                  <a:gd name="T10" fmla="*/ 9 w 53"/>
                  <a:gd name="T11" fmla="*/ 34 h 62"/>
                  <a:gd name="T12" fmla="*/ 11 w 53"/>
                  <a:gd name="T13" fmla="*/ 28 h 62"/>
                  <a:gd name="T14" fmla="*/ 13 w 53"/>
                  <a:gd name="T15" fmla="*/ 24 h 62"/>
                  <a:gd name="T16" fmla="*/ 17 w 53"/>
                  <a:gd name="T17" fmla="*/ 18 h 62"/>
                  <a:gd name="T18" fmla="*/ 19 w 53"/>
                  <a:gd name="T19" fmla="*/ 15 h 62"/>
                  <a:gd name="T20" fmla="*/ 23 w 53"/>
                  <a:gd name="T21" fmla="*/ 11 h 62"/>
                  <a:gd name="T22" fmla="*/ 27 w 53"/>
                  <a:gd name="T23" fmla="*/ 8 h 62"/>
                  <a:gd name="T24" fmla="*/ 31 w 53"/>
                  <a:gd name="T25" fmla="*/ 5 h 62"/>
                  <a:gd name="T26" fmla="*/ 35 w 53"/>
                  <a:gd name="T27" fmla="*/ 4 h 62"/>
                  <a:gd name="T28" fmla="*/ 41 w 53"/>
                  <a:gd name="T29" fmla="*/ 1 h 62"/>
                  <a:gd name="T30" fmla="*/ 46 w 53"/>
                  <a:gd name="T31" fmla="*/ 1 h 62"/>
                  <a:gd name="T32" fmla="*/ 52 w 53"/>
                  <a:gd name="T33" fmla="*/ 0 h 62"/>
                  <a:gd name="T34" fmla="*/ 50 w 53"/>
                  <a:gd name="T35" fmla="*/ 0 h 62"/>
                  <a:gd name="T36" fmla="*/ 44 w 53"/>
                  <a:gd name="T37" fmla="*/ 1 h 62"/>
                  <a:gd name="T38" fmla="*/ 38 w 53"/>
                  <a:gd name="T39" fmla="*/ 1 h 62"/>
                  <a:gd name="T40" fmla="*/ 32 w 53"/>
                  <a:gd name="T41" fmla="*/ 3 h 62"/>
                  <a:gd name="T42" fmla="*/ 28 w 53"/>
                  <a:gd name="T43" fmla="*/ 4 h 62"/>
                  <a:gd name="T44" fmla="*/ 23 w 53"/>
                  <a:gd name="T45" fmla="*/ 7 h 62"/>
                  <a:gd name="T46" fmla="*/ 19 w 53"/>
                  <a:gd name="T47" fmla="*/ 9 h 62"/>
                  <a:gd name="T48" fmla="*/ 15 w 53"/>
                  <a:gd name="T49" fmla="*/ 13 h 62"/>
                  <a:gd name="T50" fmla="*/ 11 w 53"/>
                  <a:gd name="T51" fmla="*/ 16 h 62"/>
                  <a:gd name="T52" fmla="*/ 8 w 53"/>
                  <a:gd name="T53" fmla="*/ 22 h 62"/>
                  <a:gd name="T54" fmla="*/ 5 w 53"/>
                  <a:gd name="T55" fmla="*/ 26 h 62"/>
                  <a:gd name="T56" fmla="*/ 3 w 53"/>
                  <a:gd name="T57" fmla="*/ 32 h 62"/>
                  <a:gd name="T58" fmla="*/ 2 w 53"/>
                  <a:gd name="T59" fmla="*/ 36 h 62"/>
                  <a:gd name="T60" fmla="*/ 0 w 53"/>
                  <a:gd name="T61" fmla="*/ 43 h 62"/>
                  <a:gd name="T62" fmla="*/ 0 w 53"/>
                  <a:gd name="T63" fmla="*/ 49 h 62"/>
                  <a:gd name="T64" fmla="*/ 0 w 53"/>
                  <a:gd name="T65" fmla="*/ 55 h 62"/>
                  <a:gd name="T66" fmla="*/ 2 w 53"/>
                  <a:gd name="T67" fmla="*/ 61 h 62"/>
                  <a:gd name="T68" fmla="*/ 2 w 53"/>
                  <a:gd name="T69" fmla="*/ 61 h 62"/>
                  <a:gd name="T70" fmla="*/ 2 w 53"/>
                  <a:gd name="T71" fmla="*/ 61 h 62"/>
                  <a:gd name="T72" fmla="*/ 2 w 53"/>
                  <a:gd name="T73" fmla="*/ 61 h 62"/>
                  <a:gd name="T74" fmla="*/ 2 w 53"/>
                  <a:gd name="T75" fmla="*/ 61 h 62"/>
                  <a:gd name="T76" fmla="*/ 2 w 53"/>
                  <a:gd name="T77" fmla="*/ 61 h 62"/>
                  <a:gd name="T78" fmla="*/ 2 w 53"/>
                  <a:gd name="T79" fmla="*/ 61 h 62"/>
                  <a:gd name="T80" fmla="*/ 2 w 53"/>
                  <a:gd name="T81" fmla="*/ 61 h 62"/>
                  <a:gd name="T82" fmla="*/ 4 w 53"/>
                  <a:gd name="T83" fmla="*/ 61 h 62"/>
                  <a:gd name="T84" fmla="*/ 4 w 53"/>
                  <a:gd name="T85" fmla="*/ 61 h 62"/>
                  <a:gd name="T86" fmla="*/ 4 w 53"/>
                  <a:gd name="T87" fmla="*/ 61 h 62"/>
                  <a:gd name="T88" fmla="*/ 4 w 53"/>
                  <a:gd name="T89" fmla="*/ 61 h 62"/>
                  <a:gd name="T90" fmla="*/ 6 w 53"/>
                  <a:gd name="T91" fmla="*/ 61 h 62"/>
                  <a:gd name="T92" fmla="*/ 6 w 53"/>
                  <a:gd name="T93" fmla="*/ 61 h 62"/>
                  <a:gd name="T94" fmla="*/ 6 w 53"/>
                  <a:gd name="T95" fmla="*/ 61 h 62"/>
                  <a:gd name="T96" fmla="*/ 6 w 53"/>
                  <a:gd name="T97" fmla="*/ 61 h 62"/>
                  <a:gd name="T98" fmla="*/ 9 w 53"/>
                  <a:gd name="T99" fmla="*/ 59 h 62"/>
                  <a:gd name="T100" fmla="*/ 9 w 53"/>
                  <a:gd name="T101" fmla="*/ 59 h 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
                  <a:gd name="T154" fmla="*/ 0 h 62"/>
                  <a:gd name="T155" fmla="*/ 53 w 53"/>
                  <a:gd name="T156" fmla="*/ 62 h 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 h="62">
                    <a:moveTo>
                      <a:pt x="9" y="59"/>
                    </a:moveTo>
                    <a:lnTo>
                      <a:pt x="7" y="55"/>
                    </a:lnTo>
                    <a:lnTo>
                      <a:pt x="7" y="49"/>
                    </a:lnTo>
                    <a:lnTo>
                      <a:pt x="7" y="44"/>
                    </a:lnTo>
                    <a:lnTo>
                      <a:pt x="9" y="38"/>
                    </a:lnTo>
                    <a:lnTo>
                      <a:pt x="9" y="34"/>
                    </a:lnTo>
                    <a:lnTo>
                      <a:pt x="11" y="28"/>
                    </a:lnTo>
                    <a:lnTo>
                      <a:pt x="13" y="24"/>
                    </a:lnTo>
                    <a:lnTo>
                      <a:pt x="17" y="18"/>
                    </a:lnTo>
                    <a:lnTo>
                      <a:pt x="19" y="15"/>
                    </a:lnTo>
                    <a:lnTo>
                      <a:pt x="23" y="11"/>
                    </a:lnTo>
                    <a:lnTo>
                      <a:pt x="27" y="8"/>
                    </a:lnTo>
                    <a:lnTo>
                      <a:pt x="31" y="5"/>
                    </a:lnTo>
                    <a:lnTo>
                      <a:pt x="35" y="4"/>
                    </a:lnTo>
                    <a:lnTo>
                      <a:pt x="41" y="1"/>
                    </a:lnTo>
                    <a:lnTo>
                      <a:pt x="46" y="1"/>
                    </a:lnTo>
                    <a:lnTo>
                      <a:pt x="52" y="0"/>
                    </a:lnTo>
                    <a:lnTo>
                      <a:pt x="50" y="0"/>
                    </a:lnTo>
                    <a:lnTo>
                      <a:pt x="44" y="1"/>
                    </a:lnTo>
                    <a:lnTo>
                      <a:pt x="38" y="1"/>
                    </a:lnTo>
                    <a:lnTo>
                      <a:pt x="32" y="3"/>
                    </a:lnTo>
                    <a:lnTo>
                      <a:pt x="28" y="4"/>
                    </a:lnTo>
                    <a:lnTo>
                      <a:pt x="23" y="7"/>
                    </a:lnTo>
                    <a:lnTo>
                      <a:pt x="19" y="9"/>
                    </a:lnTo>
                    <a:lnTo>
                      <a:pt x="15" y="13"/>
                    </a:lnTo>
                    <a:lnTo>
                      <a:pt x="11" y="16"/>
                    </a:lnTo>
                    <a:lnTo>
                      <a:pt x="8" y="22"/>
                    </a:lnTo>
                    <a:lnTo>
                      <a:pt x="5" y="26"/>
                    </a:lnTo>
                    <a:lnTo>
                      <a:pt x="3" y="32"/>
                    </a:lnTo>
                    <a:lnTo>
                      <a:pt x="2" y="36"/>
                    </a:lnTo>
                    <a:lnTo>
                      <a:pt x="0" y="43"/>
                    </a:lnTo>
                    <a:lnTo>
                      <a:pt x="0" y="49"/>
                    </a:lnTo>
                    <a:lnTo>
                      <a:pt x="0" y="55"/>
                    </a:lnTo>
                    <a:lnTo>
                      <a:pt x="2" y="61"/>
                    </a:lnTo>
                    <a:lnTo>
                      <a:pt x="4" y="61"/>
                    </a:lnTo>
                    <a:lnTo>
                      <a:pt x="6" y="61"/>
                    </a:lnTo>
                    <a:lnTo>
                      <a:pt x="9" y="59"/>
                    </a:lnTo>
                  </a:path>
                </a:pathLst>
              </a:custGeom>
              <a:solidFill>
                <a:srgbClr val="F1F1B4"/>
              </a:solidFill>
              <a:ln w="9525">
                <a:noFill/>
                <a:round/>
                <a:headEnd/>
                <a:tailEnd/>
              </a:ln>
            </p:spPr>
            <p:txBody>
              <a:bodyPr/>
              <a:lstStyle/>
              <a:p>
                <a:endParaRPr lang="zh-TW" altLang="en-US"/>
              </a:p>
            </p:txBody>
          </p:sp>
          <p:sp>
            <p:nvSpPr>
              <p:cNvPr id="118973" name="Freeform 261"/>
              <p:cNvSpPr>
                <a:spLocks/>
              </p:cNvSpPr>
              <p:nvPr/>
            </p:nvSpPr>
            <p:spPr bwMode="auto">
              <a:xfrm>
                <a:off x="936" y="2042"/>
                <a:ext cx="36" cy="24"/>
              </a:xfrm>
              <a:custGeom>
                <a:avLst/>
                <a:gdLst>
                  <a:gd name="T0" fmla="*/ 35 w 36"/>
                  <a:gd name="T1" fmla="*/ 23 h 24"/>
                  <a:gd name="T2" fmla="*/ 33 w 36"/>
                  <a:gd name="T3" fmla="*/ 21 h 24"/>
                  <a:gd name="T4" fmla="*/ 31 w 36"/>
                  <a:gd name="T5" fmla="*/ 19 h 24"/>
                  <a:gd name="T6" fmla="*/ 29 w 36"/>
                  <a:gd name="T7" fmla="*/ 17 h 24"/>
                  <a:gd name="T8" fmla="*/ 28 w 36"/>
                  <a:gd name="T9" fmla="*/ 15 h 24"/>
                  <a:gd name="T10" fmla="*/ 26 w 36"/>
                  <a:gd name="T11" fmla="*/ 14 h 24"/>
                  <a:gd name="T12" fmla="*/ 24 w 36"/>
                  <a:gd name="T13" fmla="*/ 12 h 24"/>
                  <a:gd name="T14" fmla="*/ 22 w 36"/>
                  <a:gd name="T15" fmla="*/ 11 h 24"/>
                  <a:gd name="T16" fmla="*/ 20 w 36"/>
                  <a:gd name="T17" fmla="*/ 8 h 24"/>
                  <a:gd name="T18" fmla="*/ 16 w 36"/>
                  <a:gd name="T19" fmla="*/ 8 h 24"/>
                  <a:gd name="T20" fmla="*/ 14 w 36"/>
                  <a:gd name="T21" fmla="*/ 6 h 24"/>
                  <a:gd name="T22" fmla="*/ 12 w 36"/>
                  <a:gd name="T23" fmla="*/ 6 h 24"/>
                  <a:gd name="T24" fmla="*/ 10 w 36"/>
                  <a:gd name="T25" fmla="*/ 4 h 24"/>
                  <a:gd name="T26" fmla="*/ 6 w 36"/>
                  <a:gd name="T27" fmla="*/ 4 h 24"/>
                  <a:gd name="T28" fmla="*/ 5 w 36"/>
                  <a:gd name="T29" fmla="*/ 2 h 24"/>
                  <a:gd name="T30" fmla="*/ 2 w 36"/>
                  <a:gd name="T31" fmla="*/ 2 h 24"/>
                  <a:gd name="T32" fmla="*/ 0 w 36"/>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5" y="23"/>
                    </a:moveTo>
                    <a:lnTo>
                      <a:pt x="33" y="21"/>
                    </a:lnTo>
                    <a:lnTo>
                      <a:pt x="31" y="19"/>
                    </a:lnTo>
                    <a:lnTo>
                      <a:pt x="29" y="17"/>
                    </a:lnTo>
                    <a:lnTo>
                      <a:pt x="28" y="15"/>
                    </a:lnTo>
                    <a:lnTo>
                      <a:pt x="26" y="14"/>
                    </a:lnTo>
                    <a:lnTo>
                      <a:pt x="24" y="12"/>
                    </a:lnTo>
                    <a:lnTo>
                      <a:pt x="22" y="11"/>
                    </a:lnTo>
                    <a:lnTo>
                      <a:pt x="20" y="8"/>
                    </a:lnTo>
                    <a:lnTo>
                      <a:pt x="16" y="8"/>
                    </a:lnTo>
                    <a:lnTo>
                      <a:pt x="14" y="6"/>
                    </a:lnTo>
                    <a:lnTo>
                      <a:pt x="12" y="6"/>
                    </a:lnTo>
                    <a:lnTo>
                      <a:pt x="10" y="4"/>
                    </a:lnTo>
                    <a:lnTo>
                      <a:pt x="6" y="4"/>
                    </a:lnTo>
                    <a:lnTo>
                      <a:pt x="5" y="2"/>
                    </a:lnTo>
                    <a:lnTo>
                      <a:pt x="2" y="2"/>
                    </a:lnTo>
                    <a:lnTo>
                      <a:pt x="0" y="0"/>
                    </a:lnTo>
                  </a:path>
                </a:pathLst>
              </a:custGeom>
              <a:noFill/>
              <a:ln w="18772">
                <a:solidFill>
                  <a:srgbClr val="FFFFFF"/>
                </a:solidFill>
                <a:round/>
                <a:headEnd/>
                <a:tailEnd/>
              </a:ln>
            </p:spPr>
            <p:txBody>
              <a:bodyPr/>
              <a:lstStyle/>
              <a:p>
                <a:endParaRPr lang="zh-TW" altLang="en-US"/>
              </a:p>
            </p:txBody>
          </p:sp>
          <p:sp>
            <p:nvSpPr>
              <p:cNvPr id="118974" name="Freeform 262"/>
              <p:cNvSpPr>
                <a:spLocks/>
              </p:cNvSpPr>
              <p:nvPr/>
            </p:nvSpPr>
            <p:spPr bwMode="auto">
              <a:xfrm>
                <a:off x="936" y="2044"/>
                <a:ext cx="9" cy="33"/>
              </a:xfrm>
              <a:custGeom>
                <a:avLst/>
                <a:gdLst>
                  <a:gd name="T0" fmla="*/ 8 w 9"/>
                  <a:gd name="T1" fmla="*/ 32 h 33"/>
                  <a:gd name="T2" fmla="*/ 6 w 9"/>
                  <a:gd name="T3" fmla="*/ 31 h 33"/>
                  <a:gd name="T4" fmla="*/ 6 w 9"/>
                  <a:gd name="T5" fmla="*/ 29 h 33"/>
                  <a:gd name="T6" fmla="*/ 6 w 9"/>
                  <a:gd name="T7" fmla="*/ 27 h 33"/>
                  <a:gd name="T8" fmla="*/ 6 w 9"/>
                  <a:gd name="T9" fmla="*/ 25 h 33"/>
                  <a:gd name="T10" fmla="*/ 5 w 9"/>
                  <a:gd name="T11" fmla="*/ 23 h 33"/>
                  <a:gd name="T12" fmla="*/ 5 w 9"/>
                  <a:gd name="T13" fmla="*/ 22 h 33"/>
                  <a:gd name="T14" fmla="*/ 5 w 9"/>
                  <a:gd name="T15" fmla="*/ 19 h 33"/>
                  <a:gd name="T16" fmla="*/ 5 w 9"/>
                  <a:gd name="T17" fmla="*/ 17 h 33"/>
                  <a:gd name="T18" fmla="*/ 3 w 9"/>
                  <a:gd name="T19" fmla="*/ 16 h 33"/>
                  <a:gd name="T20" fmla="*/ 3 w 9"/>
                  <a:gd name="T21" fmla="*/ 14 h 33"/>
                  <a:gd name="T22" fmla="*/ 2 w 9"/>
                  <a:gd name="T23" fmla="*/ 11 h 33"/>
                  <a:gd name="T24" fmla="*/ 2 w 9"/>
                  <a:gd name="T25" fmla="*/ 10 h 33"/>
                  <a:gd name="T26" fmla="*/ 0 w 9"/>
                  <a:gd name="T27" fmla="*/ 8 h 33"/>
                  <a:gd name="T28" fmla="*/ 0 w 9"/>
                  <a:gd name="T29" fmla="*/ 6 h 33"/>
                  <a:gd name="T30" fmla="*/ 0 w 9"/>
                  <a:gd name="T31" fmla="*/ 4 h 33"/>
                  <a:gd name="T32" fmla="*/ 0 w 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33"/>
                  <a:gd name="T53" fmla="*/ 9 w 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33">
                    <a:moveTo>
                      <a:pt x="8" y="32"/>
                    </a:moveTo>
                    <a:lnTo>
                      <a:pt x="6" y="31"/>
                    </a:lnTo>
                    <a:lnTo>
                      <a:pt x="6" y="29"/>
                    </a:lnTo>
                    <a:lnTo>
                      <a:pt x="6" y="27"/>
                    </a:lnTo>
                    <a:lnTo>
                      <a:pt x="6" y="25"/>
                    </a:lnTo>
                    <a:lnTo>
                      <a:pt x="5" y="23"/>
                    </a:lnTo>
                    <a:lnTo>
                      <a:pt x="5" y="22"/>
                    </a:lnTo>
                    <a:lnTo>
                      <a:pt x="5" y="19"/>
                    </a:lnTo>
                    <a:lnTo>
                      <a:pt x="5" y="17"/>
                    </a:lnTo>
                    <a:lnTo>
                      <a:pt x="3" y="16"/>
                    </a:lnTo>
                    <a:lnTo>
                      <a:pt x="3" y="14"/>
                    </a:lnTo>
                    <a:lnTo>
                      <a:pt x="2" y="11"/>
                    </a:lnTo>
                    <a:lnTo>
                      <a:pt x="2" y="10"/>
                    </a:lnTo>
                    <a:lnTo>
                      <a:pt x="0" y="8"/>
                    </a:lnTo>
                    <a:lnTo>
                      <a:pt x="0" y="6"/>
                    </a:lnTo>
                    <a:lnTo>
                      <a:pt x="0" y="4"/>
                    </a:lnTo>
                    <a:lnTo>
                      <a:pt x="0" y="0"/>
                    </a:lnTo>
                  </a:path>
                </a:pathLst>
              </a:custGeom>
              <a:noFill/>
              <a:ln w="18772">
                <a:solidFill>
                  <a:srgbClr val="FFFFFF"/>
                </a:solidFill>
                <a:round/>
                <a:headEnd/>
                <a:tailEnd/>
              </a:ln>
            </p:spPr>
            <p:txBody>
              <a:bodyPr/>
              <a:lstStyle/>
              <a:p>
                <a:endParaRPr lang="zh-TW" altLang="en-US"/>
              </a:p>
            </p:txBody>
          </p:sp>
          <p:sp>
            <p:nvSpPr>
              <p:cNvPr id="118975" name="Freeform 263"/>
              <p:cNvSpPr>
                <a:spLocks/>
              </p:cNvSpPr>
              <p:nvPr/>
            </p:nvSpPr>
            <p:spPr bwMode="auto">
              <a:xfrm>
                <a:off x="908" y="2058"/>
                <a:ext cx="4" cy="33"/>
              </a:xfrm>
              <a:custGeom>
                <a:avLst/>
                <a:gdLst>
                  <a:gd name="T0" fmla="*/ 3 w 4"/>
                  <a:gd name="T1" fmla="*/ 0 h 33"/>
                  <a:gd name="T2" fmla="*/ 1 w 4"/>
                  <a:gd name="T3" fmla="*/ 2 h 33"/>
                  <a:gd name="T4" fmla="*/ 1 w 4"/>
                  <a:gd name="T5" fmla="*/ 4 h 33"/>
                  <a:gd name="T6" fmla="*/ 0 w 4"/>
                  <a:gd name="T7" fmla="*/ 6 h 33"/>
                  <a:gd name="T8" fmla="*/ 0 w 4"/>
                  <a:gd name="T9" fmla="*/ 8 h 33"/>
                  <a:gd name="T10" fmla="*/ 0 w 4"/>
                  <a:gd name="T11" fmla="*/ 9 h 33"/>
                  <a:gd name="T12" fmla="*/ 0 w 4"/>
                  <a:gd name="T13" fmla="*/ 11 h 33"/>
                  <a:gd name="T14" fmla="*/ 0 w 4"/>
                  <a:gd name="T15" fmla="*/ 13 h 33"/>
                  <a:gd name="T16" fmla="*/ 0 w 4"/>
                  <a:gd name="T17" fmla="*/ 15 h 33"/>
                  <a:gd name="T18" fmla="*/ 0 w 4"/>
                  <a:gd name="T19" fmla="*/ 18 h 33"/>
                  <a:gd name="T20" fmla="*/ 0 w 4"/>
                  <a:gd name="T21" fmla="*/ 20 h 33"/>
                  <a:gd name="T22" fmla="*/ 0 w 4"/>
                  <a:gd name="T23" fmla="*/ 22 h 33"/>
                  <a:gd name="T24" fmla="*/ 0 w 4"/>
                  <a:gd name="T25" fmla="*/ 24 h 33"/>
                  <a:gd name="T26" fmla="*/ 0 w 4"/>
                  <a:gd name="T27" fmla="*/ 26 h 33"/>
                  <a:gd name="T28" fmla="*/ 0 w 4"/>
                  <a:gd name="T29" fmla="*/ 28 h 33"/>
                  <a:gd name="T30" fmla="*/ 0 w 4"/>
                  <a:gd name="T31" fmla="*/ 30 h 33"/>
                  <a:gd name="T32" fmla="*/ 1 w 4"/>
                  <a:gd name="T33" fmla="*/ 32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3"/>
                  <a:gd name="T53" fmla="*/ 4 w 4"/>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3">
                    <a:moveTo>
                      <a:pt x="3" y="0"/>
                    </a:moveTo>
                    <a:lnTo>
                      <a:pt x="1" y="2"/>
                    </a:lnTo>
                    <a:lnTo>
                      <a:pt x="1" y="4"/>
                    </a:lnTo>
                    <a:lnTo>
                      <a:pt x="0" y="6"/>
                    </a:lnTo>
                    <a:lnTo>
                      <a:pt x="0" y="8"/>
                    </a:lnTo>
                    <a:lnTo>
                      <a:pt x="0" y="9"/>
                    </a:lnTo>
                    <a:lnTo>
                      <a:pt x="0" y="11"/>
                    </a:lnTo>
                    <a:lnTo>
                      <a:pt x="0" y="13"/>
                    </a:lnTo>
                    <a:lnTo>
                      <a:pt x="0" y="15"/>
                    </a:lnTo>
                    <a:lnTo>
                      <a:pt x="0" y="18"/>
                    </a:lnTo>
                    <a:lnTo>
                      <a:pt x="0" y="20"/>
                    </a:lnTo>
                    <a:lnTo>
                      <a:pt x="0" y="22"/>
                    </a:lnTo>
                    <a:lnTo>
                      <a:pt x="0" y="24"/>
                    </a:lnTo>
                    <a:lnTo>
                      <a:pt x="0" y="26"/>
                    </a:lnTo>
                    <a:lnTo>
                      <a:pt x="0" y="28"/>
                    </a:lnTo>
                    <a:lnTo>
                      <a:pt x="0" y="30"/>
                    </a:lnTo>
                    <a:lnTo>
                      <a:pt x="1" y="32"/>
                    </a:lnTo>
                  </a:path>
                </a:pathLst>
              </a:custGeom>
              <a:noFill/>
              <a:ln w="18772">
                <a:solidFill>
                  <a:srgbClr val="FFFFFF"/>
                </a:solidFill>
                <a:round/>
                <a:headEnd/>
                <a:tailEnd/>
              </a:ln>
            </p:spPr>
            <p:txBody>
              <a:bodyPr/>
              <a:lstStyle/>
              <a:p>
                <a:endParaRPr lang="zh-TW" altLang="en-US"/>
              </a:p>
            </p:txBody>
          </p:sp>
          <p:sp>
            <p:nvSpPr>
              <p:cNvPr id="118976" name="Freeform 264"/>
              <p:cNvSpPr>
                <a:spLocks/>
              </p:cNvSpPr>
              <p:nvPr/>
            </p:nvSpPr>
            <p:spPr bwMode="auto">
              <a:xfrm>
                <a:off x="865" y="2196"/>
                <a:ext cx="40" cy="106"/>
              </a:xfrm>
              <a:custGeom>
                <a:avLst/>
                <a:gdLst>
                  <a:gd name="T0" fmla="*/ 39 w 40"/>
                  <a:gd name="T1" fmla="*/ 0 h 106"/>
                  <a:gd name="T2" fmla="*/ 36 w 40"/>
                  <a:gd name="T3" fmla="*/ 34 h 106"/>
                  <a:gd name="T4" fmla="*/ 34 w 40"/>
                  <a:gd name="T5" fmla="*/ 73 h 106"/>
                  <a:gd name="T6" fmla="*/ 36 w 40"/>
                  <a:gd name="T7" fmla="*/ 104 h 106"/>
                  <a:gd name="T8" fmla="*/ 20 w 40"/>
                  <a:gd name="T9" fmla="*/ 105 h 106"/>
                  <a:gd name="T10" fmla="*/ 0 w 40"/>
                  <a:gd name="T11" fmla="*/ 78 h 106"/>
                  <a:gd name="T12" fmla="*/ 8 w 40"/>
                  <a:gd name="T13" fmla="*/ 84 h 106"/>
                  <a:gd name="T14" fmla="*/ 22 w 40"/>
                  <a:gd name="T15" fmla="*/ 92 h 106"/>
                  <a:gd name="T16" fmla="*/ 25 w 40"/>
                  <a:gd name="T17" fmla="*/ 92 h 106"/>
                  <a:gd name="T18" fmla="*/ 20 w 40"/>
                  <a:gd name="T19" fmla="*/ 81 h 106"/>
                  <a:gd name="T20" fmla="*/ 17 w 40"/>
                  <a:gd name="T21" fmla="*/ 76 h 106"/>
                  <a:gd name="T22" fmla="*/ 22 w 40"/>
                  <a:gd name="T23" fmla="*/ 73 h 106"/>
                  <a:gd name="T24" fmla="*/ 27 w 40"/>
                  <a:gd name="T25" fmla="*/ 73 h 106"/>
                  <a:gd name="T26" fmla="*/ 29 w 40"/>
                  <a:gd name="T27" fmla="*/ 68 h 106"/>
                  <a:gd name="T28" fmla="*/ 25 w 40"/>
                  <a:gd name="T29" fmla="*/ 54 h 106"/>
                  <a:gd name="T30" fmla="*/ 31 w 40"/>
                  <a:gd name="T31" fmla="*/ 53 h 106"/>
                  <a:gd name="T32" fmla="*/ 31 w 40"/>
                  <a:gd name="T33" fmla="*/ 39 h 106"/>
                  <a:gd name="T34" fmla="*/ 39 w 40"/>
                  <a:gd name="T35" fmla="*/ 0 h 106"/>
                  <a:gd name="T36" fmla="*/ 39 w 40"/>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106"/>
                  <a:gd name="T59" fmla="*/ 40 w 40"/>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106">
                    <a:moveTo>
                      <a:pt x="39" y="0"/>
                    </a:moveTo>
                    <a:lnTo>
                      <a:pt x="36" y="34"/>
                    </a:lnTo>
                    <a:lnTo>
                      <a:pt x="34" y="73"/>
                    </a:lnTo>
                    <a:lnTo>
                      <a:pt x="36" y="104"/>
                    </a:lnTo>
                    <a:lnTo>
                      <a:pt x="20" y="105"/>
                    </a:lnTo>
                    <a:lnTo>
                      <a:pt x="0" y="78"/>
                    </a:lnTo>
                    <a:lnTo>
                      <a:pt x="8" y="84"/>
                    </a:lnTo>
                    <a:lnTo>
                      <a:pt x="22" y="92"/>
                    </a:lnTo>
                    <a:lnTo>
                      <a:pt x="25" y="92"/>
                    </a:lnTo>
                    <a:lnTo>
                      <a:pt x="20" y="81"/>
                    </a:lnTo>
                    <a:lnTo>
                      <a:pt x="17" y="76"/>
                    </a:lnTo>
                    <a:lnTo>
                      <a:pt x="22" y="73"/>
                    </a:lnTo>
                    <a:lnTo>
                      <a:pt x="27" y="73"/>
                    </a:lnTo>
                    <a:lnTo>
                      <a:pt x="29" y="68"/>
                    </a:lnTo>
                    <a:lnTo>
                      <a:pt x="25" y="54"/>
                    </a:lnTo>
                    <a:lnTo>
                      <a:pt x="31" y="53"/>
                    </a:lnTo>
                    <a:lnTo>
                      <a:pt x="31" y="39"/>
                    </a:lnTo>
                    <a:lnTo>
                      <a:pt x="39" y="0"/>
                    </a:lnTo>
                  </a:path>
                </a:pathLst>
              </a:custGeom>
              <a:solidFill>
                <a:srgbClr val="104160"/>
              </a:solidFill>
              <a:ln w="9525">
                <a:noFill/>
                <a:round/>
                <a:headEnd/>
                <a:tailEnd/>
              </a:ln>
            </p:spPr>
            <p:txBody>
              <a:bodyPr/>
              <a:lstStyle/>
              <a:p>
                <a:endParaRPr lang="zh-TW" altLang="en-US"/>
              </a:p>
            </p:txBody>
          </p:sp>
          <p:sp>
            <p:nvSpPr>
              <p:cNvPr id="118977" name="Freeform 265"/>
              <p:cNvSpPr>
                <a:spLocks/>
              </p:cNvSpPr>
              <p:nvPr/>
            </p:nvSpPr>
            <p:spPr bwMode="auto">
              <a:xfrm>
                <a:off x="897" y="2329"/>
                <a:ext cx="38" cy="16"/>
              </a:xfrm>
              <a:custGeom>
                <a:avLst/>
                <a:gdLst>
                  <a:gd name="T0" fmla="*/ 37 w 38"/>
                  <a:gd name="T1" fmla="*/ 0 h 16"/>
                  <a:gd name="T2" fmla="*/ 14 w 38"/>
                  <a:gd name="T3" fmla="*/ 10 h 16"/>
                  <a:gd name="T4" fmla="*/ 7 w 38"/>
                  <a:gd name="T5" fmla="*/ 14 h 16"/>
                  <a:gd name="T6" fmla="*/ 0 w 38"/>
                  <a:gd name="T7" fmla="*/ 15 h 16"/>
                  <a:gd name="T8" fmla="*/ 10 w 38"/>
                  <a:gd name="T9" fmla="*/ 15 h 16"/>
                  <a:gd name="T10" fmla="*/ 26 w 38"/>
                  <a:gd name="T11" fmla="*/ 7 h 16"/>
                  <a:gd name="T12" fmla="*/ 37 w 38"/>
                  <a:gd name="T13" fmla="*/ 2 h 16"/>
                  <a:gd name="T14" fmla="*/ 37 w 38"/>
                  <a:gd name="T15" fmla="*/ 0 h 16"/>
                  <a:gd name="T16" fmla="*/ 37 w 3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6"/>
                  <a:gd name="T29" fmla="*/ 38 w 3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6">
                    <a:moveTo>
                      <a:pt x="37" y="0"/>
                    </a:moveTo>
                    <a:lnTo>
                      <a:pt x="14" y="10"/>
                    </a:lnTo>
                    <a:lnTo>
                      <a:pt x="7" y="14"/>
                    </a:lnTo>
                    <a:lnTo>
                      <a:pt x="0" y="15"/>
                    </a:lnTo>
                    <a:lnTo>
                      <a:pt x="10" y="15"/>
                    </a:lnTo>
                    <a:lnTo>
                      <a:pt x="26" y="7"/>
                    </a:lnTo>
                    <a:lnTo>
                      <a:pt x="37" y="2"/>
                    </a:lnTo>
                    <a:lnTo>
                      <a:pt x="37" y="0"/>
                    </a:lnTo>
                  </a:path>
                </a:pathLst>
              </a:custGeom>
              <a:solidFill>
                <a:srgbClr val="FFC281"/>
              </a:solidFill>
              <a:ln w="9525">
                <a:noFill/>
                <a:round/>
                <a:headEnd/>
                <a:tailEnd/>
              </a:ln>
            </p:spPr>
            <p:txBody>
              <a:bodyPr/>
              <a:lstStyle/>
              <a:p>
                <a:endParaRPr lang="zh-TW" altLang="en-US"/>
              </a:p>
            </p:txBody>
          </p:sp>
          <p:sp>
            <p:nvSpPr>
              <p:cNvPr id="118978" name="Freeform 266"/>
              <p:cNvSpPr>
                <a:spLocks/>
              </p:cNvSpPr>
              <p:nvPr/>
            </p:nvSpPr>
            <p:spPr bwMode="auto">
              <a:xfrm>
                <a:off x="869" y="2316"/>
                <a:ext cx="29" cy="8"/>
              </a:xfrm>
              <a:custGeom>
                <a:avLst/>
                <a:gdLst>
                  <a:gd name="T0" fmla="*/ 0 w 29"/>
                  <a:gd name="T1" fmla="*/ 6 h 8"/>
                  <a:gd name="T2" fmla="*/ 17 w 29"/>
                  <a:gd name="T3" fmla="*/ 5 h 8"/>
                  <a:gd name="T4" fmla="*/ 28 w 29"/>
                  <a:gd name="T5" fmla="*/ 0 h 8"/>
                  <a:gd name="T6" fmla="*/ 19 w 29"/>
                  <a:gd name="T7" fmla="*/ 6 h 8"/>
                  <a:gd name="T8" fmla="*/ 12 w 29"/>
                  <a:gd name="T9" fmla="*/ 7 h 8"/>
                  <a:gd name="T10" fmla="*/ 2 w 29"/>
                  <a:gd name="T11" fmla="*/ 7 h 8"/>
                  <a:gd name="T12" fmla="*/ 0 w 29"/>
                  <a:gd name="T13" fmla="*/ 7 h 8"/>
                  <a:gd name="T14" fmla="*/ 0 w 29"/>
                  <a:gd name="T15" fmla="*/ 6 h 8"/>
                  <a:gd name="T16" fmla="*/ 0 w 29"/>
                  <a:gd name="T17" fmla="*/ 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
                  <a:gd name="T29" fmla="*/ 29 w 2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
                    <a:moveTo>
                      <a:pt x="0" y="6"/>
                    </a:moveTo>
                    <a:lnTo>
                      <a:pt x="17" y="5"/>
                    </a:lnTo>
                    <a:lnTo>
                      <a:pt x="28" y="0"/>
                    </a:lnTo>
                    <a:lnTo>
                      <a:pt x="19" y="6"/>
                    </a:lnTo>
                    <a:lnTo>
                      <a:pt x="12" y="7"/>
                    </a:lnTo>
                    <a:lnTo>
                      <a:pt x="2" y="7"/>
                    </a:lnTo>
                    <a:lnTo>
                      <a:pt x="0" y="7"/>
                    </a:lnTo>
                    <a:lnTo>
                      <a:pt x="0" y="6"/>
                    </a:lnTo>
                  </a:path>
                </a:pathLst>
              </a:custGeom>
              <a:solidFill>
                <a:srgbClr val="FFC281"/>
              </a:solidFill>
              <a:ln w="9525">
                <a:noFill/>
                <a:round/>
                <a:headEnd/>
                <a:tailEnd/>
              </a:ln>
            </p:spPr>
            <p:txBody>
              <a:bodyPr/>
              <a:lstStyle/>
              <a:p>
                <a:endParaRPr lang="zh-TW" altLang="en-US"/>
              </a:p>
            </p:txBody>
          </p:sp>
          <p:sp>
            <p:nvSpPr>
              <p:cNvPr id="118979" name="Freeform 267"/>
              <p:cNvSpPr>
                <a:spLocks/>
              </p:cNvSpPr>
              <p:nvPr/>
            </p:nvSpPr>
            <p:spPr bwMode="auto">
              <a:xfrm>
                <a:off x="946" y="2203"/>
                <a:ext cx="46" cy="91"/>
              </a:xfrm>
              <a:custGeom>
                <a:avLst/>
                <a:gdLst>
                  <a:gd name="T0" fmla="*/ 44 w 46"/>
                  <a:gd name="T1" fmla="*/ 0 h 91"/>
                  <a:gd name="T2" fmla="*/ 44 w 46"/>
                  <a:gd name="T3" fmla="*/ 33 h 91"/>
                  <a:gd name="T4" fmla="*/ 43 w 46"/>
                  <a:gd name="T5" fmla="*/ 80 h 91"/>
                  <a:gd name="T6" fmla="*/ 27 w 46"/>
                  <a:gd name="T7" fmla="*/ 85 h 91"/>
                  <a:gd name="T8" fmla="*/ 21 w 46"/>
                  <a:gd name="T9" fmla="*/ 80 h 91"/>
                  <a:gd name="T10" fmla="*/ 19 w 46"/>
                  <a:gd name="T11" fmla="*/ 82 h 91"/>
                  <a:gd name="T12" fmla="*/ 17 w 46"/>
                  <a:gd name="T13" fmla="*/ 87 h 91"/>
                  <a:gd name="T14" fmla="*/ 0 w 46"/>
                  <a:gd name="T15" fmla="*/ 90 h 91"/>
                  <a:gd name="T16" fmla="*/ 43 w 46"/>
                  <a:gd name="T17" fmla="*/ 85 h 91"/>
                  <a:gd name="T18" fmla="*/ 45 w 46"/>
                  <a:gd name="T19" fmla="*/ 76 h 91"/>
                  <a:gd name="T20" fmla="*/ 45 w 46"/>
                  <a:gd name="T21" fmla="*/ 59 h 91"/>
                  <a:gd name="T22" fmla="*/ 45 w 46"/>
                  <a:gd name="T23" fmla="*/ 36 h 91"/>
                  <a:gd name="T24" fmla="*/ 44 w 46"/>
                  <a:gd name="T25" fmla="*/ 0 h 91"/>
                  <a:gd name="T26" fmla="*/ 44 w 46"/>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91"/>
                  <a:gd name="T44" fmla="*/ 46 w 4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91">
                    <a:moveTo>
                      <a:pt x="44" y="0"/>
                    </a:moveTo>
                    <a:lnTo>
                      <a:pt x="44" y="33"/>
                    </a:lnTo>
                    <a:lnTo>
                      <a:pt x="43" y="80"/>
                    </a:lnTo>
                    <a:lnTo>
                      <a:pt x="27" y="85"/>
                    </a:lnTo>
                    <a:lnTo>
                      <a:pt x="21" y="80"/>
                    </a:lnTo>
                    <a:lnTo>
                      <a:pt x="19" y="82"/>
                    </a:lnTo>
                    <a:lnTo>
                      <a:pt x="17" y="87"/>
                    </a:lnTo>
                    <a:lnTo>
                      <a:pt x="0" y="90"/>
                    </a:lnTo>
                    <a:lnTo>
                      <a:pt x="43" y="85"/>
                    </a:lnTo>
                    <a:lnTo>
                      <a:pt x="45" y="76"/>
                    </a:lnTo>
                    <a:lnTo>
                      <a:pt x="45" y="59"/>
                    </a:lnTo>
                    <a:lnTo>
                      <a:pt x="45" y="36"/>
                    </a:lnTo>
                    <a:lnTo>
                      <a:pt x="44" y="0"/>
                    </a:lnTo>
                  </a:path>
                </a:pathLst>
              </a:custGeom>
              <a:solidFill>
                <a:srgbClr val="104160"/>
              </a:solidFill>
              <a:ln w="9525">
                <a:noFill/>
                <a:round/>
                <a:headEnd/>
                <a:tailEnd/>
              </a:ln>
            </p:spPr>
            <p:txBody>
              <a:bodyPr/>
              <a:lstStyle/>
              <a:p>
                <a:endParaRPr lang="zh-TW" altLang="en-US"/>
              </a:p>
            </p:txBody>
          </p:sp>
          <p:sp>
            <p:nvSpPr>
              <p:cNvPr id="118980" name="Freeform 268"/>
              <p:cNvSpPr>
                <a:spLocks/>
              </p:cNvSpPr>
              <p:nvPr/>
            </p:nvSpPr>
            <p:spPr bwMode="auto">
              <a:xfrm>
                <a:off x="943" y="2146"/>
                <a:ext cx="48" cy="62"/>
              </a:xfrm>
              <a:custGeom>
                <a:avLst/>
                <a:gdLst>
                  <a:gd name="T0" fmla="*/ 46 w 48"/>
                  <a:gd name="T1" fmla="*/ 0 h 62"/>
                  <a:gd name="T2" fmla="*/ 46 w 48"/>
                  <a:gd name="T3" fmla="*/ 7 h 62"/>
                  <a:gd name="T4" fmla="*/ 34 w 48"/>
                  <a:gd name="T5" fmla="*/ 33 h 62"/>
                  <a:gd name="T6" fmla="*/ 17 w 48"/>
                  <a:gd name="T7" fmla="*/ 53 h 62"/>
                  <a:gd name="T8" fmla="*/ 17 w 48"/>
                  <a:gd name="T9" fmla="*/ 39 h 62"/>
                  <a:gd name="T10" fmla="*/ 11 w 48"/>
                  <a:gd name="T11" fmla="*/ 38 h 62"/>
                  <a:gd name="T12" fmla="*/ 0 w 48"/>
                  <a:gd name="T13" fmla="*/ 38 h 62"/>
                  <a:gd name="T14" fmla="*/ 9 w 48"/>
                  <a:gd name="T15" fmla="*/ 40 h 62"/>
                  <a:gd name="T16" fmla="*/ 16 w 48"/>
                  <a:gd name="T17" fmla="*/ 45 h 62"/>
                  <a:gd name="T18" fmla="*/ 20 w 48"/>
                  <a:gd name="T19" fmla="*/ 61 h 62"/>
                  <a:gd name="T20" fmla="*/ 34 w 48"/>
                  <a:gd name="T21" fmla="*/ 34 h 62"/>
                  <a:gd name="T22" fmla="*/ 47 w 48"/>
                  <a:gd name="T23" fmla="*/ 7 h 62"/>
                  <a:gd name="T24" fmla="*/ 46 w 48"/>
                  <a:gd name="T25" fmla="*/ 0 h 62"/>
                  <a:gd name="T26" fmla="*/ 46 w 48"/>
                  <a:gd name="T27" fmla="*/ 0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62"/>
                  <a:gd name="T44" fmla="*/ 48 w 4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62">
                    <a:moveTo>
                      <a:pt x="46" y="0"/>
                    </a:moveTo>
                    <a:lnTo>
                      <a:pt x="46" y="7"/>
                    </a:lnTo>
                    <a:lnTo>
                      <a:pt x="34" y="33"/>
                    </a:lnTo>
                    <a:lnTo>
                      <a:pt x="17" y="53"/>
                    </a:lnTo>
                    <a:lnTo>
                      <a:pt x="17" y="39"/>
                    </a:lnTo>
                    <a:lnTo>
                      <a:pt x="11" y="38"/>
                    </a:lnTo>
                    <a:lnTo>
                      <a:pt x="0" y="38"/>
                    </a:lnTo>
                    <a:lnTo>
                      <a:pt x="9" y="40"/>
                    </a:lnTo>
                    <a:lnTo>
                      <a:pt x="16" y="45"/>
                    </a:lnTo>
                    <a:lnTo>
                      <a:pt x="20" y="61"/>
                    </a:lnTo>
                    <a:lnTo>
                      <a:pt x="34" y="34"/>
                    </a:lnTo>
                    <a:lnTo>
                      <a:pt x="47" y="7"/>
                    </a:lnTo>
                    <a:lnTo>
                      <a:pt x="46" y="0"/>
                    </a:lnTo>
                  </a:path>
                </a:pathLst>
              </a:custGeom>
              <a:solidFill>
                <a:srgbClr val="104160"/>
              </a:solidFill>
              <a:ln w="9525">
                <a:noFill/>
                <a:round/>
                <a:headEnd/>
                <a:tailEnd/>
              </a:ln>
            </p:spPr>
            <p:txBody>
              <a:bodyPr/>
              <a:lstStyle/>
              <a:p>
                <a:endParaRPr lang="zh-TW" altLang="en-US"/>
              </a:p>
            </p:txBody>
          </p:sp>
          <p:sp>
            <p:nvSpPr>
              <p:cNvPr id="118981" name="Freeform 269"/>
              <p:cNvSpPr>
                <a:spLocks/>
              </p:cNvSpPr>
              <p:nvPr/>
            </p:nvSpPr>
            <p:spPr bwMode="auto">
              <a:xfrm>
                <a:off x="1002" y="2153"/>
                <a:ext cx="51" cy="165"/>
              </a:xfrm>
              <a:custGeom>
                <a:avLst/>
                <a:gdLst>
                  <a:gd name="T0" fmla="*/ 7 w 51"/>
                  <a:gd name="T1" fmla="*/ 0 h 165"/>
                  <a:gd name="T2" fmla="*/ 26 w 51"/>
                  <a:gd name="T3" fmla="*/ 13 h 165"/>
                  <a:gd name="T4" fmla="*/ 47 w 51"/>
                  <a:gd name="T5" fmla="*/ 46 h 165"/>
                  <a:gd name="T6" fmla="*/ 44 w 51"/>
                  <a:gd name="T7" fmla="*/ 67 h 165"/>
                  <a:gd name="T8" fmla="*/ 50 w 51"/>
                  <a:gd name="T9" fmla="*/ 76 h 165"/>
                  <a:gd name="T10" fmla="*/ 50 w 51"/>
                  <a:gd name="T11" fmla="*/ 89 h 165"/>
                  <a:gd name="T12" fmla="*/ 42 w 51"/>
                  <a:gd name="T13" fmla="*/ 103 h 165"/>
                  <a:gd name="T14" fmla="*/ 50 w 51"/>
                  <a:gd name="T15" fmla="*/ 119 h 165"/>
                  <a:gd name="T16" fmla="*/ 50 w 51"/>
                  <a:gd name="T17" fmla="*/ 130 h 165"/>
                  <a:gd name="T18" fmla="*/ 47 w 51"/>
                  <a:gd name="T19" fmla="*/ 140 h 165"/>
                  <a:gd name="T20" fmla="*/ 45 w 51"/>
                  <a:gd name="T21" fmla="*/ 146 h 165"/>
                  <a:gd name="T22" fmla="*/ 45 w 51"/>
                  <a:gd name="T23" fmla="*/ 155 h 165"/>
                  <a:gd name="T24" fmla="*/ 36 w 51"/>
                  <a:gd name="T25" fmla="*/ 159 h 165"/>
                  <a:gd name="T26" fmla="*/ 29 w 51"/>
                  <a:gd name="T27" fmla="*/ 164 h 165"/>
                  <a:gd name="T28" fmla="*/ 13 w 51"/>
                  <a:gd name="T29" fmla="*/ 153 h 165"/>
                  <a:gd name="T30" fmla="*/ 7 w 51"/>
                  <a:gd name="T31" fmla="*/ 148 h 165"/>
                  <a:gd name="T32" fmla="*/ 22 w 51"/>
                  <a:gd name="T33" fmla="*/ 152 h 165"/>
                  <a:gd name="T34" fmla="*/ 30 w 51"/>
                  <a:gd name="T35" fmla="*/ 152 h 165"/>
                  <a:gd name="T36" fmla="*/ 30 w 51"/>
                  <a:gd name="T37" fmla="*/ 148 h 165"/>
                  <a:gd name="T38" fmla="*/ 30 w 51"/>
                  <a:gd name="T39" fmla="*/ 138 h 165"/>
                  <a:gd name="T40" fmla="*/ 26 w 51"/>
                  <a:gd name="T41" fmla="*/ 130 h 165"/>
                  <a:gd name="T42" fmla="*/ 42 w 51"/>
                  <a:gd name="T43" fmla="*/ 143 h 165"/>
                  <a:gd name="T44" fmla="*/ 44 w 51"/>
                  <a:gd name="T45" fmla="*/ 138 h 165"/>
                  <a:gd name="T46" fmla="*/ 44 w 51"/>
                  <a:gd name="T47" fmla="*/ 122 h 165"/>
                  <a:gd name="T48" fmla="*/ 29 w 51"/>
                  <a:gd name="T49" fmla="*/ 103 h 165"/>
                  <a:gd name="T50" fmla="*/ 26 w 51"/>
                  <a:gd name="T51" fmla="*/ 100 h 165"/>
                  <a:gd name="T52" fmla="*/ 30 w 51"/>
                  <a:gd name="T53" fmla="*/ 97 h 165"/>
                  <a:gd name="T54" fmla="*/ 42 w 51"/>
                  <a:gd name="T55" fmla="*/ 97 h 165"/>
                  <a:gd name="T56" fmla="*/ 44 w 51"/>
                  <a:gd name="T57" fmla="*/ 91 h 165"/>
                  <a:gd name="T58" fmla="*/ 39 w 51"/>
                  <a:gd name="T59" fmla="*/ 70 h 165"/>
                  <a:gd name="T60" fmla="*/ 30 w 51"/>
                  <a:gd name="T61" fmla="*/ 62 h 165"/>
                  <a:gd name="T62" fmla="*/ 30 w 51"/>
                  <a:gd name="T63" fmla="*/ 50 h 165"/>
                  <a:gd name="T64" fmla="*/ 26 w 51"/>
                  <a:gd name="T65" fmla="*/ 31 h 165"/>
                  <a:gd name="T66" fmla="*/ 13 w 51"/>
                  <a:gd name="T67" fmla="*/ 15 h 165"/>
                  <a:gd name="T68" fmla="*/ 0 w 51"/>
                  <a:gd name="T69" fmla="*/ 0 h 165"/>
                  <a:gd name="T70" fmla="*/ 7 w 51"/>
                  <a:gd name="T71" fmla="*/ 0 h 165"/>
                  <a:gd name="T72" fmla="*/ 7 w 51"/>
                  <a:gd name="T73" fmla="*/ 0 h 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165"/>
                  <a:gd name="T113" fmla="*/ 51 w 51"/>
                  <a:gd name="T114" fmla="*/ 165 h 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165">
                    <a:moveTo>
                      <a:pt x="7" y="0"/>
                    </a:moveTo>
                    <a:lnTo>
                      <a:pt x="26" y="13"/>
                    </a:lnTo>
                    <a:lnTo>
                      <a:pt x="47" y="46"/>
                    </a:lnTo>
                    <a:lnTo>
                      <a:pt x="44" y="67"/>
                    </a:lnTo>
                    <a:lnTo>
                      <a:pt x="50" y="76"/>
                    </a:lnTo>
                    <a:lnTo>
                      <a:pt x="50" y="89"/>
                    </a:lnTo>
                    <a:lnTo>
                      <a:pt x="42" y="103"/>
                    </a:lnTo>
                    <a:lnTo>
                      <a:pt x="50" y="119"/>
                    </a:lnTo>
                    <a:lnTo>
                      <a:pt x="50" y="130"/>
                    </a:lnTo>
                    <a:lnTo>
                      <a:pt x="47" y="140"/>
                    </a:lnTo>
                    <a:lnTo>
                      <a:pt x="45" y="146"/>
                    </a:lnTo>
                    <a:lnTo>
                      <a:pt x="45" y="155"/>
                    </a:lnTo>
                    <a:lnTo>
                      <a:pt x="36" y="159"/>
                    </a:lnTo>
                    <a:lnTo>
                      <a:pt x="29" y="164"/>
                    </a:lnTo>
                    <a:lnTo>
                      <a:pt x="13" y="153"/>
                    </a:lnTo>
                    <a:lnTo>
                      <a:pt x="7" y="148"/>
                    </a:lnTo>
                    <a:lnTo>
                      <a:pt x="22" y="152"/>
                    </a:lnTo>
                    <a:lnTo>
                      <a:pt x="30" y="152"/>
                    </a:lnTo>
                    <a:lnTo>
                      <a:pt x="30" y="148"/>
                    </a:lnTo>
                    <a:lnTo>
                      <a:pt x="30" y="138"/>
                    </a:lnTo>
                    <a:lnTo>
                      <a:pt x="26" y="130"/>
                    </a:lnTo>
                    <a:lnTo>
                      <a:pt x="42" y="143"/>
                    </a:lnTo>
                    <a:lnTo>
                      <a:pt x="44" y="138"/>
                    </a:lnTo>
                    <a:lnTo>
                      <a:pt x="44" y="122"/>
                    </a:lnTo>
                    <a:lnTo>
                      <a:pt x="29" y="103"/>
                    </a:lnTo>
                    <a:lnTo>
                      <a:pt x="26" y="100"/>
                    </a:lnTo>
                    <a:lnTo>
                      <a:pt x="30" y="97"/>
                    </a:lnTo>
                    <a:lnTo>
                      <a:pt x="42" y="97"/>
                    </a:lnTo>
                    <a:lnTo>
                      <a:pt x="44" y="91"/>
                    </a:lnTo>
                    <a:lnTo>
                      <a:pt x="39" y="70"/>
                    </a:lnTo>
                    <a:lnTo>
                      <a:pt x="30" y="62"/>
                    </a:lnTo>
                    <a:lnTo>
                      <a:pt x="30" y="50"/>
                    </a:lnTo>
                    <a:lnTo>
                      <a:pt x="26" y="31"/>
                    </a:lnTo>
                    <a:lnTo>
                      <a:pt x="13" y="15"/>
                    </a:lnTo>
                    <a:lnTo>
                      <a:pt x="0" y="0"/>
                    </a:lnTo>
                    <a:lnTo>
                      <a:pt x="7" y="0"/>
                    </a:lnTo>
                  </a:path>
                </a:pathLst>
              </a:custGeom>
              <a:solidFill>
                <a:srgbClr val="008280"/>
              </a:solidFill>
              <a:ln w="9525">
                <a:noFill/>
                <a:round/>
                <a:headEnd/>
                <a:tailEnd/>
              </a:ln>
            </p:spPr>
            <p:txBody>
              <a:bodyPr/>
              <a:lstStyle/>
              <a:p>
                <a:endParaRPr lang="zh-TW" altLang="en-US"/>
              </a:p>
            </p:txBody>
          </p:sp>
          <p:sp>
            <p:nvSpPr>
              <p:cNvPr id="118982" name="Freeform 270"/>
              <p:cNvSpPr>
                <a:spLocks/>
              </p:cNvSpPr>
              <p:nvPr/>
            </p:nvSpPr>
            <p:spPr bwMode="auto">
              <a:xfrm>
                <a:off x="1022" y="2312"/>
                <a:ext cx="23" cy="160"/>
              </a:xfrm>
              <a:custGeom>
                <a:avLst/>
                <a:gdLst>
                  <a:gd name="T0" fmla="*/ 14 w 23"/>
                  <a:gd name="T1" fmla="*/ 0 h 160"/>
                  <a:gd name="T2" fmla="*/ 12 w 23"/>
                  <a:gd name="T3" fmla="*/ 32 h 160"/>
                  <a:gd name="T4" fmla="*/ 16 w 23"/>
                  <a:gd name="T5" fmla="*/ 79 h 160"/>
                  <a:gd name="T6" fmla="*/ 22 w 23"/>
                  <a:gd name="T7" fmla="*/ 123 h 160"/>
                  <a:gd name="T8" fmla="*/ 14 w 23"/>
                  <a:gd name="T9" fmla="*/ 159 h 160"/>
                  <a:gd name="T10" fmla="*/ 6 w 23"/>
                  <a:gd name="T11" fmla="*/ 157 h 160"/>
                  <a:gd name="T12" fmla="*/ 12 w 23"/>
                  <a:gd name="T13" fmla="*/ 122 h 160"/>
                  <a:gd name="T14" fmla="*/ 6 w 23"/>
                  <a:gd name="T15" fmla="*/ 71 h 160"/>
                  <a:gd name="T16" fmla="*/ 0 w 23"/>
                  <a:gd name="T17" fmla="*/ 30 h 160"/>
                  <a:gd name="T18" fmla="*/ 0 w 23"/>
                  <a:gd name="T19" fmla="*/ 4 h 160"/>
                  <a:gd name="T20" fmla="*/ 14 w 23"/>
                  <a:gd name="T21" fmla="*/ 0 h 160"/>
                  <a:gd name="T22" fmla="*/ 14 w 23"/>
                  <a:gd name="T23" fmla="*/ 0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0"/>
                  <a:gd name="T38" fmla="*/ 23 w 23"/>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0">
                    <a:moveTo>
                      <a:pt x="14" y="0"/>
                    </a:moveTo>
                    <a:lnTo>
                      <a:pt x="12" y="32"/>
                    </a:lnTo>
                    <a:lnTo>
                      <a:pt x="16" y="79"/>
                    </a:lnTo>
                    <a:lnTo>
                      <a:pt x="22" y="123"/>
                    </a:lnTo>
                    <a:lnTo>
                      <a:pt x="14" y="159"/>
                    </a:lnTo>
                    <a:lnTo>
                      <a:pt x="6" y="157"/>
                    </a:lnTo>
                    <a:lnTo>
                      <a:pt x="12" y="122"/>
                    </a:lnTo>
                    <a:lnTo>
                      <a:pt x="6" y="71"/>
                    </a:lnTo>
                    <a:lnTo>
                      <a:pt x="0" y="30"/>
                    </a:lnTo>
                    <a:lnTo>
                      <a:pt x="0" y="4"/>
                    </a:lnTo>
                    <a:lnTo>
                      <a:pt x="14" y="0"/>
                    </a:lnTo>
                  </a:path>
                </a:pathLst>
              </a:custGeom>
              <a:solidFill>
                <a:srgbClr val="008280"/>
              </a:solidFill>
              <a:ln w="9525">
                <a:noFill/>
                <a:round/>
                <a:headEnd/>
                <a:tailEnd/>
              </a:ln>
            </p:spPr>
            <p:txBody>
              <a:bodyPr/>
              <a:lstStyle/>
              <a:p>
                <a:endParaRPr lang="zh-TW" altLang="en-US"/>
              </a:p>
            </p:txBody>
          </p:sp>
          <p:sp>
            <p:nvSpPr>
              <p:cNvPr id="118983" name="Freeform 271"/>
              <p:cNvSpPr>
                <a:spLocks/>
              </p:cNvSpPr>
              <p:nvPr/>
            </p:nvSpPr>
            <p:spPr bwMode="auto">
              <a:xfrm>
                <a:off x="989" y="2217"/>
                <a:ext cx="19" cy="80"/>
              </a:xfrm>
              <a:custGeom>
                <a:avLst/>
                <a:gdLst>
                  <a:gd name="T0" fmla="*/ 11 w 19"/>
                  <a:gd name="T1" fmla="*/ 79 h 80"/>
                  <a:gd name="T2" fmla="*/ 8 w 19"/>
                  <a:gd name="T3" fmla="*/ 71 h 80"/>
                  <a:gd name="T4" fmla="*/ 8 w 19"/>
                  <a:gd name="T5" fmla="*/ 63 h 80"/>
                  <a:gd name="T6" fmla="*/ 18 w 19"/>
                  <a:gd name="T7" fmla="*/ 63 h 80"/>
                  <a:gd name="T8" fmla="*/ 15 w 19"/>
                  <a:gd name="T9" fmla="*/ 58 h 80"/>
                  <a:gd name="T10" fmla="*/ 10 w 19"/>
                  <a:gd name="T11" fmla="*/ 52 h 80"/>
                  <a:gd name="T12" fmla="*/ 10 w 19"/>
                  <a:gd name="T13" fmla="*/ 45 h 80"/>
                  <a:gd name="T14" fmla="*/ 15 w 19"/>
                  <a:gd name="T15" fmla="*/ 38 h 80"/>
                  <a:gd name="T16" fmla="*/ 11 w 19"/>
                  <a:gd name="T17" fmla="*/ 31 h 80"/>
                  <a:gd name="T18" fmla="*/ 8 w 19"/>
                  <a:gd name="T19" fmla="*/ 22 h 80"/>
                  <a:gd name="T20" fmla="*/ 13 w 19"/>
                  <a:gd name="T21" fmla="*/ 18 h 80"/>
                  <a:gd name="T22" fmla="*/ 1 w 19"/>
                  <a:gd name="T23" fmla="*/ 0 h 80"/>
                  <a:gd name="T24" fmla="*/ 1 w 19"/>
                  <a:gd name="T25" fmla="*/ 62 h 80"/>
                  <a:gd name="T26" fmla="*/ 0 w 19"/>
                  <a:gd name="T27" fmla="*/ 71 h 80"/>
                  <a:gd name="T28" fmla="*/ 11 w 19"/>
                  <a:gd name="T29" fmla="*/ 79 h 80"/>
                  <a:gd name="T30" fmla="*/ 11 w 19"/>
                  <a:gd name="T31" fmla="*/ 79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80"/>
                  <a:gd name="T50" fmla="*/ 19 w 19"/>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80">
                    <a:moveTo>
                      <a:pt x="11" y="79"/>
                    </a:moveTo>
                    <a:lnTo>
                      <a:pt x="8" y="71"/>
                    </a:lnTo>
                    <a:lnTo>
                      <a:pt x="8" y="63"/>
                    </a:lnTo>
                    <a:lnTo>
                      <a:pt x="18" y="63"/>
                    </a:lnTo>
                    <a:lnTo>
                      <a:pt x="15" y="58"/>
                    </a:lnTo>
                    <a:lnTo>
                      <a:pt x="10" y="52"/>
                    </a:lnTo>
                    <a:lnTo>
                      <a:pt x="10" y="45"/>
                    </a:lnTo>
                    <a:lnTo>
                      <a:pt x="15" y="38"/>
                    </a:lnTo>
                    <a:lnTo>
                      <a:pt x="11" y="31"/>
                    </a:lnTo>
                    <a:lnTo>
                      <a:pt x="8" y="22"/>
                    </a:lnTo>
                    <a:lnTo>
                      <a:pt x="13" y="18"/>
                    </a:lnTo>
                    <a:lnTo>
                      <a:pt x="1" y="0"/>
                    </a:lnTo>
                    <a:lnTo>
                      <a:pt x="1" y="62"/>
                    </a:lnTo>
                    <a:lnTo>
                      <a:pt x="0" y="71"/>
                    </a:lnTo>
                    <a:lnTo>
                      <a:pt x="11" y="79"/>
                    </a:lnTo>
                  </a:path>
                </a:pathLst>
              </a:custGeom>
              <a:solidFill>
                <a:srgbClr val="104160"/>
              </a:solidFill>
              <a:ln w="9525">
                <a:noFill/>
                <a:round/>
                <a:headEnd/>
                <a:tailEnd/>
              </a:ln>
            </p:spPr>
            <p:txBody>
              <a:bodyPr/>
              <a:lstStyle/>
              <a:p>
                <a:endParaRPr lang="zh-TW" altLang="en-US"/>
              </a:p>
            </p:txBody>
          </p:sp>
          <p:sp>
            <p:nvSpPr>
              <p:cNvPr id="118984" name="Freeform 272"/>
              <p:cNvSpPr>
                <a:spLocks/>
              </p:cNvSpPr>
              <p:nvPr/>
            </p:nvSpPr>
            <p:spPr bwMode="auto">
              <a:xfrm>
                <a:off x="946" y="2439"/>
                <a:ext cx="14" cy="29"/>
              </a:xfrm>
              <a:custGeom>
                <a:avLst/>
                <a:gdLst>
                  <a:gd name="T0" fmla="*/ 13 w 14"/>
                  <a:gd name="T1" fmla="*/ 0 h 29"/>
                  <a:gd name="T2" fmla="*/ 13 w 14"/>
                  <a:gd name="T3" fmla="*/ 28 h 29"/>
                  <a:gd name="T4" fmla="*/ 0 w 14"/>
                  <a:gd name="T5" fmla="*/ 28 h 29"/>
                  <a:gd name="T6" fmla="*/ 13 w 14"/>
                  <a:gd name="T7" fmla="*/ 0 h 29"/>
                  <a:gd name="T8" fmla="*/ 13 w 14"/>
                  <a:gd name="T9" fmla="*/ 0 h 29"/>
                  <a:gd name="T10" fmla="*/ 0 60000 65536"/>
                  <a:gd name="T11" fmla="*/ 0 60000 65536"/>
                  <a:gd name="T12" fmla="*/ 0 60000 65536"/>
                  <a:gd name="T13" fmla="*/ 0 60000 65536"/>
                  <a:gd name="T14" fmla="*/ 0 60000 65536"/>
                  <a:gd name="T15" fmla="*/ 0 w 14"/>
                  <a:gd name="T16" fmla="*/ 0 h 29"/>
                  <a:gd name="T17" fmla="*/ 14 w 14"/>
                  <a:gd name="T18" fmla="*/ 29 h 29"/>
                </a:gdLst>
                <a:ahLst/>
                <a:cxnLst>
                  <a:cxn ang="T10">
                    <a:pos x="T0" y="T1"/>
                  </a:cxn>
                  <a:cxn ang="T11">
                    <a:pos x="T2" y="T3"/>
                  </a:cxn>
                  <a:cxn ang="T12">
                    <a:pos x="T4" y="T5"/>
                  </a:cxn>
                  <a:cxn ang="T13">
                    <a:pos x="T6" y="T7"/>
                  </a:cxn>
                  <a:cxn ang="T14">
                    <a:pos x="T8" y="T9"/>
                  </a:cxn>
                </a:cxnLst>
                <a:rect l="T15" t="T16" r="T17" b="T18"/>
                <a:pathLst>
                  <a:path w="14" h="29">
                    <a:moveTo>
                      <a:pt x="13" y="0"/>
                    </a:moveTo>
                    <a:lnTo>
                      <a:pt x="13" y="28"/>
                    </a:lnTo>
                    <a:lnTo>
                      <a:pt x="0" y="28"/>
                    </a:lnTo>
                    <a:lnTo>
                      <a:pt x="13" y="0"/>
                    </a:lnTo>
                  </a:path>
                </a:pathLst>
              </a:custGeom>
              <a:solidFill>
                <a:srgbClr val="104160"/>
              </a:solidFill>
              <a:ln w="9525">
                <a:noFill/>
                <a:round/>
                <a:headEnd/>
                <a:tailEnd/>
              </a:ln>
            </p:spPr>
            <p:txBody>
              <a:bodyPr/>
              <a:lstStyle/>
              <a:p>
                <a:endParaRPr lang="zh-TW" altLang="en-US"/>
              </a:p>
            </p:txBody>
          </p:sp>
          <p:sp>
            <p:nvSpPr>
              <p:cNvPr id="118985" name="Freeform 273"/>
              <p:cNvSpPr>
                <a:spLocks/>
              </p:cNvSpPr>
              <p:nvPr/>
            </p:nvSpPr>
            <p:spPr bwMode="auto">
              <a:xfrm>
                <a:off x="934" y="2312"/>
                <a:ext cx="105" cy="26"/>
              </a:xfrm>
              <a:custGeom>
                <a:avLst/>
                <a:gdLst>
                  <a:gd name="T0" fmla="*/ 88 w 105"/>
                  <a:gd name="T1" fmla="*/ 4 h 26"/>
                  <a:gd name="T2" fmla="*/ 94 w 105"/>
                  <a:gd name="T3" fmla="*/ 5 h 26"/>
                  <a:gd name="T4" fmla="*/ 102 w 105"/>
                  <a:gd name="T5" fmla="*/ 0 h 26"/>
                  <a:gd name="T6" fmla="*/ 104 w 105"/>
                  <a:gd name="T7" fmla="*/ 8 h 26"/>
                  <a:gd name="T8" fmla="*/ 98 w 105"/>
                  <a:gd name="T9" fmla="*/ 11 h 26"/>
                  <a:gd name="T10" fmla="*/ 81 w 105"/>
                  <a:gd name="T11" fmla="*/ 15 h 26"/>
                  <a:gd name="T12" fmla="*/ 75 w 105"/>
                  <a:gd name="T13" fmla="*/ 15 h 26"/>
                  <a:gd name="T14" fmla="*/ 63 w 105"/>
                  <a:gd name="T15" fmla="*/ 11 h 26"/>
                  <a:gd name="T16" fmla="*/ 49 w 105"/>
                  <a:gd name="T17" fmla="*/ 19 h 26"/>
                  <a:gd name="T18" fmla="*/ 31 w 105"/>
                  <a:gd name="T19" fmla="*/ 23 h 26"/>
                  <a:gd name="T20" fmla="*/ 10 w 105"/>
                  <a:gd name="T21" fmla="*/ 24 h 26"/>
                  <a:gd name="T22" fmla="*/ 2 w 105"/>
                  <a:gd name="T23" fmla="*/ 25 h 26"/>
                  <a:gd name="T24" fmla="*/ 0 w 105"/>
                  <a:gd name="T25" fmla="*/ 19 h 26"/>
                  <a:gd name="T26" fmla="*/ 88 w 105"/>
                  <a:gd name="T27" fmla="*/ 4 h 26"/>
                  <a:gd name="T28" fmla="*/ 88 w 105"/>
                  <a:gd name="T29" fmla="*/ 4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5"/>
                  <a:gd name="T46" fmla="*/ 0 h 26"/>
                  <a:gd name="T47" fmla="*/ 105 w 105"/>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5" h="26">
                    <a:moveTo>
                      <a:pt x="88" y="4"/>
                    </a:moveTo>
                    <a:lnTo>
                      <a:pt x="94" y="5"/>
                    </a:lnTo>
                    <a:lnTo>
                      <a:pt x="102" y="0"/>
                    </a:lnTo>
                    <a:lnTo>
                      <a:pt x="104" y="8"/>
                    </a:lnTo>
                    <a:lnTo>
                      <a:pt x="98" y="11"/>
                    </a:lnTo>
                    <a:lnTo>
                      <a:pt x="81" y="15"/>
                    </a:lnTo>
                    <a:lnTo>
                      <a:pt x="75" y="15"/>
                    </a:lnTo>
                    <a:lnTo>
                      <a:pt x="63" y="11"/>
                    </a:lnTo>
                    <a:lnTo>
                      <a:pt x="49" y="19"/>
                    </a:lnTo>
                    <a:lnTo>
                      <a:pt x="31" y="23"/>
                    </a:lnTo>
                    <a:lnTo>
                      <a:pt x="10" y="24"/>
                    </a:lnTo>
                    <a:lnTo>
                      <a:pt x="2" y="25"/>
                    </a:lnTo>
                    <a:lnTo>
                      <a:pt x="0" y="19"/>
                    </a:lnTo>
                    <a:lnTo>
                      <a:pt x="88" y="4"/>
                    </a:lnTo>
                  </a:path>
                </a:pathLst>
              </a:custGeom>
              <a:solidFill>
                <a:srgbClr val="104160"/>
              </a:solidFill>
              <a:ln w="9525">
                <a:noFill/>
                <a:round/>
                <a:headEnd/>
                <a:tailEnd/>
              </a:ln>
            </p:spPr>
            <p:txBody>
              <a:bodyPr/>
              <a:lstStyle/>
              <a:p>
                <a:endParaRPr lang="zh-TW" altLang="en-US"/>
              </a:p>
            </p:txBody>
          </p:sp>
          <p:sp>
            <p:nvSpPr>
              <p:cNvPr id="118986" name="Freeform 274"/>
              <p:cNvSpPr>
                <a:spLocks/>
              </p:cNvSpPr>
              <p:nvPr/>
            </p:nvSpPr>
            <p:spPr bwMode="auto">
              <a:xfrm>
                <a:off x="997" y="2269"/>
                <a:ext cx="28" cy="12"/>
              </a:xfrm>
              <a:custGeom>
                <a:avLst/>
                <a:gdLst>
                  <a:gd name="T0" fmla="*/ 0 w 28"/>
                  <a:gd name="T1" fmla="*/ 0 h 12"/>
                  <a:gd name="T2" fmla="*/ 10 w 28"/>
                  <a:gd name="T3" fmla="*/ 0 h 12"/>
                  <a:gd name="T4" fmla="*/ 27 w 28"/>
                  <a:gd name="T5" fmla="*/ 11 h 12"/>
                  <a:gd name="T6" fmla="*/ 3 w 28"/>
                  <a:gd name="T7" fmla="*/ 5 h 12"/>
                  <a:gd name="T8" fmla="*/ 0 w 28"/>
                  <a:gd name="T9" fmla="*/ 0 h 12"/>
                  <a:gd name="T10" fmla="*/ 0 w 28"/>
                  <a:gd name="T11" fmla="*/ 0 h 12"/>
                  <a:gd name="T12" fmla="*/ 0 60000 65536"/>
                  <a:gd name="T13" fmla="*/ 0 60000 65536"/>
                  <a:gd name="T14" fmla="*/ 0 60000 65536"/>
                  <a:gd name="T15" fmla="*/ 0 60000 65536"/>
                  <a:gd name="T16" fmla="*/ 0 60000 65536"/>
                  <a:gd name="T17" fmla="*/ 0 60000 65536"/>
                  <a:gd name="T18" fmla="*/ 0 w 28"/>
                  <a:gd name="T19" fmla="*/ 0 h 12"/>
                  <a:gd name="T20" fmla="*/ 28 w 2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8" h="12">
                    <a:moveTo>
                      <a:pt x="0" y="0"/>
                    </a:moveTo>
                    <a:lnTo>
                      <a:pt x="10" y="0"/>
                    </a:lnTo>
                    <a:lnTo>
                      <a:pt x="27" y="11"/>
                    </a:lnTo>
                    <a:lnTo>
                      <a:pt x="3" y="5"/>
                    </a:lnTo>
                    <a:lnTo>
                      <a:pt x="0" y="0"/>
                    </a:lnTo>
                  </a:path>
                </a:pathLst>
              </a:custGeom>
              <a:solidFill>
                <a:srgbClr val="104160"/>
              </a:solidFill>
              <a:ln w="9525">
                <a:noFill/>
                <a:round/>
                <a:headEnd/>
                <a:tailEnd/>
              </a:ln>
            </p:spPr>
            <p:txBody>
              <a:bodyPr/>
              <a:lstStyle/>
              <a:p>
                <a:endParaRPr lang="zh-TW" altLang="en-US"/>
              </a:p>
            </p:txBody>
          </p:sp>
          <p:sp>
            <p:nvSpPr>
              <p:cNvPr id="118987" name="Freeform 275"/>
              <p:cNvSpPr>
                <a:spLocks/>
              </p:cNvSpPr>
              <p:nvPr/>
            </p:nvSpPr>
            <p:spPr bwMode="auto">
              <a:xfrm>
                <a:off x="902" y="2383"/>
                <a:ext cx="93" cy="27"/>
              </a:xfrm>
              <a:custGeom>
                <a:avLst/>
                <a:gdLst>
                  <a:gd name="T0" fmla="*/ 0 w 93"/>
                  <a:gd name="T1" fmla="*/ 26 h 27"/>
                  <a:gd name="T2" fmla="*/ 25 w 93"/>
                  <a:gd name="T3" fmla="*/ 14 h 27"/>
                  <a:gd name="T4" fmla="*/ 41 w 93"/>
                  <a:gd name="T5" fmla="*/ 8 h 27"/>
                  <a:gd name="T6" fmla="*/ 61 w 93"/>
                  <a:gd name="T7" fmla="*/ 12 h 27"/>
                  <a:gd name="T8" fmla="*/ 78 w 93"/>
                  <a:gd name="T9" fmla="*/ 16 h 27"/>
                  <a:gd name="T10" fmla="*/ 92 w 93"/>
                  <a:gd name="T11" fmla="*/ 0 h 27"/>
                  <a:gd name="T12" fmla="*/ 87 w 93"/>
                  <a:gd name="T13" fmla="*/ 5 h 27"/>
                  <a:gd name="T14" fmla="*/ 73 w 93"/>
                  <a:gd name="T15" fmla="*/ 10 h 27"/>
                  <a:gd name="T16" fmla="*/ 54 w 93"/>
                  <a:gd name="T17" fmla="*/ 2 h 27"/>
                  <a:gd name="T18" fmla="*/ 37 w 93"/>
                  <a:gd name="T19" fmla="*/ 5 h 27"/>
                  <a:gd name="T20" fmla="*/ 5 w 93"/>
                  <a:gd name="T21" fmla="*/ 12 h 27"/>
                  <a:gd name="T22" fmla="*/ 0 w 93"/>
                  <a:gd name="T23" fmla="*/ 26 h 27"/>
                  <a:gd name="T24" fmla="*/ 0 w 93"/>
                  <a:gd name="T25" fmla="*/ 2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7"/>
                  <a:gd name="T41" fmla="*/ 93 w 93"/>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7">
                    <a:moveTo>
                      <a:pt x="0" y="26"/>
                    </a:moveTo>
                    <a:lnTo>
                      <a:pt x="25" y="14"/>
                    </a:lnTo>
                    <a:lnTo>
                      <a:pt x="41" y="8"/>
                    </a:lnTo>
                    <a:lnTo>
                      <a:pt x="61" y="12"/>
                    </a:lnTo>
                    <a:lnTo>
                      <a:pt x="78" y="16"/>
                    </a:lnTo>
                    <a:lnTo>
                      <a:pt x="92" y="0"/>
                    </a:lnTo>
                    <a:lnTo>
                      <a:pt x="87" y="5"/>
                    </a:lnTo>
                    <a:lnTo>
                      <a:pt x="73" y="10"/>
                    </a:lnTo>
                    <a:lnTo>
                      <a:pt x="54" y="2"/>
                    </a:lnTo>
                    <a:lnTo>
                      <a:pt x="37" y="5"/>
                    </a:lnTo>
                    <a:lnTo>
                      <a:pt x="5" y="12"/>
                    </a:lnTo>
                    <a:lnTo>
                      <a:pt x="0" y="26"/>
                    </a:lnTo>
                  </a:path>
                </a:pathLst>
              </a:custGeom>
              <a:solidFill>
                <a:srgbClr val="104160"/>
              </a:solidFill>
              <a:ln w="9525">
                <a:noFill/>
                <a:round/>
                <a:headEnd/>
                <a:tailEnd/>
              </a:ln>
            </p:spPr>
            <p:txBody>
              <a:bodyPr/>
              <a:lstStyle/>
              <a:p>
                <a:endParaRPr lang="zh-TW" altLang="en-US"/>
              </a:p>
            </p:txBody>
          </p:sp>
          <p:sp>
            <p:nvSpPr>
              <p:cNvPr id="118988" name="Freeform 276"/>
              <p:cNvSpPr>
                <a:spLocks/>
              </p:cNvSpPr>
              <p:nvPr/>
            </p:nvSpPr>
            <p:spPr bwMode="auto">
              <a:xfrm>
                <a:off x="679" y="2365"/>
                <a:ext cx="23" cy="105"/>
              </a:xfrm>
              <a:custGeom>
                <a:avLst/>
                <a:gdLst>
                  <a:gd name="T0" fmla="*/ 20 w 23"/>
                  <a:gd name="T1" fmla="*/ 0 h 105"/>
                  <a:gd name="T2" fmla="*/ 13 w 23"/>
                  <a:gd name="T3" fmla="*/ 23 h 105"/>
                  <a:gd name="T4" fmla="*/ 0 w 23"/>
                  <a:gd name="T5" fmla="*/ 104 h 105"/>
                  <a:gd name="T6" fmla="*/ 9 w 23"/>
                  <a:gd name="T7" fmla="*/ 104 h 105"/>
                  <a:gd name="T8" fmla="*/ 16 w 23"/>
                  <a:gd name="T9" fmla="*/ 30 h 105"/>
                  <a:gd name="T10" fmla="*/ 22 w 23"/>
                  <a:gd name="T11" fmla="*/ 1 h 105"/>
                  <a:gd name="T12" fmla="*/ 20 w 23"/>
                  <a:gd name="T13" fmla="*/ 0 h 105"/>
                  <a:gd name="T14" fmla="*/ 20 w 23"/>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05"/>
                  <a:gd name="T26" fmla="*/ 23 w 23"/>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05">
                    <a:moveTo>
                      <a:pt x="20" y="0"/>
                    </a:moveTo>
                    <a:lnTo>
                      <a:pt x="13" y="23"/>
                    </a:lnTo>
                    <a:lnTo>
                      <a:pt x="0" y="104"/>
                    </a:lnTo>
                    <a:lnTo>
                      <a:pt x="9" y="104"/>
                    </a:lnTo>
                    <a:lnTo>
                      <a:pt x="16" y="30"/>
                    </a:lnTo>
                    <a:lnTo>
                      <a:pt x="22" y="1"/>
                    </a:lnTo>
                    <a:lnTo>
                      <a:pt x="20" y="0"/>
                    </a:lnTo>
                  </a:path>
                </a:pathLst>
              </a:custGeom>
              <a:solidFill>
                <a:srgbClr val="727272"/>
              </a:solidFill>
              <a:ln w="9525">
                <a:noFill/>
                <a:round/>
                <a:headEnd/>
                <a:tailEnd/>
              </a:ln>
            </p:spPr>
            <p:txBody>
              <a:bodyPr/>
              <a:lstStyle/>
              <a:p>
                <a:endParaRPr lang="zh-TW" altLang="en-US"/>
              </a:p>
            </p:txBody>
          </p:sp>
          <p:sp>
            <p:nvSpPr>
              <p:cNvPr id="118989" name="Freeform 277"/>
              <p:cNvSpPr>
                <a:spLocks/>
              </p:cNvSpPr>
              <p:nvPr/>
            </p:nvSpPr>
            <p:spPr bwMode="auto">
              <a:xfrm>
                <a:off x="759" y="2102"/>
                <a:ext cx="75" cy="40"/>
              </a:xfrm>
              <a:custGeom>
                <a:avLst/>
                <a:gdLst>
                  <a:gd name="T0" fmla="*/ 2 w 75"/>
                  <a:gd name="T1" fmla="*/ 0 h 40"/>
                  <a:gd name="T2" fmla="*/ 2 w 75"/>
                  <a:gd name="T3" fmla="*/ 6 h 40"/>
                  <a:gd name="T4" fmla="*/ 4 w 75"/>
                  <a:gd name="T5" fmla="*/ 12 h 40"/>
                  <a:gd name="T6" fmla="*/ 7 w 75"/>
                  <a:gd name="T7" fmla="*/ 15 h 40"/>
                  <a:gd name="T8" fmla="*/ 12 w 75"/>
                  <a:gd name="T9" fmla="*/ 19 h 40"/>
                  <a:gd name="T10" fmla="*/ 16 w 75"/>
                  <a:gd name="T11" fmla="*/ 22 h 40"/>
                  <a:gd name="T12" fmla="*/ 22 w 75"/>
                  <a:gd name="T13" fmla="*/ 24 h 40"/>
                  <a:gd name="T14" fmla="*/ 28 w 75"/>
                  <a:gd name="T15" fmla="*/ 25 h 40"/>
                  <a:gd name="T16" fmla="*/ 34 w 75"/>
                  <a:gd name="T17" fmla="*/ 25 h 40"/>
                  <a:gd name="T18" fmla="*/ 40 w 75"/>
                  <a:gd name="T19" fmla="*/ 26 h 40"/>
                  <a:gd name="T20" fmla="*/ 46 w 75"/>
                  <a:gd name="T21" fmla="*/ 25 h 40"/>
                  <a:gd name="T22" fmla="*/ 52 w 75"/>
                  <a:gd name="T23" fmla="*/ 24 h 40"/>
                  <a:gd name="T24" fmla="*/ 58 w 75"/>
                  <a:gd name="T25" fmla="*/ 21 h 40"/>
                  <a:gd name="T26" fmla="*/ 62 w 75"/>
                  <a:gd name="T27" fmla="*/ 19 h 40"/>
                  <a:gd name="T28" fmla="*/ 67 w 75"/>
                  <a:gd name="T29" fmla="*/ 15 h 40"/>
                  <a:gd name="T30" fmla="*/ 70 w 75"/>
                  <a:gd name="T31" fmla="*/ 11 h 40"/>
                  <a:gd name="T32" fmla="*/ 74 w 75"/>
                  <a:gd name="T33" fmla="*/ 5 h 40"/>
                  <a:gd name="T34" fmla="*/ 74 w 75"/>
                  <a:gd name="T35" fmla="*/ 12 h 40"/>
                  <a:gd name="T36" fmla="*/ 68 w 75"/>
                  <a:gd name="T37" fmla="*/ 19 h 40"/>
                  <a:gd name="T38" fmla="*/ 64 w 75"/>
                  <a:gd name="T39" fmla="*/ 25 h 40"/>
                  <a:gd name="T40" fmla="*/ 58 w 75"/>
                  <a:gd name="T41" fmla="*/ 31 h 40"/>
                  <a:gd name="T42" fmla="*/ 53 w 75"/>
                  <a:gd name="T43" fmla="*/ 34 h 40"/>
                  <a:gd name="T44" fmla="*/ 47 w 75"/>
                  <a:gd name="T45" fmla="*/ 37 h 40"/>
                  <a:gd name="T46" fmla="*/ 41 w 75"/>
                  <a:gd name="T47" fmla="*/ 39 h 40"/>
                  <a:gd name="T48" fmla="*/ 35 w 75"/>
                  <a:gd name="T49" fmla="*/ 39 h 40"/>
                  <a:gd name="T50" fmla="*/ 29 w 75"/>
                  <a:gd name="T51" fmla="*/ 39 h 40"/>
                  <a:gd name="T52" fmla="*/ 23 w 75"/>
                  <a:gd name="T53" fmla="*/ 37 h 40"/>
                  <a:gd name="T54" fmla="*/ 17 w 75"/>
                  <a:gd name="T55" fmla="*/ 35 h 40"/>
                  <a:gd name="T56" fmla="*/ 12 w 75"/>
                  <a:gd name="T57" fmla="*/ 32 h 40"/>
                  <a:gd name="T58" fmla="*/ 8 w 75"/>
                  <a:gd name="T59" fmla="*/ 27 h 40"/>
                  <a:gd name="T60" fmla="*/ 4 w 75"/>
                  <a:gd name="T61" fmla="*/ 23 h 40"/>
                  <a:gd name="T62" fmla="*/ 2 w 75"/>
                  <a:gd name="T63" fmla="*/ 17 h 40"/>
                  <a:gd name="T64" fmla="*/ 0 w 75"/>
                  <a:gd name="T65" fmla="*/ 10 h 40"/>
                  <a:gd name="T66" fmla="*/ 1 w 75"/>
                  <a:gd name="T67" fmla="*/ 1 h 40"/>
                  <a:gd name="T68" fmla="*/ 1 w 75"/>
                  <a:gd name="T69" fmla="*/ 1 h 40"/>
                  <a:gd name="T70" fmla="*/ 1 w 75"/>
                  <a:gd name="T71" fmla="*/ 1 h 40"/>
                  <a:gd name="T72" fmla="*/ 1 w 75"/>
                  <a:gd name="T73" fmla="*/ 1 h 40"/>
                  <a:gd name="T74" fmla="*/ 1 w 75"/>
                  <a:gd name="T75" fmla="*/ 1 h 40"/>
                  <a:gd name="T76" fmla="*/ 1 w 75"/>
                  <a:gd name="T77" fmla="*/ 1 h 40"/>
                  <a:gd name="T78" fmla="*/ 1 w 75"/>
                  <a:gd name="T79" fmla="*/ 1 h 40"/>
                  <a:gd name="T80" fmla="*/ 1 w 75"/>
                  <a:gd name="T81" fmla="*/ 1 h 40"/>
                  <a:gd name="T82" fmla="*/ 1 w 75"/>
                  <a:gd name="T83" fmla="*/ 1 h 40"/>
                  <a:gd name="T84" fmla="*/ 1 w 75"/>
                  <a:gd name="T85" fmla="*/ 1 h 40"/>
                  <a:gd name="T86" fmla="*/ 1 w 75"/>
                  <a:gd name="T87" fmla="*/ 1 h 40"/>
                  <a:gd name="T88" fmla="*/ 1 w 75"/>
                  <a:gd name="T89" fmla="*/ 1 h 40"/>
                  <a:gd name="T90" fmla="*/ 1 w 75"/>
                  <a:gd name="T91" fmla="*/ 1 h 40"/>
                  <a:gd name="T92" fmla="*/ 1 w 75"/>
                  <a:gd name="T93" fmla="*/ 1 h 40"/>
                  <a:gd name="T94" fmla="*/ 1 w 75"/>
                  <a:gd name="T95" fmla="*/ 1 h 40"/>
                  <a:gd name="T96" fmla="*/ 1 w 75"/>
                  <a:gd name="T97" fmla="*/ 1 h 40"/>
                  <a:gd name="T98" fmla="*/ 2 w 75"/>
                  <a:gd name="T99" fmla="*/ 0 h 40"/>
                  <a:gd name="T100" fmla="*/ 2 w 75"/>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40"/>
                  <a:gd name="T155" fmla="*/ 75 w 75"/>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40">
                    <a:moveTo>
                      <a:pt x="2" y="0"/>
                    </a:moveTo>
                    <a:lnTo>
                      <a:pt x="2" y="6"/>
                    </a:lnTo>
                    <a:lnTo>
                      <a:pt x="4" y="12"/>
                    </a:lnTo>
                    <a:lnTo>
                      <a:pt x="7" y="15"/>
                    </a:lnTo>
                    <a:lnTo>
                      <a:pt x="12" y="19"/>
                    </a:lnTo>
                    <a:lnTo>
                      <a:pt x="16" y="22"/>
                    </a:lnTo>
                    <a:lnTo>
                      <a:pt x="22" y="24"/>
                    </a:lnTo>
                    <a:lnTo>
                      <a:pt x="28" y="25"/>
                    </a:lnTo>
                    <a:lnTo>
                      <a:pt x="34" y="25"/>
                    </a:lnTo>
                    <a:lnTo>
                      <a:pt x="40" y="26"/>
                    </a:lnTo>
                    <a:lnTo>
                      <a:pt x="46" y="25"/>
                    </a:lnTo>
                    <a:lnTo>
                      <a:pt x="52" y="24"/>
                    </a:lnTo>
                    <a:lnTo>
                      <a:pt x="58" y="21"/>
                    </a:lnTo>
                    <a:lnTo>
                      <a:pt x="62" y="19"/>
                    </a:lnTo>
                    <a:lnTo>
                      <a:pt x="67" y="15"/>
                    </a:lnTo>
                    <a:lnTo>
                      <a:pt x="70" y="11"/>
                    </a:lnTo>
                    <a:lnTo>
                      <a:pt x="74" y="5"/>
                    </a:lnTo>
                    <a:lnTo>
                      <a:pt x="74" y="12"/>
                    </a:lnTo>
                    <a:lnTo>
                      <a:pt x="68" y="19"/>
                    </a:lnTo>
                    <a:lnTo>
                      <a:pt x="64" y="25"/>
                    </a:lnTo>
                    <a:lnTo>
                      <a:pt x="58" y="31"/>
                    </a:lnTo>
                    <a:lnTo>
                      <a:pt x="53" y="34"/>
                    </a:lnTo>
                    <a:lnTo>
                      <a:pt x="47" y="37"/>
                    </a:lnTo>
                    <a:lnTo>
                      <a:pt x="41" y="39"/>
                    </a:lnTo>
                    <a:lnTo>
                      <a:pt x="35" y="39"/>
                    </a:lnTo>
                    <a:lnTo>
                      <a:pt x="29" y="39"/>
                    </a:lnTo>
                    <a:lnTo>
                      <a:pt x="23" y="37"/>
                    </a:lnTo>
                    <a:lnTo>
                      <a:pt x="17" y="35"/>
                    </a:lnTo>
                    <a:lnTo>
                      <a:pt x="12" y="32"/>
                    </a:lnTo>
                    <a:lnTo>
                      <a:pt x="8" y="27"/>
                    </a:lnTo>
                    <a:lnTo>
                      <a:pt x="4" y="23"/>
                    </a:lnTo>
                    <a:lnTo>
                      <a:pt x="2" y="17"/>
                    </a:lnTo>
                    <a:lnTo>
                      <a:pt x="0" y="10"/>
                    </a:lnTo>
                    <a:lnTo>
                      <a:pt x="1" y="1"/>
                    </a:lnTo>
                    <a:lnTo>
                      <a:pt x="2" y="0"/>
                    </a:lnTo>
                  </a:path>
                </a:pathLst>
              </a:custGeom>
              <a:solidFill>
                <a:srgbClr val="F1F180"/>
              </a:solidFill>
              <a:ln w="9525">
                <a:noFill/>
                <a:round/>
                <a:headEnd/>
                <a:tailEnd/>
              </a:ln>
            </p:spPr>
            <p:txBody>
              <a:bodyPr/>
              <a:lstStyle/>
              <a:p>
                <a:endParaRPr lang="zh-TW" altLang="en-US"/>
              </a:p>
            </p:txBody>
          </p:sp>
          <p:sp>
            <p:nvSpPr>
              <p:cNvPr id="118990" name="Freeform 278"/>
              <p:cNvSpPr>
                <a:spLocks/>
              </p:cNvSpPr>
              <p:nvPr/>
            </p:nvSpPr>
            <p:spPr bwMode="auto">
              <a:xfrm>
                <a:off x="785" y="2066"/>
                <a:ext cx="50" cy="61"/>
              </a:xfrm>
              <a:custGeom>
                <a:avLst/>
                <a:gdLst>
                  <a:gd name="T0" fmla="*/ 20 w 50"/>
                  <a:gd name="T1" fmla="*/ 55 h 61"/>
                  <a:gd name="T2" fmla="*/ 27 w 50"/>
                  <a:gd name="T3" fmla="*/ 55 h 61"/>
                  <a:gd name="T4" fmla="*/ 33 w 50"/>
                  <a:gd name="T5" fmla="*/ 51 h 61"/>
                  <a:gd name="T6" fmla="*/ 37 w 50"/>
                  <a:gd name="T7" fmla="*/ 48 h 61"/>
                  <a:gd name="T8" fmla="*/ 42 w 50"/>
                  <a:gd name="T9" fmla="*/ 44 h 61"/>
                  <a:gd name="T10" fmla="*/ 45 w 50"/>
                  <a:gd name="T11" fmla="*/ 40 h 61"/>
                  <a:gd name="T12" fmla="*/ 47 w 50"/>
                  <a:gd name="T13" fmla="*/ 38 h 61"/>
                  <a:gd name="T14" fmla="*/ 48 w 50"/>
                  <a:gd name="T15" fmla="*/ 36 h 61"/>
                  <a:gd name="T16" fmla="*/ 47 w 50"/>
                  <a:gd name="T17" fmla="*/ 34 h 61"/>
                  <a:gd name="T18" fmla="*/ 47 w 50"/>
                  <a:gd name="T19" fmla="*/ 30 h 61"/>
                  <a:gd name="T20" fmla="*/ 45 w 50"/>
                  <a:gd name="T21" fmla="*/ 27 h 61"/>
                  <a:gd name="T22" fmla="*/ 44 w 50"/>
                  <a:gd name="T23" fmla="*/ 22 h 61"/>
                  <a:gd name="T24" fmla="*/ 42 w 50"/>
                  <a:gd name="T25" fmla="*/ 16 h 61"/>
                  <a:gd name="T26" fmla="*/ 39 w 50"/>
                  <a:gd name="T27" fmla="*/ 11 h 61"/>
                  <a:gd name="T28" fmla="*/ 35 w 50"/>
                  <a:gd name="T29" fmla="*/ 5 h 61"/>
                  <a:gd name="T30" fmla="*/ 30 w 50"/>
                  <a:gd name="T31" fmla="*/ 1 h 61"/>
                  <a:gd name="T32" fmla="*/ 23 w 50"/>
                  <a:gd name="T33" fmla="*/ 0 h 61"/>
                  <a:gd name="T34" fmla="*/ 17 w 50"/>
                  <a:gd name="T35" fmla="*/ 2 h 61"/>
                  <a:gd name="T36" fmla="*/ 13 w 50"/>
                  <a:gd name="T37" fmla="*/ 8 h 61"/>
                  <a:gd name="T38" fmla="*/ 10 w 50"/>
                  <a:gd name="T39" fmla="*/ 15 h 61"/>
                  <a:gd name="T40" fmla="*/ 9 w 50"/>
                  <a:gd name="T41" fmla="*/ 24 h 61"/>
                  <a:gd name="T42" fmla="*/ 8 w 50"/>
                  <a:gd name="T43" fmla="*/ 34 h 61"/>
                  <a:gd name="T44" fmla="*/ 7 w 50"/>
                  <a:gd name="T45" fmla="*/ 43 h 61"/>
                  <a:gd name="T46" fmla="*/ 6 w 50"/>
                  <a:gd name="T47" fmla="*/ 51 h 61"/>
                  <a:gd name="T48" fmla="*/ 4 w 50"/>
                  <a:gd name="T49" fmla="*/ 57 h 61"/>
                  <a:gd name="T50" fmla="*/ 2 w 50"/>
                  <a:gd name="T51" fmla="*/ 60 h 61"/>
                  <a:gd name="T52" fmla="*/ 0 w 50"/>
                  <a:gd name="T53" fmla="*/ 60 h 61"/>
                  <a:gd name="T54" fmla="*/ 0 w 50"/>
                  <a:gd name="T55" fmla="*/ 60 h 61"/>
                  <a:gd name="T56" fmla="*/ 1 w 50"/>
                  <a:gd name="T57" fmla="*/ 59 h 61"/>
                  <a:gd name="T58" fmla="*/ 3 w 50"/>
                  <a:gd name="T59" fmla="*/ 59 h 61"/>
                  <a:gd name="T60" fmla="*/ 7 w 50"/>
                  <a:gd name="T61" fmla="*/ 57 h 61"/>
                  <a:gd name="T62" fmla="*/ 13 w 50"/>
                  <a:gd name="T63" fmla="*/ 55 h 61"/>
                  <a:gd name="T64" fmla="*/ 17 w 50"/>
                  <a:gd name="T65" fmla="*/ 54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61"/>
                  <a:gd name="T101" fmla="*/ 50 w 50"/>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61">
                    <a:moveTo>
                      <a:pt x="17" y="54"/>
                    </a:moveTo>
                    <a:lnTo>
                      <a:pt x="20" y="55"/>
                    </a:lnTo>
                    <a:lnTo>
                      <a:pt x="24" y="55"/>
                    </a:lnTo>
                    <a:lnTo>
                      <a:pt x="27" y="55"/>
                    </a:lnTo>
                    <a:lnTo>
                      <a:pt x="31" y="53"/>
                    </a:lnTo>
                    <a:lnTo>
                      <a:pt x="33" y="51"/>
                    </a:lnTo>
                    <a:lnTo>
                      <a:pt x="36" y="49"/>
                    </a:lnTo>
                    <a:lnTo>
                      <a:pt x="37" y="48"/>
                    </a:lnTo>
                    <a:lnTo>
                      <a:pt x="41" y="46"/>
                    </a:lnTo>
                    <a:lnTo>
                      <a:pt x="42" y="44"/>
                    </a:lnTo>
                    <a:lnTo>
                      <a:pt x="43" y="42"/>
                    </a:lnTo>
                    <a:lnTo>
                      <a:pt x="45" y="40"/>
                    </a:lnTo>
                    <a:lnTo>
                      <a:pt x="47" y="38"/>
                    </a:lnTo>
                    <a:lnTo>
                      <a:pt x="48" y="36"/>
                    </a:lnTo>
                    <a:lnTo>
                      <a:pt x="49" y="34"/>
                    </a:lnTo>
                    <a:lnTo>
                      <a:pt x="47" y="34"/>
                    </a:lnTo>
                    <a:lnTo>
                      <a:pt x="47" y="32"/>
                    </a:lnTo>
                    <a:lnTo>
                      <a:pt x="47" y="30"/>
                    </a:lnTo>
                    <a:lnTo>
                      <a:pt x="47" y="28"/>
                    </a:lnTo>
                    <a:lnTo>
                      <a:pt x="45" y="27"/>
                    </a:lnTo>
                    <a:lnTo>
                      <a:pt x="45" y="24"/>
                    </a:lnTo>
                    <a:lnTo>
                      <a:pt x="44" y="22"/>
                    </a:lnTo>
                    <a:lnTo>
                      <a:pt x="44" y="18"/>
                    </a:lnTo>
                    <a:lnTo>
                      <a:pt x="42" y="16"/>
                    </a:lnTo>
                    <a:lnTo>
                      <a:pt x="41" y="13"/>
                    </a:lnTo>
                    <a:lnTo>
                      <a:pt x="39" y="11"/>
                    </a:lnTo>
                    <a:lnTo>
                      <a:pt x="38" y="7"/>
                    </a:lnTo>
                    <a:lnTo>
                      <a:pt x="35" y="5"/>
                    </a:lnTo>
                    <a:lnTo>
                      <a:pt x="33" y="3"/>
                    </a:lnTo>
                    <a:lnTo>
                      <a:pt x="30" y="1"/>
                    </a:lnTo>
                    <a:lnTo>
                      <a:pt x="28" y="0"/>
                    </a:lnTo>
                    <a:lnTo>
                      <a:pt x="23" y="0"/>
                    </a:lnTo>
                    <a:lnTo>
                      <a:pt x="20" y="0"/>
                    </a:lnTo>
                    <a:lnTo>
                      <a:pt x="17" y="2"/>
                    </a:lnTo>
                    <a:lnTo>
                      <a:pt x="15" y="4"/>
                    </a:lnTo>
                    <a:lnTo>
                      <a:pt x="13" y="8"/>
                    </a:lnTo>
                    <a:lnTo>
                      <a:pt x="12" y="11"/>
                    </a:lnTo>
                    <a:lnTo>
                      <a:pt x="10" y="15"/>
                    </a:lnTo>
                    <a:lnTo>
                      <a:pt x="10" y="19"/>
                    </a:lnTo>
                    <a:lnTo>
                      <a:pt x="9" y="24"/>
                    </a:lnTo>
                    <a:lnTo>
                      <a:pt x="9" y="28"/>
                    </a:lnTo>
                    <a:lnTo>
                      <a:pt x="8" y="34"/>
                    </a:lnTo>
                    <a:lnTo>
                      <a:pt x="8" y="38"/>
                    </a:lnTo>
                    <a:lnTo>
                      <a:pt x="7" y="43"/>
                    </a:lnTo>
                    <a:lnTo>
                      <a:pt x="7" y="48"/>
                    </a:lnTo>
                    <a:lnTo>
                      <a:pt x="6" y="51"/>
                    </a:lnTo>
                    <a:lnTo>
                      <a:pt x="6" y="55"/>
                    </a:lnTo>
                    <a:lnTo>
                      <a:pt x="4" y="57"/>
                    </a:lnTo>
                    <a:lnTo>
                      <a:pt x="3" y="58"/>
                    </a:lnTo>
                    <a:lnTo>
                      <a:pt x="2" y="60"/>
                    </a:lnTo>
                    <a:lnTo>
                      <a:pt x="0" y="60"/>
                    </a:lnTo>
                    <a:lnTo>
                      <a:pt x="1" y="59"/>
                    </a:lnTo>
                    <a:lnTo>
                      <a:pt x="2" y="59"/>
                    </a:lnTo>
                    <a:lnTo>
                      <a:pt x="3" y="59"/>
                    </a:lnTo>
                    <a:lnTo>
                      <a:pt x="5" y="57"/>
                    </a:lnTo>
                    <a:lnTo>
                      <a:pt x="7" y="57"/>
                    </a:lnTo>
                    <a:lnTo>
                      <a:pt x="9" y="55"/>
                    </a:lnTo>
                    <a:lnTo>
                      <a:pt x="13" y="55"/>
                    </a:lnTo>
                    <a:lnTo>
                      <a:pt x="17" y="54"/>
                    </a:lnTo>
                  </a:path>
                </a:pathLst>
              </a:custGeom>
              <a:solidFill>
                <a:srgbClr val="F1F180"/>
              </a:solidFill>
              <a:ln w="9525">
                <a:noFill/>
                <a:round/>
                <a:headEnd/>
                <a:tailEnd/>
              </a:ln>
            </p:spPr>
            <p:txBody>
              <a:bodyPr/>
              <a:lstStyle/>
              <a:p>
                <a:endParaRPr lang="zh-TW" altLang="en-US"/>
              </a:p>
            </p:txBody>
          </p:sp>
          <p:sp>
            <p:nvSpPr>
              <p:cNvPr id="118991" name="Freeform 279"/>
              <p:cNvSpPr>
                <a:spLocks/>
              </p:cNvSpPr>
              <p:nvPr/>
            </p:nvSpPr>
            <p:spPr bwMode="auto">
              <a:xfrm>
                <a:off x="794" y="2072"/>
                <a:ext cx="35" cy="45"/>
              </a:xfrm>
              <a:custGeom>
                <a:avLst/>
                <a:gdLst>
                  <a:gd name="T0" fmla="*/ 23 w 35"/>
                  <a:gd name="T1" fmla="*/ 42 h 45"/>
                  <a:gd name="T2" fmla="*/ 27 w 35"/>
                  <a:gd name="T3" fmla="*/ 42 h 45"/>
                  <a:gd name="T4" fmla="*/ 28 w 35"/>
                  <a:gd name="T5" fmla="*/ 40 h 45"/>
                  <a:gd name="T6" fmla="*/ 31 w 35"/>
                  <a:gd name="T7" fmla="*/ 37 h 45"/>
                  <a:gd name="T8" fmla="*/ 33 w 35"/>
                  <a:gd name="T9" fmla="*/ 36 h 45"/>
                  <a:gd name="T10" fmla="*/ 33 w 35"/>
                  <a:gd name="T11" fmla="*/ 34 h 45"/>
                  <a:gd name="T12" fmla="*/ 34 w 35"/>
                  <a:gd name="T13" fmla="*/ 32 h 45"/>
                  <a:gd name="T14" fmla="*/ 34 w 35"/>
                  <a:gd name="T15" fmla="*/ 32 h 45"/>
                  <a:gd name="T16" fmla="*/ 34 w 35"/>
                  <a:gd name="T17" fmla="*/ 30 h 45"/>
                  <a:gd name="T18" fmla="*/ 34 w 35"/>
                  <a:gd name="T19" fmla="*/ 26 h 45"/>
                  <a:gd name="T20" fmla="*/ 34 w 35"/>
                  <a:gd name="T21" fmla="*/ 22 h 45"/>
                  <a:gd name="T22" fmla="*/ 34 w 35"/>
                  <a:gd name="T23" fmla="*/ 18 h 45"/>
                  <a:gd name="T24" fmla="*/ 32 w 35"/>
                  <a:gd name="T25" fmla="*/ 13 h 45"/>
                  <a:gd name="T26" fmla="*/ 31 w 35"/>
                  <a:gd name="T27" fmla="*/ 9 h 45"/>
                  <a:gd name="T28" fmla="*/ 28 w 35"/>
                  <a:gd name="T29" fmla="*/ 5 h 45"/>
                  <a:gd name="T30" fmla="*/ 25 w 35"/>
                  <a:gd name="T31" fmla="*/ 2 h 45"/>
                  <a:gd name="T32" fmla="*/ 20 w 35"/>
                  <a:gd name="T33" fmla="*/ 1 h 45"/>
                  <a:gd name="T34" fmla="*/ 15 w 35"/>
                  <a:gd name="T35" fmla="*/ 1 h 45"/>
                  <a:gd name="T36" fmla="*/ 11 w 35"/>
                  <a:gd name="T37" fmla="*/ 3 h 45"/>
                  <a:gd name="T38" fmla="*/ 8 w 35"/>
                  <a:gd name="T39" fmla="*/ 4 h 45"/>
                  <a:gd name="T40" fmla="*/ 6 w 35"/>
                  <a:gd name="T41" fmla="*/ 6 h 45"/>
                  <a:gd name="T42" fmla="*/ 4 w 35"/>
                  <a:gd name="T43" fmla="*/ 10 h 45"/>
                  <a:gd name="T44" fmla="*/ 2 w 35"/>
                  <a:gd name="T45" fmla="*/ 15 h 45"/>
                  <a:gd name="T46" fmla="*/ 1 w 35"/>
                  <a:gd name="T47" fmla="*/ 21 h 45"/>
                  <a:gd name="T48" fmla="*/ 0 w 35"/>
                  <a:gd name="T49" fmla="*/ 26 h 45"/>
                  <a:gd name="T50" fmla="*/ 0 w 35"/>
                  <a:gd name="T51" fmla="*/ 30 h 45"/>
                  <a:gd name="T52" fmla="*/ 0 w 35"/>
                  <a:gd name="T53" fmla="*/ 34 h 45"/>
                  <a:gd name="T54" fmla="*/ 0 w 35"/>
                  <a:gd name="T55" fmla="*/ 37 h 45"/>
                  <a:gd name="T56" fmla="*/ 3 w 35"/>
                  <a:gd name="T57" fmla="*/ 41 h 45"/>
                  <a:gd name="T58" fmla="*/ 7 w 35"/>
                  <a:gd name="T59" fmla="*/ 43 h 45"/>
                  <a:gd name="T60" fmla="*/ 12 w 35"/>
                  <a:gd name="T61" fmla="*/ 44 h 45"/>
                  <a:gd name="T62" fmla="*/ 18 w 35"/>
                  <a:gd name="T63" fmla="*/ 44 h 45"/>
                  <a:gd name="T64" fmla="*/ 22 w 35"/>
                  <a:gd name="T65" fmla="*/ 42 h 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45"/>
                  <a:gd name="T101" fmla="*/ 35 w 35"/>
                  <a:gd name="T102" fmla="*/ 45 h 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45">
                    <a:moveTo>
                      <a:pt x="22" y="42"/>
                    </a:moveTo>
                    <a:lnTo>
                      <a:pt x="23" y="42"/>
                    </a:lnTo>
                    <a:lnTo>
                      <a:pt x="25" y="42"/>
                    </a:lnTo>
                    <a:lnTo>
                      <a:pt x="27" y="42"/>
                    </a:lnTo>
                    <a:lnTo>
                      <a:pt x="28" y="40"/>
                    </a:lnTo>
                    <a:lnTo>
                      <a:pt x="31" y="37"/>
                    </a:lnTo>
                    <a:lnTo>
                      <a:pt x="33" y="36"/>
                    </a:lnTo>
                    <a:lnTo>
                      <a:pt x="33" y="34"/>
                    </a:lnTo>
                    <a:lnTo>
                      <a:pt x="34" y="32"/>
                    </a:lnTo>
                    <a:lnTo>
                      <a:pt x="34" y="30"/>
                    </a:lnTo>
                    <a:lnTo>
                      <a:pt x="34" y="28"/>
                    </a:lnTo>
                    <a:lnTo>
                      <a:pt x="34" y="26"/>
                    </a:lnTo>
                    <a:lnTo>
                      <a:pt x="34" y="24"/>
                    </a:lnTo>
                    <a:lnTo>
                      <a:pt x="34" y="22"/>
                    </a:lnTo>
                    <a:lnTo>
                      <a:pt x="34" y="21"/>
                    </a:lnTo>
                    <a:lnTo>
                      <a:pt x="34" y="18"/>
                    </a:lnTo>
                    <a:lnTo>
                      <a:pt x="34" y="15"/>
                    </a:lnTo>
                    <a:lnTo>
                      <a:pt x="32" y="13"/>
                    </a:lnTo>
                    <a:lnTo>
                      <a:pt x="32" y="11"/>
                    </a:lnTo>
                    <a:lnTo>
                      <a:pt x="31" y="9"/>
                    </a:lnTo>
                    <a:lnTo>
                      <a:pt x="31" y="6"/>
                    </a:lnTo>
                    <a:lnTo>
                      <a:pt x="28" y="5"/>
                    </a:lnTo>
                    <a:lnTo>
                      <a:pt x="27" y="3"/>
                    </a:lnTo>
                    <a:lnTo>
                      <a:pt x="25" y="2"/>
                    </a:lnTo>
                    <a:lnTo>
                      <a:pt x="23" y="0"/>
                    </a:lnTo>
                    <a:lnTo>
                      <a:pt x="20" y="1"/>
                    </a:lnTo>
                    <a:lnTo>
                      <a:pt x="17" y="1"/>
                    </a:lnTo>
                    <a:lnTo>
                      <a:pt x="15" y="1"/>
                    </a:lnTo>
                    <a:lnTo>
                      <a:pt x="13" y="1"/>
                    </a:lnTo>
                    <a:lnTo>
                      <a:pt x="11" y="3"/>
                    </a:lnTo>
                    <a:lnTo>
                      <a:pt x="9" y="3"/>
                    </a:lnTo>
                    <a:lnTo>
                      <a:pt x="8" y="4"/>
                    </a:lnTo>
                    <a:lnTo>
                      <a:pt x="6" y="6"/>
                    </a:lnTo>
                    <a:lnTo>
                      <a:pt x="6" y="8"/>
                    </a:lnTo>
                    <a:lnTo>
                      <a:pt x="4" y="10"/>
                    </a:lnTo>
                    <a:lnTo>
                      <a:pt x="4" y="12"/>
                    </a:lnTo>
                    <a:lnTo>
                      <a:pt x="2" y="15"/>
                    </a:lnTo>
                    <a:lnTo>
                      <a:pt x="2" y="17"/>
                    </a:lnTo>
                    <a:lnTo>
                      <a:pt x="1" y="21"/>
                    </a:lnTo>
                    <a:lnTo>
                      <a:pt x="1" y="23"/>
                    </a:lnTo>
                    <a:lnTo>
                      <a:pt x="0" y="26"/>
                    </a:lnTo>
                    <a:lnTo>
                      <a:pt x="0" y="28"/>
                    </a:lnTo>
                    <a:lnTo>
                      <a:pt x="0" y="30"/>
                    </a:lnTo>
                    <a:lnTo>
                      <a:pt x="0" y="32"/>
                    </a:lnTo>
                    <a:lnTo>
                      <a:pt x="0" y="34"/>
                    </a:lnTo>
                    <a:lnTo>
                      <a:pt x="0" y="36"/>
                    </a:lnTo>
                    <a:lnTo>
                      <a:pt x="0" y="37"/>
                    </a:lnTo>
                    <a:lnTo>
                      <a:pt x="2" y="39"/>
                    </a:lnTo>
                    <a:lnTo>
                      <a:pt x="3" y="41"/>
                    </a:lnTo>
                    <a:lnTo>
                      <a:pt x="5" y="42"/>
                    </a:lnTo>
                    <a:lnTo>
                      <a:pt x="7" y="43"/>
                    </a:lnTo>
                    <a:lnTo>
                      <a:pt x="9" y="43"/>
                    </a:lnTo>
                    <a:lnTo>
                      <a:pt x="12" y="44"/>
                    </a:lnTo>
                    <a:lnTo>
                      <a:pt x="15" y="44"/>
                    </a:lnTo>
                    <a:lnTo>
                      <a:pt x="18" y="44"/>
                    </a:lnTo>
                    <a:lnTo>
                      <a:pt x="22" y="42"/>
                    </a:lnTo>
                  </a:path>
                </a:pathLst>
              </a:custGeom>
              <a:solidFill>
                <a:srgbClr val="F1F1B4"/>
              </a:solidFill>
              <a:ln w="9525">
                <a:noFill/>
                <a:round/>
                <a:headEnd/>
                <a:tailEnd/>
              </a:ln>
            </p:spPr>
            <p:txBody>
              <a:bodyPr/>
              <a:lstStyle/>
              <a:p>
                <a:endParaRPr lang="zh-TW" altLang="en-US"/>
              </a:p>
            </p:txBody>
          </p:sp>
          <p:sp>
            <p:nvSpPr>
              <p:cNvPr id="118992" name="Freeform 280"/>
              <p:cNvSpPr>
                <a:spLocks/>
              </p:cNvSpPr>
              <p:nvPr/>
            </p:nvSpPr>
            <p:spPr bwMode="auto">
              <a:xfrm>
                <a:off x="761" y="2070"/>
                <a:ext cx="72" cy="59"/>
              </a:xfrm>
              <a:custGeom>
                <a:avLst/>
                <a:gdLst>
                  <a:gd name="T0" fmla="*/ 6 w 72"/>
                  <a:gd name="T1" fmla="*/ 51 h 59"/>
                  <a:gd name="T2" fmla="*/ 21 w 72"/>
                  <a:gd name="T3" fmla="*/ 57 h 59"/>
                  <a:gd name="T4" fmla="*/ 63 w 72"/>
                  <a:gd name="T5" fmla="*/ 51 h 59"/>
                  <a:gd name="T6" fmla="*/ 69 w 72"/>
                  <a:gd name="T7" fmla="*/ 39 h 59"/>
                  <a:gd name="T8" fmla="*/ 70 w 72"/>
                  <a:gd name="T9" fmla="*/ 28 h 59"/>
                  <a:gd name="T10" fmla="*/ 68 w 72"/>
                  <a:gd name="T11" fmla="*/ 18 h 59"/>
                  <a:gd name="T12" fmla="*/ 67 w 72"/>
                  <a:gd name="T13" fmla="*/ 12 h 59"/>
                  <a:gd name="T14" fmla="*/ 67 w 72"/>
                  <a:gd name="T15" fmla="*/ 12 h 59"/>
                  <a:gd name="T16" fmla="*/ 63 w 72"/>
                  <a:gd name="T17" fmla="*/ 12 h 59"/>
                  <a:gd name="T18" fmla="*/ 63 w 72"/>
                  <a:gd name="T19" fmla="*/ 12 h 59"/>
                  <a:gd name="T20" fmla="*/ 62 w 72"/>
                  <a:gd name="T21" fmla="*/ 14 h 59"/>
                  <a:gd name="T22" fmla="*/ 59 w 72"/>
                  <a:gd name="T23" fmla="*/ 10 h 59"/>
                  <a:gd name="T24" fmla="*/ 54 w 72"/>
                  <a:gd name="T25" fmla="*/ 5 h 59"/>
                  <a:gd name="T26" fmla="*/ 50 w 72"/>
                  <a:gd name="T27" fmla="*/ 1 h 59"/>
                  <a:gd name="T28" fmla="*/ 48 w 72"/>
                  <a:gd name="T29" fmla="*/ 1 h 59"/>
                  <a:gd name="T30" fmla="*/ 48 w 72"/>
                  <a:gd name="T31" fmla="*/ 3 h 59"/>
                  <a:gd name="T32" fmla="*/ 53 w 72"/>
                  <a:gd name="T33" fmla="*/ 12 h 59"/>
                  <a:gd name="T34" fmla="*/ 57 w 72"/>
                  <a:gd name="T35" fmla="*/ 28 h 59"/>
                  <a:gd name="T36" fmla="*/ 58 w 72"/>
                  <a:gd name="T37" fmla="*/ 45 h 59"/>
                  <a:gd name="T38" fmla="*/ 58 w 72"/>
                  <a:gd name="T39" fmla="*/ 42 h 59"/>
                  <a:gd name="T40" fmla="*/ 54 w 72"/>
                  <a:gd name="T41" fmla="*/ 28 h 59"/>
                  <a:gd name="T42" fmla="*/ 51 w 72"/>
                  <a:gd name="T43" fmla="*/ 15 h 59"/>
                  <a:gd name="T44" fmla="*/ 49 w 72"/>
                  <a:gd name="T45" fmla="*/ 11 h 59"/>
                  <a:gd name="T46" fmla="*/ 47 w 72"/>
                  <a:gd name="T47" fmla="*/ 6 h 59"/>
                  <a:gd name="T48" fmla="*/ 47 w 72"/>
                  <a:gd name="T49" fmla="*/ 11 h 59"/>
                  <a:gd name="T50" fmla="*/ 46 w 72"/>
                  <a:gd name="T51" fmla="*/ 18 h 59"/>
                  <a:gd name="T52" fmla="*/ 43 w 72"/>
                  <a:gd name="T53" fmla="*/ 20 h 59"/>
                  <a:gd name="T54" fmla="*/ 43 w 72"/>
                  <a:gd name="T55" fmla="*/ 12 h 59"/>
                  <a:gd name="T56" fmla="*/ 43 w 72"/>
                  <a:gd name="T57" fmla="*/ 7 h 59"/>
                  <a:gd name="T58" fmla="*/ 43 w 72"/>
                  <a:gd name="T59" fmla="*/ 4 h 59"/>
                  <a:gd name="T60" fmla="*/ 41 w 72"/>
                  <a:gd name="T61" fmla="*/ 3 h 59"/>
                  <a:gd name="T62" fmla="*/ 39 w 72"/>
                  <a:gd name="T63" fmla="*/ 11 h 59"/>
                  <a:gd name="T64" fmla="*/ 34 w 72"/>
                  <a:gd name="T65" fmla="*/ 45 h 59"/>
                  <a:gd name="T66" fmla="*/ 29 w 72"/>
                  <a:gd name="T67" fmla="*/ 51 h 59"/>
                  <a:gd name="T68" fmla="*/ 23 w 72"/>
                  <a:gd name="T69" fmla="*/ 49 h 59"/>
                  <a:gd name="T70" fmla="*/ 24 w 72"/>
                  <a:gd name="T71" fmla="*/ 22 h 59"/>
                  <a:gd name="T72" fmla="*/ 27 w 72"/>
                  <a:gd name="T73" fmla="*/ 14 h 59"/>
                  <a:gd name="T74" fmla="*/ 30 w 72"/>
                  <a:gd name="T75" fmla="*/ 7 h 59"/>
                  <a:gd name="T76" fmla="*/ 29 w 72"/>
                  <a:gd name="T77" fmla="*/ 3 h 59"/>
                  <a:gd name="T78" fmla="*/ 27 w 72"/>
                  <a:gd name="T79" fmla="*/ 5 h 59"/>
                  <a:gd name="T80" fmla="*/ 28 w 72"/>
                  <a:gd name="T81" fmla="*/ 4 h 59"/>
                  <a:gd name="T82" fmla="*/ 27 w 72"/>
                  <a:gd name="T83" fmla="*/ 2 h 59"/>
                  <a:gd name="T84" fmla="*/ 23 w 72"/>
                  <a:gd name="T85" fmla="*/ 3 h 59"/>
                  <a:gd name="T86" fmla="*/ 23 w 72"/>
                  <a:gd name="T87" fmla="*/ 5 h 59"/>
                  <a:gd name="T88" fmla="*/ 18 w 72"/>
                  <a:gd name="T89" fmla="*/ 22 h 59"/>
                  <a:gd name="T90" fmla="*/ 17 w 72"/>
                  <a:gd name="T91" fmla="*/ 20 h 59"/>
                  <a:gd name="T92" fmla="*/ 18 w 72"/>
                  <a:gd name="T93" fmla="*/ 11 h 59"/>
                  <a:gd name="T94" fmla="*/ 22 w 72"/>
                  <a:gd name="T95" fmla="*/ 1 h 59"/>
                  <a:gd name="T96" fmla="*/ 18 w 72"/>
                  <a:gd name="T97" fmla="*/ 6 h 59"/>
                  <a:gd name="T98" fmla="*/ 12 w 72"/>
                  <a:gd name="T99" fmla="*/ 21 h 59"/>
                  <a:gd name="T100" fmla="*/ 7 w 72"/>
                  <a:gd name="T101" fmla="*/ 38 h 59"/>
                  <a:gd name="T102" fmla="*/ 7 w 72"/>
                  <a:gd name="T103" fmla="*/ 26 h 59"/>
                  <a:gd name="T104" fmla="*/ 10 w 72"/>
                  <a:gd name="T105" fmla="*/ 15 h 59"/>
                  <a:gd name="T106" fmla="*/ 7 w 72"/>
                  <a:gd name="T107" fmla="*/ 15 h 59"/>
                  <a:gd name="T108" fmla="*/ 4 w 72"/>
                  <a:gd name="T109" fmla="*/ 20 h 59"/>
                  <a:gd name="T110" fmla="*/ 4 w 72"/>
                  <a:gd name="T111" fmla="*/ 26 h 59"/>
                  <a:gd name="T112" fmla="*/ 1 w 72"/>
                  <a:gd name="T113" fmla="*/ 36 h 59"/>
                  <a:gd name="T114" fmla="*/ 0 w 72"/>
                  <a:gd name="T115" fmla="*/ 41 h 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
                  <a:gd name="T175" fmla="*/ 0 h 59"/>
                  <a:gd name="T176" fmla="*/ 72 w 72"/>
                  <a:gd name="T177" fmla="*/ 59 h 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 h="59">
                    <a:moveTo>
                      <a:pt x="0" y="44"/>
                    </a:moveTo>
                    <a:lnTo>
                      <a:pt x="0" y="45"/>
                    </a:lnTo>
                    <a:lnTo>
                      <a:pt x="1" y="45"/>
                    </a:lnTo>
                    <a:lnTo>
                      <a:pt x="1" y="47"/>
                    </a:lnTo>
                    <a:lnTo>
                      <a:pt x="2" y="47"/>
                    </a:lnTo>
                    <a:lnTo>
                      <a:pt x="4" y="47"/>
                    </a:lnTo>
                    <a:lnTo>
                      <a:pt x="4" y="50"/>
                    </a:lnTo>
                    <a:lnTo>
                      <a:pt x="6" y="50"/>
                    </a:lnTo>
                    <a:lnTo>
                      <a:pt x="6" y="51"/>
                    </a:lnTo>
                    <a:lnTo>
                      <a:pt x="8" y="51"/>
                    </a:lnTo>
                    <a:lnTo>
                      <a:pt x="8" y="52"/>
                    </a:lnTo>
                    <a:lnTo>
                      <a:pt x="10" y="52"/>
                    </a:lnTo>
                    <a:lnTo>
                      <a:pt x="12" y="52"/>
                    </a:lnTo>
                    <a:lnTo>
                      <a:pt x="12" y="54"/>
                    </a:lnTo>
                    <a:lnTo>
                      <a:pt x="13" y="54"/>
                    </a:lnTo>
                    <a:lnTo>
                      <a:pt x="14" y="56"/>
                    </a:lnTo>
                    <a:lnTo>
                      <a:pt x="15" y="56"/>
                    </a:lnTo>
                    <a:lnTo>
                      <a:pt x="18" y="57"/>
                    </a:lnTo>
                    <a:lnTo>
                      <a:pt x="20" y="57"/>
                    </a:lnTo>
                    <a:lnTo>
                      <a:pt x="21" y="57"/>
                    </a:lnTo>
                    <a:lnTo>
                      <a:pt x="26" y="57"/>
                    </a:lnTo>
                    <a:lnTo>
                      <a:pt x="27" y="58"/>
                    </a:lnTo>
                    <a:lnTo>
                      <a:pt x="31" y="58"/>
                    </a:lnTo>
                    <a:lnTo>
                      <a:pt x="35" y="58"/>
                    </a:lnTo>
                    <a:lnTo>
                      <a:pt x="40" y="58"/>
                    </a:lnTo>
                    <a:lnTo>
                      <a:pt x="44" y="58"/>
                    </a:lnTo>
                    <a:lnTo>
                      <a:pt x="50" y="56"/>
                    </a:lnTo>
                    <a:lnTo>
                      <a:pt x="56" y="54"/>
                    </a:lnTo>
                    <a:lnTo>
                      <a:pt x="63" y="51"/>
                    </a:lnTo>
                    <a:lnTo>
                      <a:pt x="64" y="50"/>
                    </a:lnTo>
                    <a:lnTo>
                      <a:pt x="65" y="47"/>
                    </a:lnTo>
                    <a:lnTo>
                      <a:pt x="67" y="45"/>
                    </a:lnTo>
                    <a:lnTo>
                      <a:pt x="67" y="43"/>
                    </a:lnTo>
                    <a:lnTo>
                      <a:pt x="69" y="41"/>
                    </a:lnTo>
                    <a:lnTo>
                      <a:pt x="69" y="39"/>
                    </a:lnTo>
                    <a:lnTo>
                      <a:pt x="71" y="37"/>
                    </a:lnTo>
                    <a:lnTo>
                      <a:pt x="70" y="37"/>
                    </a:lnTo>
                    <a:lnTo>
                      <a:pt x="70" y="36"/>
                    </a:lnTo>
                    <a:lnTo>
                      <a:pt x="70" y="34"/>
                    </a:lnTo>
                    <a:lnTo>
                      <a:pt x="70" y="32"/>
                    </a:lnTo>
                    <a:lnTo>
                      <a:pt x="70" y="30"/>
                    </a:lnTo>
                    <a:lnTo>
                      <a:pt x="70" y="28"/>
                    </a:lnTo>
                    <a:lnTo>
                      <a:pt x="70" y="26"/>
                    </a:lnTo>
                    <a:lnTo>
                      <a:pt x="70" y="24"/>
                    </a:lnTo>
                    <a:lnTo>
                      <a:pt x="70" y="22"/>
                    </a:lnTo>
                    <a:lnTo>
                      <a:pt x="69" y="22"/>
                    </a:lnTo>
                    <a:lnTo>
                      <a:pt x="69" y="20"/>
                    </a:lnTo>
                    <a:lnTo>
                      <a:pt x="68" y="20"/>
                    </a:lnTo>
                    <a:lnTo>
                      <a:pt x="68" y="18"/>
                    </a:lnTo>
                    <a:lnTo>
                      <a:pt x="68" y="16"/>
                    </a:lnTo>
                    <a:lnTo>
                      <a:pt x="67" y="16"/>
                    </a:lnTo>
                    <a:lnTo>
                      <a:pt x="67" y="15"/>
                    </a:lnTo>
                    <a:lnTo>
                      <a:pt x="67" y="12"/>
                    </a:lnTo>
                    <a:lnTo>
                      <a:pt x="67" y="11"/>
                    </a:lnTo>
                    <a:lnTo>
                      <a:pt x="67" y="12"/>
                    </a:lnTo>
                    <a:lnTo>
                      <a:pt x="66" y="14"/>
                    </a:lnTo>
                    <a:lnTo>
                      <a:pt x="64" y="14"/>
                    </a:lnTo>
                    <a:lnTo>
                      <a:pt x="64" y="12"/>
                    </a:lnTo>
                    <a:lnTo>
                      <a:pt x="63" y="12"/>
                    </a:lnTo>
                    <a:lnTo>
                      <a:pt x="63" y="11"/>
                    </a:lnTo>
                    <a:lnTo>
                      <a:pt x="63" y="12"/>
                    </a:lnTo>
                    <a:lnTo>
                      <a:pt x="64" y="12"/>
                    </a:lnTo>
                    <a:lnTo>
                      <a:pt x="62" y="14"/>
                    </a:lnTo>
                    <a:lnTo>
                      <a:pt x="61" y="14"/>
                    </a:lnTo>
                    <a:lnTo>
                      <a:pt x="61" y="12"/>
                    </a:lnTo>
                    <a:lnTo>
                      <a:pt x="59" y="12"/>
                    </a:lnTo>
                    <a:lnTo>
                      <a:pt x="59" y="11"/>
                    </a:lnTo>
                    <a:lnTo>
                      <a:pt x="59" y="10"/>
                    </a:lnTo>
                    <a:lnTo>
                      <a:pt x="59" y="8"/>
                    </a:lnTo>
                    <a:lnTo>
                      <a:pt x="57" y="8"/>
                    </a:lnTo>
                    <a:lnTo>
                      <a:pt x="57" y="7"/>
                    </a:lnTo>
                    <a:lnTo>
                      <a:pt x="56" y="7"/>
                    </a:lnTo>
                    <a:lnTo>
                      <a:pt x="56" y="5"/>
                    </a:lnTo>
                    <a:lnTo>
                      <a:pt x="54" y="5"/>
                    </a:lnTo>
                    <a:lnTo>
                      <a:pt x="54" y="3"/>
                    </a:lnTo>
                    <a:lnTo>
                      <a:pt x="54" y="1"/>
                    </a:lnTo>
                    <a:lnTo>
                      <a:pt x="52" y="1"/>
                    </a:lnTo>
                    <a:lnTo>
                      <a:pt x="50" y="1"/>
                    </a:lnTo>
                    <a:lnTo>
                      <a:pt x="50" y="0"/>
                    </a:lnTo>
                    <a:lnTo>
                      <a:pt x="48" y="0"/>
                    </a:lnTo>
                    <a:lnTo>
                      <a:pt x="48" y="1"/>
                    </a:lnTo>
                    <a:lnTo>
                      <a:pt x="48" y="3"/>
                    </a:lnTo>
                    <a:lnTo>
                      <a:pt x="50" y="3"/>
                    </a:lnTo>
                    <a:lnTo>
                      <a:pt x="50" y="5"/>
                    </a:lnTo>
                    <a:lnTo>
                      <a:pt x="50" y="6"/>
                    </a:lnTo>
                    <a:lnTo>
                      <a:pt x="51" y="6"/>
                    </a:lnTo>
                    <a:lnTo>
                      <a:pt x="51" y="8"/>
                    </a:lnTo>
                    <a:lnTo>
                      <a:pt x="51" y="9"/>
                    </a:lnTo>
                    <a:lnTo>
                      <a:pt x="53" y="9"/>
                    </a:lnTo>
                    <a:lnTo>
                      <a:pt x="53" y="11"/>
                    </a:lnTo>
                    <a:lnTo>
                      <a:pt x="53" y="12"/>
                    </a:lnTo>
                    <a:lnTo>
                      <a:pt x="55" y="12"/>
                    </a:lnTo>
                    <a:lnTo>
                      <a:pt x="55" y="15"/>
                    </a:lnTo>
                    <a:lnTo>
                      <a:pt x="57" y="15"/>
                    </a:lnTo>
                    <a:lnTo>
                      <a:pt x="57" y="17"/>
                    </a:lnTo>
                    <a:lnTo>
                      <a:pt x="57" y="19"/>
                    </a:lnTo>
                    <a:lnTo>
                      <a:pt x="57" y="21"/>
                    </a:lnTo>
                    <a:lnTo>
                      <a:pt x="57" y="24"/>
                    </a:lnTo>
                    <a:lnTo>
                      <a:pt x="57" y="26"/>
                    </a:lnTo>
                    <a:lnTo>
                      <a:pt x="57" y="28"/>
                    </a:lnTo>
                    <a:lnTo>
                      <a:pt x="59" y="30"/>
                    </a:lnTo>
                    <a:lnTo>
                      <a:pt x="59" y="34"/>
                    </a:lnTo>
                    <a:lnTo>
                      <a:pt x="59" y="36"/>
                    </a:lnTo>
                    <a:lnTo>
                      <a:pt x="59" y="38"/>
                    </a:lnTo>
                    <a:lnTo>
                      <a:pt x="59" y="40"/>
                    </a:lnTo>
                    <a:lnTo>
                      <a:pt x="59" y="42"/>
                    </a:lnTo>
                    <a:lnTo>
                      <a:pt x="59" y="44"/>
                    </a:lnTo>
                    <a:lnTo>
                      <a:pt x="59" y="45"/>
                    </a:lnTo>
                    <a:lnTo>
                      <a:pt x="58" y="45"/>
                    </a:lnTo>
                    <a:lnTo>
                      <a:pt x="58" y="43"/>
                    </a:lnTo>
                    <a:lnTo>
                      <a:pt x="58" y="42"/>
                    </a:lnTo>
                    <a:lnTo>
                      <a:pt x="58" y="40"/>
                    </a:lnTo>
                    <a:lnTo>
                      <a:pt x="56" y="40"/>
                    </a:lnTo>
                    <a:lnTo>
                      <a:pt x="56" y="38"/>
                    </a:lnTo>
                    <a:lnTo>
                      <a:pt x="56" y="36"/>
                    </a:lnTo>
                    <a:lnTo>
                      <a:pt x="56" y="34"/>
                    </a:lnTo>
                    <a:lnTo>
                      <a:pt x="56" y="32"/>
                    </a:lnTo>
                    <a:lnTo>
                      <a:pt x="54" y="32"/>
                    </a:lnTo>
                    <a:lnTo>
                      <a:pt x="54" y="30"/>
                    </a:lnTo>
                    <a:lnTo>
                      <a:pt x="54" y="28"/>
                    </a:lnTo>
                    <a:lnTo>
                      <a:pt x="54" y="26"/>
                    </a:lnTo>
                    <a:lnTo>
                      <a:pt x="54" y="24"/>
                    </a:lnTo>
                    <a:lnTo>
                      <a:pt x="54" y="22"/>
                    </a:lnTo>
                    <a:lnTo>
                      <a:pt x="54" y="20"/>
                    </a:lnTo>
                    <a:lnTo>
                      <a:pt x="54" y="18"/>
                    </a:lnTo>
                    <a:lnTo>
                      <a:pt x="52" y="18"/>
                    </a:lnTo>
                    <a:lnTo>
                      <a:pt x="52" y="17"/>
                    </a:lnTo>
                    <a:lnTo>
                      <a:pt x="52" y="15"/>
                    </a:lnTo>
                    <a:lnTo>
                      <a:pt x="51" y="15"/>
                    </a:lnTo>
                    <a:lnTo>
                      <a:pt x="51" y="13"/>
                    </a:lnTo>
                    <a:lnTo>
                      <a:pt x="51" y="12"/>
                    </a:lnTo>
                    <a:lnTo>
                      <a:pt x="51" y="11"/>
                    </a:lnTo>
                    <a:lnTo>
                      <a:pt x="49" y="11"/>
                    </a:lnTo>
                    <a:lnTo>
                      <a:pt x="49" y="10"/>
                    </a:lnTo>
                    <a:lnTo>
                      <a:pt x="49" y="8"/>
                    </a:lnTo>
                    <a:lnTo>
                      <a:pt x="47" y="8"/>
                    </a:lnTo>
                    <a:lnTo>
                      <a:pt x="47" y="6"/>
                    </a:lnTo>
                    <a:lnTo>
                      <a:pt x="47" y="5"/>
                    </a:lnTo>
                    <a:lnTo>
                      <a:pt x="47" y="6"/>
                    </a:lnTo>
                    <a:lnTo>
                      <a:pt x="47" y="7"/>
                    </a:lnTo>
                    <a:lnTo>
                      <a:pt x="47" y="9"/>
                    </a:lnTo>
                    <a:lnTo>
                      <a:pt x="47" y="11"/>
                    </a:lnTo>
                    <a:lnTo>
                      <a:pt x="47" y="12"/>
                    </a:lnTo>
                    <a:lnTo>
                      <a:pt x="46" y="14"/>
                    </a:lnTo>
                    <a:lnTo>
                      <a:pt x="46" y="15"/>
                    </a:lnTo>
                    <a:lnTo>
                      <a:pt x="46" y="17"/>
                    </a:lnTo>
                    <a:lnTo>
                      <a:pt x="46" y="18"/>
                    </a:lnTo>
                    <a:lnTo>
                      <a:pt x="45" y="20"/>
                    </a:lnTo>
                    <a:lnTo>
                      <a:pt x="43" y="20"/>
                    </a:lnTo>
                    <a:lnTo>
                      <a:pt x="43" y="18"/>
                    </a:lnTo>
                    <a:lnTo>
                      <a:pt x="43" y="16"/>
                    </a:lnTo>
                    <a:lnTo>
                      <a:pt x="43" y="15"/>
                    </a:lnTo>
                    <a:lnTo>
                      <a:pt x="43" y="12"/>
                    </a:lnTo>
                    <a:lnTo>
                      <a:pt x="44" y="10"/>
                    </a:lnTo>
                    <a:lnTo>
                      <a:pt x="43" y="10"/>
                    </a:lnTo>
                    <a:lnTo>
                      <a:pt x="43" y="9"/>
                    </a:lnTo>
                    <a:lnTo>
                      <a:pt x="43" y="7"/>
                    </a:lnTo>
                    <a:lnTo>
                      <a:pt x="43" y="6"/>
                    </a:lnTo>
                    <a:lnTo>
                      <a:pt x="44" y="4"/>
                    </a:lnTo>
                    <a:lnTo>
                      <a:pt x="43" y="4"/>
                    </a:lnTo>
                    <a:lnTo>
                      <a:pt x="43" y="3"/>
                    </a:lnTo>
                    <a:lnTo>
                      <a:pt x="42" y="3"/>
                    </a:lnTo>
                    <a:lnTo>
                      <a:pt x="42" y="1"/>
                    </a:lnTo>
                    <a:lnTo>
                      <a:pt x="41" y="3"/>
                    </a:lnTo>
                    <a:lnTo>
                      <a:pt x="41" y="5"/>
                    </a:lnTo>
                    <a:lnTo>
                      <a:pt x="41" y="7"/>
                    </a:lnTo>
                    <a:lnTo>
                      <a:pt x="39" y="9"/>
                    </a:lnTo>
                    <a:lnTo>
                      <a:pt x="39" y="10"/>
                    </a:lnTo>
                    <a:lnTo>
                      <a:pt x="39" y="11"/>
                    </a:lnTo>
                    <a:lnTo>
                      <a:pt x="37" y="15"/>
                    </a:lnTo>
                    <a:lnTo>
                      <a:pt x="37" y="18"/>
                    </a:lnTo>
                    <a:lnTo>
                      <a:pt x="36" y="22"/>
                    </a:lnTo>
                    <a:lnTo>
                      <a:pt x="36" y="24"/>
                    </a:lnTo>
                    <a:lnTo>
                      <a:pt x="35" y="28"/>
                    </a:lnTo>
                    <a:lnTo>
                      <a:pt x="35" y="30"/>
                    </a:lnTo>
                    <a:lnTo>
                      <a:pt x="35" y="34"/>
                    </a:lnTo>
                    <a:lnTo>
                      <a:pt x="35" y="36"/>
                    </a:lnTo>
                    <a:lnTo>
                      <a:pt x="34" y="40"/>
                    </a:lnTo>
                    <a:lnTo>
                      <a:pt x="34" y="42"/>
                    </a:lnTo>
                    <a:lnTo>
                      <a:pt x="34" y="45"/>
                    </a:lnTo>
                    <a:lnTo>
                      <a:pt x="34" y="47"/>
                    </a:lnTo>
                    <a:lnTo>
                      <a:pt x="34" y="49"/>
                    </a:lnTo>
                    <a:lnTo>
                      <a:pt x="34" y="50"/>
                    </a:lnTo>
                    <a:lnTo>
                      <a:pt x="34" y="51"/>
                    </a:lnTo>
                    <a:lnTo>
                      <a:pt x="33" y="51"/>
                    </a:lnTo>
                    <a:lnTo>
                      <a:pt x="31" y="51"/>
                    </a:lnTo>
                    <a:lnTo>
                      <a:pt x="29" y="51"/>
                    </a:lnTo>
                    <a:lnTo>
                      <a:pt x="27" y="51"/>
                    </a:lnTo>
                    <a:lnTo>
                      <a:pt x="26" y="51"/>
                    </a:lnTo>
                    <a:lnTo>
                      <a:pt x="25" y="51"/>
                    </a:lnTo>
                    <a:lnTo>
                      <a:pt x="25" y="50"/>
                    </a:lnTo>
                    <a:lnTo>
                      <a:pt x="23" y="51"/>
                    </a:lnTo>
                    <a:lnTo>
                      <a:pt x="23" y="50"/>
                    </a:lnTo>
                    <a:lnTo>
                      <a:pt x="23" y="49"/>
                    </a:lnTo>
                    <a:lnTo>
                      <a:pt x="23" y="47"/>
                    </a:lnTo>
                    <a:lnTo>
                      <a:pt x="23" y="45"/>
                    </a:lnTo>
                    <a:lnTo>
                      <a:pt x="23" y="42"/>
                    </a:lnTo>
                    <a:lnTo>
                      <a:pt x="23" y="40"/>
                    </a:lnTo>
                    <a:lnTo>
                      <a:pt x="24" y="36"/>
                    </a:lnTo>
                    <a:lnTo>
                      <a:pt x="24" y="34"/>
                    </a:lnTo>
                    <a:lnTo>
                      <a:pt x="24" y="31"/>
                    </a:lnTo>
                    <a:lnTo>
                      <a:pt x="24" y="29"/>
                    </a:lnTo>
                    <a:lnTo>
                      <a:pt x="24" y="26"/>
                    </a:lnTo>
                    <a:lnTo>
                      <a:pt x="24" y="24"/>
                    </a:lnTo>
                    <a:lnTo>
                      <a:pt x="24" y="23"/>
                    </a:lnTo>
                    <a:lnTo>
                      <a:pt x="24" y="22"/>
                    </a:lnTo>
                    <a:lnTo>
                      <a:pt x="26" y="20"/>
                    </a:lnTo>
                    <a:lnTo>
                      <a:pt x="26" y="18"/>
                    </a:lnTo>
                    <a:lnTo>
                      <a:pt x="27" y="16"/>
                    </a:lnTo>
                    <a:lnTo>
                      <a:pt x="27" y="14"/>
                    </a:lnTo>
                    <a:lnTo>
                      <a:pt x="29" y="12"/>
                    </a:lnTo>
                    <a:lnTo>
                      <a:pt x="29" y="10"/>
                    </a:lnTo>
                    <a:lnTo>
                      <a:pt x="30" y="8"/>
                    </a:lnTo>
                    <a:lnTo>
                      <a:pt x="30" y="7"/>
                    </a:lnTo>
                    <a:lnTo>
                      <a:pt x="31" y="5"/>
                    </a:lnTo>
                    <a:lnTo>
                      <a:pt x="31" y="3"/>
                    </a:lnTo>
                    <a:lnTo>
                      <a:pt x="31" y="2"/>
                    </a:lnTo>
                    <a:lnTo>
                      <a:pt x="29" y="3"/>
                    </a:lnTo>
                    <a:lnTo>
                      <a:pt x="27" y="5"/>
                    </a:lnTo>
                    <a:lnTo>
                      <a:pt x="28" y="5"/>
                    </a:lnTo>
                    <a:lnTo>
                      <a:pt x="28" y="4"/>
                    </a:lnTo>
                    <a:lnTo>
                      <a:pt x="28" y="2"/>
                    </a:lnTo>
                    <a:lnTo>
                      <a:pt x="27" y="2"/>
                    </a:lnTo>
                    <a:lnTo>
                      <a:pt x="26" y="2"/>
                    </a:lnTo>
                    <a:lnTo>
                      <a:pt x="23" y="3"/>
                    </a:lnTo>
                    <a:lnTo>
                      <a:pt x="23" y="5"/>
                    </a:lnTo>
                    <a:lnTo>
                      <a:pt x="21" y="6"/>
                    </a:lnTo>
                    <a:lnTo>
                      <a:pt x="21" y="7"/>
                    </a:lnTo>
                    <a:lnTo>
                      <a:pt x="21" y="9"/>
                    </a:lnTo>
                    <a:lnTo>
                      <a:pt x="20" y="11"/>
                    </a:lnTo>
                    <a:lnTo>
                      <a:pt x="20" y="12"/>
                    </a:lnTo>
                    <a:lnTo>
                      <a:pt x="20" y="15"/>
                    </a:lnTo>
                    <a:lnTo>
                      <a:pt x="20" y="16"/>
                    </a:lnTo>
                    <a:lnTo>
                      <a:pt x="18" y="18"/>
                    </a:lnTo>
                    <a:lnTo>
                      <a:pt x="18" y="20"/>
                    </a:lnTo>
                    <a:lnTo>
                      <a:pt x="18" y="22"/>
                    </a:lnTo>
                    <a:lnTo>
                      <a:pt x="18" y="23"/>
                    </a:lnTo>
                    <a:lnTo>
                      <a:pt x="17" y="25"/>
                    </a:lnTo>
                    <a:lnTo>
                      <a:pt x="17" y="26"/>
                    </a:lnTo>
                    <a:lnTo>
                      <a:pt x="17" y="24"/>
                    </a:lnTo>
                    <a:lnTo>
                      <a:pt x="17" y="23"/>
                    </a:lnTo>
                    <a:lnTo>
                      <a:pt x="17" y="20"/>
                    </a:lnTo>
                    <a:lnTo>
                      <a:pt x="17" y="18"/>
                    </a:lnTo>
                    <a:lnTo>
                      <a:pt x="17" y="17"/>
                    </a:lnTo>
                    <a:lnTo>
                      <a:pt x="17" y="15"/>
                    </a:lnTo>
                    <a:lnTo>
                      <a:pt x="17" y="13"/>
                    </a:lnTo>
                    <a:lnTo>
                      <a:pt x="17" y="12"/>
                    </a:lnTo>
                    <a:lnTo>
                      <a:pt x="18" y="11"/>
                    </a:lnTo>
                    <a:lnTo>
                      <a:pt x="19" y="9"/>
                    </a:lnTo>
                    <a:lnTo>
                      <a:pt x="19" y="7"/>
                    </a:lnTo>
                    <a:lnTo>
                      <a:pt x="21" y="5"/>
                    </a:lnTo>
                    <a:lnTo>
                      <a:pt x="21" y="4"/>
                    </a:lnTo>
                    <a:lnTo>
                      <a:pt x="22" y="2"/>
                    </a:lnTo>
                    <a:lnTo>
                      <a:pt x="22" y="1"/>
                    </a:lnTo>
                    <a:lnTo>
                      <a:pt x="23" y="0"/>
                    </a:lnTo>
                    <a:lnTo>
                      <a:pt x="22" y="1"/>
                    </a:lnTo>
                    <a:lnTo>
                      <a:pt x="21" y="1"/>
                    </a:lnTo>
                    <a:lnTo>
                      <a:pt x="20" y="3"/>
                    </a:lnTo>
                    <a:lnTo>
                      <a:pt x="18" y="5"/>
                    </a:lnTo>
                    <a:lnTo>
                      <a:pt x="18" y="6"/>
                    </a:lnTo>
                    <a:lnTo>
                      <a:pt x="16" y="8"/>
                    </a:lnTo>
                    <a:lnTo>
                      <a:pt x="14" y="10"/>
                    </a:lnTo>
                    <a:lnTo>
                      <a:pt x="14" y="11"/>
                    </a:lnTo>
                    <a:lnTo>
                      <a:pt x="14" y="12"/>
                    </a:lnTo>
                    <a:lnTo>
                      <a:pt x="14" y="14"/>
                    </a:lnTo>
                    <a:lnTo>
                      <a:pt x="12" y="17"/>
                    </a:lnTo>
                    <a:lnTo>
                      <a:pt x="12" y="19"/>
                    </a:lnTo>
                    <a:lnTo>
                      <a:pt x="12" y="21"/>
                    </a:lnTo>
                    <a:lnTo>
                      <a:pt x="12" y="23"/>
                    </a:lnTo>
                    <a:lnTo>
                      <a:pt x="10" y="26"/>
                    </a:lnTo>
                    <a:lnTo>
                      <a:pt x="10" y="28"/>
                    </a:lnTo>
                    <a:lnTo>
                      <a:pt x="9" y="30"/>
                    </a:lnTo>
                    <a:lnTo>
                      <a:pt x="9" y="32"/>
                    </a:lnTo>
                    <a:lnTo>
                      <a:pt x="8" y="34"/>
                    </a:lnTo>
                    <a:lnTo>
                      <a:pt x="8" y="36"/>
                    </a:lnTo>
                    <a:lnTo>
                      <a:pt x="8" y="37"/>
                    </a:lnTo>
                    <a:lnTo>
                      <a:pt x="7" y="38"/>
                    </a:lnTo>
                    <a:lnTo>
                      <a:pt x="7" y="37"/>
                    </a:lnTo>
                    <a:lnTo>
                      <a:pt x="7" y="35"/>
                    </a:lnTo>
                    <a:lnTo>
                      <a:pt x="7" y="34"/>
                    </a:lnTo>
                    <a:lnTo>
                      <a:pt x="7" y="32"/>
                    </a:lnTo>
                    <a:lnTo>
                      <a:pt x="7" y="30"/>
                    </a:lnTo>
                    <a:lnTo>
                      <a:pt x="7" y="28"/>
                    </a:lnTo>
                    <a:lnTo>
                      <a:pt x="7" y="26"/>
                    </a:lnTo>
                    <a:lnTo>
                      <a:pt x="9" y="24"/>
                    </a:lnTo>
                    <a:lnTo>
                      <a:pt x="9" y="23"/>
                    </a:lnTo>
                    <a:lnTo>
                      <a:pt x="9" y="21"/>
                    </a:lnTo>
                    <a:lnTo>
                      <a:pt x="9" y="20"/>
                    </a:lnTo>
                    <a:lnTo>
                      <a:pt x="10" y="18"/>
                    </a:lnTo>
                    <a:lnTo>
                      <a:pt x="10" y="16"/>
                    </a:lnTo>
                    <a:lnTo>
                      <a:pt x="10" y="15"/>
                    </a:lnTo>
                    <a:lnTo>
                      <a:pt x="10" y="13"/>
                    </a:lnTo>
                    <a:lnTo>
                      <a:pt x="10" y="12"/>
                    </a:lnTo>
                    <a:lnTo>
                      <a:pt x="10" y="11"/>
                    </a:lnTo>
                    <a:lnTo>
                      <a:pt x="9" y="12"/>
                    </a:lnTo>
                    <a:lnTo>
                      <a:pt x="7" y="15"/>
                    </a:lnTo>
                    <a:lnTo>
                      <a:pt x="5" y="17"/>
                    </a:lnTo>
                    <a:lnTo>
                      <a:pt x="4" y="17"/>
                    </a:lnTo>
                    <a:lnTo>
                      <a:pt x="4" y="19"/>
                    </a:lnTo>
                    <a:lnTo>
                      <a:pt x="4" y="20"/>
                    </a:lnTo>
                    <a:lnTo>
                      <a:pt x="4" y="22"/>
                    </a:lnTo>
                    <a:lnTo>
                      <a:pt x="4" y="24"/>
                    </a:lnTo>
                    <a:lnTo>
                      <a:pt x="4" y="25"/>
                    </a:lnTo>
                    <a:lnTo>
                      <a:pt x="4" y="26"/>
                    </a:lnTo>
                    <a:lnTo>
                      <a:pt x="2" y="28"/>
                    </a:lnTo>
                    <a:lnTo>
                      <a:pt x="2" y="30"/>
                    </a:lnTo>
                    <a:lnTo>
                      <a:pt x="2" y="32"/>
                    </a:lnTo>
                    <a:lnTo>
                      <a:pt x="2" y="33"/>
                    </a:lnTo>
                    <a:lnTo>
                      <a:pt x="1" y="35"/>
                    </a:lnTo>
                    <a:lnTo>
                      <a:pt x="1" y="36"/>
                    </a:lnTo>
                    <a:lnTo>
                      <a:pt x="1" y="37"/>
                    </a:lnTo>
                    <a:lnTo>
                      <a:pt x="0" y="38"/>
                    </a:lnTo>
                    <a:lnTo>
                      <a:pt x="0" y="39"/>
                    </a:lnTo>
                    <a:lnTo>
                      <a:pt x="0" y="41"/>
                    </a:lnTo>
                    <a:lnTo>
                      <a:pt x="0" y="43"/>
                    </a:lnTo>
                    <a:lnTo>
                      <a:pt x="0" y="44"/>
                    </a:lnTo>
                  </a:path>
                </a:pathLst>
              </a:custGeom>
              <a:solidFill>
                <a:srgbClr val="BFBF00"/>
              </a:solidFill>
              <a:ln w="9525">
                <a:noFill/>
                <a:round/>
                <a:headEnd/>
                <a:tailEnd/>
              </a:ln>
            </p:spPr>
            <p:txBody>
              <a:bodyPr/>
              <a:lstStyle/>
              <a:p>
                <a:endParaRPr lang="zh-TW" altLang="en-US"/>
              </a:p>
            </p:txBody>
          </p:sp>
          <p:sp>
            <p:nvSpPr>
              <p:cNvPr id="118993" name="Freeform 281"/>
              <p:cNvSpPr>
                <a:spLocks/>
              </p:cNvSpPr>
              <p:nvPr/>
            </p:nvSpPr>
            <p:spPr bwMode="auto">
              <a:xfrm>
                <a:off x="653" y="2223"/>
                <a:ext cx="40" cy="35"/>
              </a:xfrm>
              <a:custGeom>
                <a:avLst/>
                <a:gdLst>
                  <a:gd name="T0" fmla="*/ 24 w 40"/>
                  <a:gd name="T1" fmla="*/ 4 h 35"/>
                  <a:gd name="T2" fmla="*/ 25 w 40"/>
                  <a:gd name="T3" fmla="*/ 7 h 35"/>
                  <a:gd name="T4" fmla="*/ 28 w 40"/>
                  <a:gd name="T5" fmla="*/ 9 h 35"/>
                  <a:gd name="T6" fmla="*/ 29 w 40"/>
                  <a:gd name="T7" fmla="*/ 13 h 35"/>
                  <a:gd name="T8" fmla="*/ 33 w 40"/>
                  <a:gd name="T9" fmla="*/ 16 h 35"/>
                  <a:gd name="T10" fmla="*/ 35 w 40"/>
                  <a:gd name="T11" fmla="*/ 18 h 35"/>
                  <a:gd name="T12" fmla="*/ 35 w 40"/>
                  <a:gd name="T13" fmla="*/ 19 h 35"/>
                  <a:gd name="T14" fmla="*/ 35 w 40"/>
                  <a:gd name="T15" fmla="*/ 22 h 35"/>
                  <a:gd name="T16" fmla="*/ 35 w 40"/>
                  <a:gd name="T17" fmla="*/ 24 h 35"/>
                  <a:gd name="T18" fmla="*/ 37 w 40"/>
                  <a:gd name="T19" fmla="*/ 27 h 35"/>
                  <a:gd name="T20" fmla="*/ 39 w 40"/>
                  <a:gd name="T21" fmla="*/ 27 h 35"/>
                  <a:gd name="T22" fmla="*/ 37 w 40"/>
                  <a:gd name="T23" fmla="*/ 27 h 35"/>
                  <a:gd name="T24" fmla="*/ 35 w 40"/>
                  <a:gd name="T25" fmla="*/ 27 h 35"/>
                  <a:gd name="T26" fmla="*/ 33 w 40"/>
                  <a:gd name="T27" fmla="*/ 27 h 35"/>
                  <a:gd name="T28" fmla="*/ 31 w 40"/>
                  <a:gd name="T29" fmla="*/ 27 h 35"/>
                  <a:gd name="T30" fmla="*/ 31 w 40"/>
                  <a:gd name="T31" fmla="*/ 27 h 35"/>
                  <a:gd name="T32" fmla="*/ 29 w 40"/>
                  <a:gd name="T33" fmla="*/ 29 h 35"/>
                  <a:gd name="T34" fmla="*/ 26 w 40"/>
                  <a:gd name="T35" fmla="*/ 31 h 35"/>
                  <a:gd name="T36" fmla="*/ 22 w 40"/>
                  <a:gd name="T37" fmla="*/ 32 h 35"/>
                  <a:gd name="T38" fmla="*/ 16 w 40"/>
                  <a:gd name="T39" fmla="*/ 34 h 35"/>
                  <a:gd name="T40" fmla="*/ 13 w 40"/>
                  <a:gd name="T41" fmla="*/ 34 h 35"/>
                  <a:gd name="T42" fmla="*/ 10 w 40"/>
                  <a:gd name="T43" fmla="*/ 33 h 35"/>
                  <a:gd name="T44" fmla="*/ 8 w 40"/>
                  <a:gd name="T45" fmla="*/ 33 h 35"/>
                  <a:gd name="T46" fmla="*/ 4 w 40"/>
                  <a:gd name="T47" fmla="*/ 32 h 35"/>
                  <a:gd name="T48" fmla="*/ 2 w 40"/>
                  <a:gd name="T49" fmla="*/ 28 h 35"/>
                  <a:gd name="T50" fmla="*/ 1 w 40"/>
                  <a:gd name="T51" fmla="*/ 26 h 35"/>
                  <a:gd name="T52" fmla="*/ 1 w 40"/>
                  <a:gd name="T53" fmla="*/ 22 h 35"/>
                  <a:gd name="T54" fmla="*/ 0 w 40"/>
                  <a:gd name="T55" fmla="*/ 22 h 35"/>
                  <a:gd name="T56" fmla="*/ 1 w 40"/>
                  <a:gd name="T57" fmla="*/ 18 h 35"/>
                  <a:gd name="T58" fmla="*/ 2 w 40"/>
                  <a:gd name="T59" fmla="*/ 16 h 35"/>
                  <a:gd name="T60" fmla="*/ 4 w 40"/>
                  <a:gd name="T61" fmla="*/ 12 h 35"/>
                  <a:gd name="T62" fmla="*/ 5 w 40"/>
                  <a:gd name="T63" fmla="*/ 11 h 35"/>
                  <a:gd name="T64" fmla="*/ 7 w 40"/>
                  <a:gd name="T65" fmla="*/ 8 h 35"/>
                  <a:gd name="T66" fmla="*/ 8 w 40"/>
                  <a:gd name="T67" fmla="*/ 6 h 35"/>
                  <a:gd name="T68" fmla="*/ 12 w 40"/>
                  <a:gd name="T69" fmla="*/ 4 h 35"/>
                  <a:gd name="T70" fmla="*/ 12 w 40"/>
                  <a:gd name="T71" fmla="*/ 4 h 35"/>
                  <a:gd name="T72" fmla="*/ 14 w 40"/>
                  <a:gd name="T73" fmla="*/ 2 h 35"/>
                  <a:gd name="T74" fmla="*/ 15 w 40"/>
                  <a:gd name="T75" fmla="*/ 2 h 35"/>
                  <a:gd name="T76" fmla="*/ 17 w 40"/>
                  <a:gd name="T77" fmla="*/ 2 h 35"/>
                  <a:gd name="T78" fmla="*/ 17 w 40"/>
                  <a:gd name="T79" fmla="*/ 2 h 35"/>
                  <a:gd name="T80" fmla="*/ 19 w 40"/>
                  <a:gd name="T81" fmla="*/ 3 h 35"/>
                  <a:gd name="T82" fmla="*/ 21 w 40"/>
                  <a:gd name="T83" fmla="*/ 3 h 35"/>
                  <a:gd name="T84" fmla="*/ 24 w 40"/>
                  <a:gd name="T85" fmla="*/ 3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
                  <a:gd name="T130" fmla="*/ 0 h 35"/>
                  <a:gd name="T131" fmla="*/ 40 w 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 h="35">
                    <a:moveTo>
                      <a:pt x="24" y="3"/>
                    </a:moveTo>
                    <a:lnTo>
                      <a:pt x="24" y="4"/>
                    </a:lnTo>
                    <a:lnTo>
                      <a:pt x="24" y="5"/>
                    </a:lnTo>
                    <a:lnTo>
                      <a:pt x="25" y="5"/>
                    </a:lnTo>
                    <a:lnTo>
                      <a:pt x="25" y="7"/>
                    </a:lnTo>
                    <a:lnTo>
                      <a:pt x="26" y="7"/>
                    </a:lnTo>
                    <a:lnTo>
                      <a:pt x="26" y="9"/>
                    </a:lnTo>
                    <a:lnTo>
                      <a:pt x="28" y="9"/>
                    </a:lnTo>
                    <a:lnTo>
                      <a:pt x="28" y="11"/>
                    </a:lnTo>
                    <a:lnTo>
                      <a:pt x="29" y="12"/>
                    </a:lnTo>
                    <a:lnTo>
                      <a:pt x="29" y="13"/>
                    </a:lnTo>
                    <a:lnTo>
                      <a:pt x="31" y="13"/>
                    </a:lnTo>
                    <a:lnTo>
                      <a:pt x="31" y="16"/>
                    </a:lnTo>
                    <a:lnTo>
                      <a:pt x="33" y="16"/>
                    </a:lnTo>
                    <a:lnTo>
                      <a:pt x="35" y="16"/>
                    </a:lnTo>
                    <a:lnTo>
                      <a:pt x="35" y="18"/>
                    </a:lnTo>
                    <a:lnTo>
                      <a:pt x="35" y="19"/>
                    </a:lnTo>
                    <a:lnTo>
                      <a:pt x="35" y="22"/>
                    </a:lnTo>
                    <a:lnTo>
                      <a:pt x="35" y="24"/>
                    </a:lnTo>
                    <a:lnTo>
                      <a:pt x="35" y="25"/>
                    </a:lnTo>
                    <a:lnTo>
                      <a:pt x="37" y="25"/>
                    </a:lnTo>
                    <a:lnTo>
                      <a:pt x="37" y="27"/>
                    </a:lnTo>
                    <a:lnTo>
                      <a:pt x="39" y="27"/>
                    </a:lnTo>
                    <a:lnTo>
                      <a:pt x="37" y="27"/>
                    </a:lnTo>
                    <a:lnTo>
                      <a:pt x="35" y="27"/>
                    </a:lnTo>
                    <a:lnTo>
                      <a:pt x="33" y="27"/>
                    </a:lnTo>
                    <a:lnTo>
                      <a:pt x="31" y="27"/>
                    </a:lnTo>
                    <a:lnTo>
                      <a:pt x="29" y="29"/>
                    </a:lnTo>
                    <a:lnTo>
                      <a:pt x="27" y="30"/>
                    </a:lnTo>
                    <a:lnTo>
                      <a:pt x="26" y="31"/>
                    </a:lnTo>
                    <a:lnTo>
                      <a:pt x="24" y="31"/>
                    </a:lnTo>
                    <a:lnTo>
                      <a:pt x="22" y="32"/>
                    </a:lnTo>
                    <a:lnTo>
                      <a:pt x="20" y="34"/>
                    </a:lnTo>
                    <a:lnTo>
                      <a:pt x="18" y="34"/>
                    </a:lnTo>
                    <a:lnTo>
                      <a:pt x="16" y="34"/>
                    </a:lnTo>
                    <a:lnTo>
                      <a:pt x="15" y="34"/>
                    </a:lnTo>
                    <a:lnTo>
                      <a:pt x="14" y="34"/>
                    </a:lnTo>
                    <a:lnTo>
                      <a:pt x="13" y="34"/>
                    </a:lnTo>
                    <a:lnTo>
                      <a:pt x="12" y="34"/>
                    </a:lnTo>
                    <a:lnTo>
                      <a:pt x="12" y="33"/>
                    </a:lnTo>
                    <a:lnTo>
                      <a:pt x="10" y="33"/>
                    </a:lnTo>
                    <a:lnTo>
                      <a:pt x="8" y="33"/>
                    </a:lnTo>
                    <a:lnTo>
                      <a:pt x="6" y="33"/>
                    </a:lnTo>
                    <a:lnTo>
                      <a:pt x="6" y="32"/>
                    </a:lnTo>
                    <a:lnTo>
                      <a:pt x="4" y="32"/>
                    </a:lnTo>
                    <a:lnTo>
                      <a:pt x="4" y="30"/>
                    </a:lnTo>
                    <a:lnTo>
                      <a:pt x="2" y="30"/>
                    </a:lnTo>
                    <a:lnTo>
                      <a:pt x="2" y="28"/>
                    </a:lnTo>
                    <a:lnTo>
                      <a:pt x="1" y="28"/>
                    </a:lnTo>
                    <a:lnTo>
                      <a:pt x="1" y="26"/>
                    </a:lnTo>
                    <a:lnTo>
                      <a:pt x="1" y="24"/>
                    </a:lnTo>
                    <a:lnTo>
                      <a:pt x="1" y="22"/>
                    </a:lnTo>
                    <a:lnTo>
                      <a:pt x="0" y="22"/>
                    </a:lnTo>
                    <a:lnTo>
                      <a:pt x="1" y="19"/>
                    </a:lnTo>
                    <a:lnTo>
                      <a:pt x="1" y="18"/>
                    </a:lnTo>
                    <a:lnTo>
                      <a:pt x="2" y="16"/>
                    </a:lnTo>
                    <a:lnTo>
                      <a:pt x="2" y="14"/>
                    </a:lnTo>
                    <a:lnTo>
                      <a:pt x="4" y="12"/>
                    </a:lnTo>
                    <a:lnTo>
                      <a:pt x="5" y="11"/>
                    </a:lnTo>
                    <a:lnTo>
                      <a:pt x="7" y="8"/>
                    </a:lnTo>
                    <a:lnTo>
                      <a:pt x="8" y="6"/>
                    </a:lnTo>
                    <a:lnTo>
                      <a:pt x="10" y="6"/>
                    </a:lnTo>
                    <a:lnTo>
                      <a:pt x="12" y="4"/>
                    </a:lnTo>
                    <a:lnTo>
                      <a:pt x="14" y="2"/>
                    </a:lnTo>
                    <a:lnTo>
                      <a:pt x="15" y="0"/>
                    </a:lnTo>
                    <a:lnTo>
                      <a:pt x="15" y="2"/>
                    </a:lnTo>
                    <a:lnTo>
                      <a:pt x="17" y="2"/>
                    </a:lnTo>
                    <a:lnTo>
                      <a:pt x="19" y="2"/>
                    </a:lnTo>
                    <a:lnTo>
                      <a:pt x="19" y="3"/>
                    </a:lnTo>
                    <a:lnTo>
                      <a:pt x="21" y="3"/>
                    </a:lnTo>
                    <a:lnTo>
                      <a:pt x="22" y="3"/>
                    </a:lnTo>
                    <a:lnTo>
                      <a:pt x="24" y="3"/>
                    </a:lnTo>
                  </a:path>
                </a:pathLst>
              </a:custGeom>
              <a:solidFill>
                <a:srgbClr val="824200"/>
              </a:solidFill>
              <a:ln w="9525">
                <a:noFill/>
                <a:round/>
                <a:headEnd/>
                <a:tailEnd/>
              </a:ln>
            </p:spPr>
            <p:txBody>
              <a:bodyPr/>
              <a:lstStyle/>
              <a:p>
                <a:endParaRPr lang="zh-TW" altLang="en-US"/>
              </a:p>
            </p:txBody>
          </p:sp>
          <p:sp>
            <p:nvSpPr>
              <p:cNvPr id="118994" name="Freeform 282"/>
              <p:cNvSpPr>
                <a:spLocks/>
              </p:cNvSpPr>
              <p:nvPr/>
            </p:nvSpPr>
            <p:spPr bwMode="auto">
              <a:xfrm>
                <a:off x="770" y="2128"/>
                <a:ext cx="55" cy="20"/>
              </a:xfrm>
              <a:custGeom>
                <a:avLst/>
                <a:gdLst>
                  <a:gd name="T0" fmla="*/ 54 w 55"/>
                  <a:gd name="T1" fmla="*/ 1 h 20"/>
                  <a:gd name="T2" fmla="*/ 47 w 55"/>
                  <a:gd name="T3" fmla="*/ 9 h 20"/>
                  <a:gd name="T4" fmla="*/ 47 w 55"/>
                  <a:gd name="T5" fmla="*/ 12 h 20"/>
                  <a:gd name="T6" fmla="*/ 45 w 55"/>
                  <a:gd name="T7" fmla="*/ 18 h 20"/>
                  <a:gd name="T8" fmla="*/ 41 w 55"/>
                  <a:gd name="T9" fmla="*/ 19 h 20"/>
                  <a:gd name="T10" fmla="*/ 38 w 55"/>
                  <a:gd name="T11" fmla="*/ 19 h 20"/>
                  <a:gd name="T12" fmla="*/ 33 w 55"/>
                  <a:gd name="T13" fmla="*/ 19 h 20"/>
                  <a:gd name="T14" fmla="*/ 30 w 55"/>
                  <a:gd name="T15" fmla="*/ 19 h 20"/>
                  <a:gd name="T16" fmla="*/ 27 w 55"/>
                  <a:gd name="T17" fmla="*/ 13 h 20"/>
                  <a:gd name="T18" fmla="*/ 19 w 55"/>
                  <a:gd name="T19" fmla="*/ 13 h 20"/>
                  <a:gd name="T20" fmla="*/ 17 w 55"/>
                  <a:gd name="T21" fmla="*/ 18 h 20"/>
                  <a:gd name="T22" fmla="*/ 17 w 55"/>
                  <a:gd name="T23" fmla="*/ 18 h 20"/>
                  <a:gd name="T24" fmla="*/ 11 w 55"/>
                  <a:gd name="T25" fmla="*/ 18 h 20"/>
                  <a:gd name="T26" fmla="*/ 3 w 55"/>
                  <a:gd name="T27" fmla="*/ 18 h 20"/>
                  <a:gd name="T28" fmla="*/ 1 w 55"/>
                  <a:gd name="T29" fmla="*/ 16 h 20"/>
                  <a:gd name="T30" fmla="*/ 0 w 55"/>
                  <a:gd name="T31" fmla="*/ 11 h 20"/>
                  <a:gd name="T32" fmla="*/ 0 w 55"/>
                  <a:gd name="T33" fmla="*/ 7 h 20"/>
                  <a:gd name="T34" fmla="*/ 1 w 55"/>
                  <a:gd name="T35" fmla="*/ 7 h 20"/>
                  <a:gd name="T36" fmla="*/ 1 w 55"/>
                  <a:gd name="T37" fmla="*/ 11 h 20"/>
                  <a:gd name="T38" fmla="*/ 1 w 55"/>
                  <a:gd name="T39" fmla="*/ 14 h 20"/>
                  <a:gd name="T40" fmla="*/ 3 w 55"/>
                  <a:gd name="T41" fmla="*/ 16 h 20"/>
                  <a:gd name="T42" fmla="*/ 8 w 55"/>
                  <a:gd name="T43" fmla="*/ 18 h 20"/>
                  <a:gd name="T44" fmla="*/ 16 w 55"/>
                  <a:gd name="T45" fmla="*/ 16 h 20"/>
                  <a:gd name="T46" fmla="*/ 16 w 55"/>
                  <a:gd name="T47" fmla="*/ 12 h 20"/>
                  <a:gd name="T48" fmla="*/ 29 w 55"/>
                  <a:gd name="T49" fmla="*/ 12 h 20"/>
                  <a:gd name="T50" fmla="*/ 29 w 55"/>
                  <a:gd name="T51" fmla="*/ 14 h 20"/>
                  <a:gd name="T52" fmla="*/ 32 w 55"/>
                  <a:gd name="T53" fmla="*/ 18 h 20"/>
                  <a:gd name="T54" fmla="*/ 40 w 55"/>
                  <a:gd name="T55" fmla="*/ 18 h 20"/>
                  <a:gd name="T56" fmla="*/ 45 w 55"/>
                  <a:gd name="T57" fmla="*/ 13 h 20"/>
                  <a:gd name="T58" fmla="*/ 45 w 55"/>
                  <a:gd name="T59" fmla="*/ 8 h 20"/>
                  <a:gd name="T60" fmla="*/ 54 w 55"/>
                  <a:gd name="T61" fmla="*/ 0 h 20"/>
                  <a:gd name="T62" fmla="*/ 54 w 55"/>
                  <a:gd name="T63" fmla="*/ 1 h 20"/>
                  <a:gd name="T64" fmla="*/ 54 w 55"/>
                  <a:gd name="T65" fmla="*/ 1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
                  <a:gd name="T100" fmla="*/ 0 h 20"/>
                  <a:gd name="T101" fmla="*/ 55 w 55"/>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 h="20">
                    <a:moveTo>
                      <a:pt x="54" y="1"/>
                    </a:moveTo>
                    <a:lnTo>
                      <a:pt x="47" y="9"/>
                    </a:lnTo>
                    <a:lnTo>
                      <a:pt x="47" y="12"/>
                    </a:lnTo>
                    <a:lnTo>
                      <a:pt x="45" y="18"/>
                    </a:lnTo>
                    <a:lnTo>
                      <a:pt x="41" y="19"/>
                    </a:lnTo>
                    <a:lnTo>
                      <a:pt x="38" y="19"/>
                    </a:lnTo>
                    <a:lnTo>
                      <a:pt x="33" y="19"/>
                    </a:lnTo>
                    <a:lnTo>
                      <a:pt x="30" y="19"/>
                    </a:lnTo>
                    <a:lnTo>
                      <a:pt x="27" y="13"/>
                    </a:lnTo>
                    <a:lnTo>
                      <a:pt x="19" y="13"/>
                    </a:lnTo>
                    <a:lnTo>
                      <a:pt x="17" y="18"/>
                    </a:lnTo>
                    <a:lnTo>
                      <a:pt x="11" y="18"/>
                    </a:lnTo>
                    <a:lnTo>
                      <a:pt x="3" y="18"/>
                    </a:lnTo>
                    <a:lnTo>
                      <a:pt x="1" y="16"/>
                    </a:lnTo>
                    <a:lnTo>
                      <a:pt x="0" y="11"/>
                    </a:lnTo>
                    <a:lnTo>
                      <a:pt x="0" y="7"/>
                    </a:lnTo>
                    <a:lnTo>
                      <a:pt x="1" y="7"/>
                    </a:lnTo>
                    <a:lnTo>
                      <a:pt x="1" y="11"/>
                    </a:lnTo>
                    <a:lnTo>
                      <a:pt x="1" y="14"/>
                    </a:lnTo>
                    <a:lnTo>
                      <a:pt x="3" y="16"/>
                    </a:lnTo>
                    <a:lnTo>
                      <a:pt x="8" y="18"/>
                    </a:lnTo>
                    <a:lnTo>
                      <a:pt x="16" y="16"/>
                    </a:lnTo>
                    <a:lnTo>
                      <a:pt x="16" y="12"/>
                    </a:lnTo>
                    <a:lnTo>
                      <a:pt x="29" y="12"/>
                    </a:lnTo>
                    <a:lnTo>
                      <a:pt x="29" y="14"/>
                    </a:lnTo>
                    <a:lnTo>
                      <a:pt x="32" y="18"/>
                    </a:lnTo>
                    <a:lnTo>
                      <a:pt x="40" y="18"/>
                    </a:lnTo>
                    <a:lnTo>
                      <a:pt x="45" y="13"/>
                    </a:lnTo>
                    <a:lnTo>
                      <a:pt x="45" y="8"/>
                    </a:lnTo>
                    <a:lnTo>
                      <a:pt x="54" y="0"/>
                    </a:lnTo>
                    <a:lnTo>
                      <a:pt x="54" y="1"/>
                    </a:lnTo>
                  </a:path>
                </a:pathLst>
              </a:custGeom>
              <a:solidFill>
                <a:srgbClr val="000000"/>
              </a:solidFill>
              <a:ln w="9525">
                <a:noFill/>
                <a:round/>
                <a:headEnd/>
                <a:tailEnd/>
              </a:ln>
            </p:spPr>
            <p:txBody>
              <a:bodyPr/>
              <a:lstStyle/>
              <a:p>
                <a:endParaRPr lang="zh-TW" altLang="en-US"/>
              </a:p>
            </p:txBody>
          </p:sp>
        </p:grpSp>
        <p:sp>
          <p:nvSpPr>
            <p:cNvPr id="118794" name="Text Box 283"/>
            <p:cNvSpPr txBox="1">
              <a:spLocks noChangeArrowheads="1"/>
            </p:cNvSpPr>
            <p:nvPr/>
          </p:nvSpPr>
          <p:spPr bwMode="auto">
            <a:xfrm>
              <a:off x="1088" y="163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研發</a:t>
              </a:r>
            </a:p>
          </p:txBody>
        </p:sp>
        <p:sp>
          <p:nvSpPr>
            <p:cNvPr id="118795" name="Text Box 284"/>
            <p:cNvSpPr txBox="1">
              <a:spLocks noChangeArrowheads="1"/>
            </p:cNvSpPr>
            <p:nvPr/>
          </p:nvSpPr>
          <p:spPr bwMode="auto">
            <a:xfrm>
              <a:off x="1824" y="163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採購</a:t>
              </a:r>
            </a:p>
          </p:txBody>
        </p:sp>
        <p:sp>
          <p:nvSpPr>
            <p:cNvPr id="118796" name="Text Box 285"/>
            <p:cNvSpPr txBox="1">
              <a:spLocks noChangeArrowheads="1"/>
            </p:cNvSpPr>
            <p:nvPr/>
          </p:nvSpPr>
          <p:spPr bwMode="auto">
            <a:xfrm>
              <a:off x="2592" y="1248"/>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製造</a:t>
              </a:r>
            </a:p>
          </p:txBody>
        </p:sp>
        <p:sp>
          <p:nvSpPr>
            <p:cNvPr id="118797" name="Text Box 286"/>
            <p:cNvSpPr txBox="1">
              <a:spLocks noChangeArrowheads="1"/>
            </p:cNvSpPr>
            <p:nvPr/>
          </p:nvSpPr>
          <p:spPr bwMode="auto">
            <a:xfrm>
              <a:off x="3456" y="1632"/>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銷售</a:t>
              </a:r>
            </a:p>
          </p:txBody>
        </p:sp>
        <p:sp>
          <p:nvSpPr>
            <p:cNvPr id="118798" name="Text Box 287"/>
            <p:cNvSpPr txBox="1">
              <a:spLocks noChangeArrowheads="1"/>
            </p:cNvSpPr>
            <p:nvPr/>
          </p:nvSpPr>
          <p:spPr bwMode="auto">
            <a:xfrm>
              <a:off x="4212" y="1248"/>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配送</a:t>
              </a:r>
            </a:p>
          </p:txBody>
        </p:sp>
        <p:sp>
          <p:nvSpPr>
            <p:cNvPr id="118799" name="Text Box 288"/>
            <p:cNvSpPr txBox="1">
              <a:spLocks noChangeArrowheads="1"/>
            </p:cNvSpPr>
            <p:nvPr/>
          </p:nvSpPr>
          <p:spPr bwMode="auto">
            <a:xfrm>
              <a:off x="5040" y="1584"/>
              <a:ext cx="500" cy="288"/>
            </a:xfrm>
            <a:prstGeom prst="rect">
              <a:avLst/>
            </a:prstGeom>
            <a:noFill/>
            <a:ln w="9525">
              <a:noFill/>
              <a:miter lim="800000"/>
              <a:headEnd/>
              <a:tailEnd/>
            </a:ln>
          </p:spPr>
          <p:txBody>
            <a:bodyPr wrap="none">
              <a:spAutoFit/>
            </a:bodyPr>
            <a:lstStyle/>
            <a:p>
              <a:r>
                <a:rPr lang="zh-TW" altLang="en-US" sz="2400" b="1">
                  <a:latin typeface="Times New Roman" pitchFamily="18" charset="0"/>
                  <a:ea typeface="標楷體" pitchFamily="65" charset="-120"/>
                </a:rPr>
                <a:t>客服</a:t>
              </a:r>
            </a:p>
          </p:txBody>
        </p:sp>
        <p:pic>
          <p:nvPicPr>
            <p:cNvPr id="118800" name="Picture 289" descr="j0197933"/>
            <p:cNvPicPr>
              <a:picLocks noChangeAspect="1" noChangeArrowheads="1"/>
            </p:cNvPicPr>
            <p:nvPr/>
          </p:nvPicPr>
          <p:blipFill>
            <a:blip r:embed="rId4" cstate="print"/>
            <a:srcRect/>
            <a:stretch>
              <a:fillRect/>
            </a:stretch>
          </p:blipFill>
          <p:spPr bwMode="auto">
            <a:xfrm>
              <a:off x="1088" y="1152"/>
              <a:ext cx="478" cy="508"/>
            </a:xfrm>
            <a:prstGeom prst="rect">
              <a:avLst/>
            </a:prstGeom>
            <a:noFill/>
            <a:ln w="9525">
              <a:noFill/>
              <a:miter lim="800000"/>
              <a:headEnd/>
              <a:tailEnd/>
            </a:ln>
          </p:spPr>
        </p:pic>
        <p:pic>
          <p:nvPicPr>
            <p:cNvPr id="118801" name="Picture 290" descr="PE01523_"/>
            <p:cNvPicPr>
              <a:picLocks noChangeAspect="1" noChangeArrowheads="1"/>
            </p:cNvPicPr>
            <p:nvPr/>
          </p:nvPicPr>
          <p:blipFill>
            <a:blip r:embed="rId5" cstate="print"/>
            <a:srcRect/>
            <a:stretch>
              <a:fillRect/>
            </a:stretch>
          </p:blipFill>
          <p:spPr bwMode="auto">
            <a:xfrm>
              <a:off x="3408" y="1152"/>
              <a:ext cx="518" cy="493"/>
            </a:xfrm>
            <a:prstGeom prst="rect">
              <a:avLst/>
            </a:prstGeom>
            <a:noFill/>
            <a:ln w="9525">
              <a:noFill/>
              <a:miter lim="800000"/>
              <a:headEnd/>
              <a:tailEnd/>
            </a:ln>
          </p:spPr>
        </p:pic>
        <p:grpSp>
          <p:nvGrpSpPr>
            <p:cNvPr id="1533129" name="Group 291"/>
            <p:cNvGrpSpPr>
              <a:grpSpLocks/>
            </p:cNvGrpSpPr>
            <p:nvPr/>
          </p:nvGrpSpPr>
          <p:grpSpPr bwMode="auto">
            <a:xfrm>
              <a:off x="4249" y="768"/>
              <a:ext cx="331" cy="382"/>
              <a:chOff x="2238" y="1016"/>
              <a:chExt cx="404" cy="516"/>
            </a:xfrm>
          </p:grpSpPr>
          <p:grpSp>
            <p:nvGrpSpPr>
              <p:cNvPr id="1533130" name="Group 292"/>
              <p:cNvGrpSpPr>
                <a:grpSpLocks/>
              </p:cNvGrpSpPr>
              <p:nvPr/>
            </p:nvGrpSpPr>
            <p:grpSpPr bwMode="auto">
              <a:xfrm>
                <a:off x="2256" y="1016"/>
                <a:ext cx="372" cy="410"/>
                <a:chOff x="2256" y="1016"/>
                <a:chExt cx="372" cy="410"/>
              </a:xfrm>
            </p:grpSpPr>
            <p:grpSp>
              <p:nvGrpSpPr>
                <p:cNvPr id="1533131" name="Group 293"/>
                <p:cNvGrpSpPr>
                  <a:grpSpLocks/>
                </p:cNvGrpSpPr>
                <p:nvPr/>
              </p:nvGrpSpPr>
              <p:grpSpPr bwMode="auto">
                <a:xfrm>
                  <a:off x="2256" y="1016"/>
                  <a:ext cx="372" cy="410"/>
                  <a:chOff x="2256" y="1016"/>
                  <a:chExt cx="372" cy="410"/>
                </a:xfrm>
              </p:grpSpPr>
              <p:grpSp>
                <p:nvGrpSpPr>
                  <p:cNvPr id="1533132" name="Group 294"/>
                  <p:cNvGrpSpPr>
                    <a:grpSpLocks/>
                  </p:cNvGrpSpPr>
                  <p:nvPr/>
                </p:nvGrpSpPr>
                <p:grpSpPr bwMode="auto">
                  <a:xfrm>
                    <a:off x="2256" y="1016"/>
                    <a:ext cx="372" cy="367"/>
                    <a:chOff x="2256" y="1016"/>
                    <a:chExt cx="372" cy="367"/>
                  </a:xfrm>
                </p:grpSpPr>
                <p:sp>
                  <p:nvSpPr>
                    <p:cNvPr id="118913" name="Freeform 295"/>
                    <p:cNvSpPr>
                      <a:spLocks/>
                    </p:cNvSpPr>
                    <p:nvPr/>
                  </p:nvSpPr>
                  <p:spPr bwMode="auto">
                    <a:xfrm>
                      <a:off x="2256" y="1016"/>
                      <a:ext cx="372" cy="16"/>
                    </a:xfrm>
                    <a:custGeom>
                      <a:avLst/>
                      <a:gdLst>
                        <a:gd name="T0" fmla="*/ 0 w 372"/>
                        <a:gd name="T1" fmla="*/ 0 h 16"/>
                        <a:gd name="T2" fmla="*/ 371 w 372"/>
                        <a:gd name="T3" fmla="*/ 0 h 16"/>
                        <a:gd name="T4" fmla="*/ 371 w 372"/>
                        <a:gd name="T5" fmla="*/ 15 h 16"/>
                        <a:gd name="T6" fmla="*/ 0 w 372"/>
                        <a:gd name="T7" fmla="*/ 15 h 16"/>
                        <a:gd name="T8" fmla="*/ 0 w 372"/>
                        <a:gd name="T9" fmla="*/ 0 h 16"/>
                        <a:gd name="T10" fmla="*/ 0 60000 65536"/>
                        <a:gd name="T11" fmla="*/ 0 60000 65536"/>
                        <a:gd name="T12" fmla="*/ 0 60000 65536"/>
                        <a:gd name="T13" fmla="*/ 0 60000 65536"/>
                        <a:gd name="T14" fmla="*/ 0 60000 65536"/>
                        <a:gd name="T15" fmla="*/ 0 w 372"/>
                        <a:gd name="T16" fmla="*/ 0 h 16"/>
                        <a:gd name="T17" fmla="*/ 372 w 372"/>
                        <a:gd name="T18" fmla="*/ 16 h 16"/>
                      </a:gdLst>
                      <a:ahLst/>
                      <a:cxnLst>
                        <a:cxn ang="T10">
                          <a:pos x="T0" y="T1"/>
                        </a:cxn>
                        <a:cxn ang="T11">
                          <a:pos x="T2" y="T3"/>
                        </a:cxn>
                        <a:cxn ang="T12">
                          <a:pos x="T4" y="T5"/>
                        </a:cxn>
                        <a:cxn ang="T13">
                          <a:pos x="T6" y="T7"/>
                        </a:cxn>
                        <a:cxn ang="T14">
                          <a:pos x="T8" y="T9"/>
                        </a:cxn>
                      </a:cxnLst>
                      <a:rect l="T15" t="T16" r="T17" b="T18"/>
                      <a:pathLst>
                        <a:path w="372" h="16">
                          <a:moveTo>
                            <a:pt x="0" y="0"/>
                          </a:moveTo>
                          <a:lnTo>
                            <a:pt x="371" y="0"/>
                          </a:lnTo>
                          <a:lnTo>
                            <a:pt x="371" y="15"/>
                          </a:lnTo>
                          <a:lnTo>
                            <a:pt x="0" y="1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914" name="Freeform 296"/>
                    <p:cNvSpPr>
                      <a:spLocks/>
                    </p:cNvSpPr>
                    <p:nvPr/>
                  </p:nvSpPr>
                  <p:spPr bwMode="auto">
                    <a:xfrm>
                      <a:off x="2256" y="1031"/>
                      <a:ext cx="372" cy="352"/>
                    </a:xfrm>
                    <a:custGeom>
                      <a:avLst/>
                      <a:gdLst>
                        <a:gd name="T0" fmla="*/ 0 w 372"/>
                        <a:gd name="T1" fmla="*/ 0 h 352"/>
                        <a:gd name="T2" fmla="*/ 371 w 372"/>
                        <a:gd name="T3" fmla="*/ 0 h 352"/>
                        <a:gd name="T4" fmla="*/ 371 w 372"/>
                        <a:gd name="T5" fmla="*/ 351 h 352"/>
                        <a:gd name="T6" fmla="*/ 0 w 372"/>
                        <a:gd name="T7" fmla="*/ 351 h 352"/>
                        <a:gd name="T8" fmla="*/ 0 w 372"/>
                        <a:gd name="T9" fmla="*/ 0 h 352"/>
                        <a:gd name="T10" fmla="*/ 0 60000 65536"/>
                        <a:gd name="T11" fmla="*/ 0 60000 65536"/>
                        <a:gd name="T12" fmla="*/ 0 60000 65536"/>
                        <a:gd name="T13" fmla="*/ 0 60000 65536"/>
                        <a:gd name="T14" fmla="*/ 0 60000 65536"/>
                        <a:gd name="T15" fmla="*/ 0 w 372"/>
                        <a:gd name="T16" fmla="*/ 0 h 352"/>
                        <a:gd name="T17" fmla="*/ 372 w 372"/>
                        <a:gd name="T18" fmla="*/ 352 h 352"/>
                      </a:gdLst>
                      <a:ahLst/>
                      <a:cxnLst>
                        <a:cxn ang="T10">
                          <a:pos x="T0" y="T1"/>
                        </a:cxn>
                        <a:cxn ang="T11">
                          <a:pos x="T2" y="T3"/>
                        </a:cxn>
                        <a:cxn ang="T12">
                          <a:pos x="T4" y="T5"/>
                        </a:cxn>
                        <a:cxn ang="T13">
                          <a:pos x="T6" y="T7"/>
                        </a:cxn>
                        <a:cxn ang="T14">
                          <a:pos x="T8" y="T9"/>
                        </a:cxn>
                      </a:cxnLst>
                      <a:rect l="T15" t="T16" r="T17" b="T18"/>
                      <a:pathLst>
                        <a:path w="372" h="352">
                          <a:moveTo>
                            <a:pt x="0" y="0"/>
                          </a:moveTo>
                          <a:lnTo>
                            <a:pt x="371" y="0"/>
                          </a:lnTo>
                          <a:lnTo>
                            <a:pt x="371" y="351"/>
                          </a:lnTo>
                          <a:lnTo>
                            <a:pt x="0" y="351"/>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sp>
                <p:nvSpPr>
                  <p:cNvPr id="118898" name="Rectangle 297"/>
                  <p:cNvSpPr>
                    <a:spLocks noChangeArrowheads="1"/>
                  </p:cNvSpPr>
                  <p:nvPr/>
                </p:nvSpPr>
                <p:spPr bwMode="auto">
                  <a:xfrm>
                    <a:off x="2520" y="1126"/>
                    <a:ext cx="25" cy="3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133" name="Group 298"/>
                  <p:cNvGrpSpPr>
                    <a:grpSpLocks/>
                  </p:cNvGrpSpPr>
                  <p:nvPr/>
                </p:nvGrpSpPr>
                <p:grpSpPr bwMode="auto">
                  <a:xfrm>
                    <a:off x="2270" y="1147"/>
                    <a:ext cx="341" cy="279"/>
                    <a:chOff x="2270" y="1147"/>
                    <a:chExt cx="341" cy="279"/>
                  </a:xfrm>
                </p:grpSpPr>
                <p:grpSp>
                  <p:nvGrpSpPr>
                    <p:cNvPr id="1533134" name="Group 299"/>
                    <p:cNvGrpSpPr>
                      <a:grpSpLocks/>
                    </p:cNvGrpSpPr>
                    <p:nvPr/>
                  </p:nvGrpSpPr>
                  <p:grpSpPr bwMode="auto">
                    <a:xfrm>
                      <a:off x="2406" y="1147"/>
                      <a:ext cx="67" cy="12"/>
                      <a:chOff x="2406" y="1147"/>
                      <a:chExt cx="67" cy="12"/>
                    </a:xfrm>
                  </p:grpSpPr>
                  <p:sp>
                    <p:nvSpPr>
                      <p:cNvPr id="118910" name="Oval 300"/>
                      <p:cNvSpPr>
                        <a:spLocks noChangeArrowheads="1"/>
                      </p:cNvSpPr>
                      <p:nvPr/>
                    </p:nvSpPr>
                    <p:spPr bwMode="auto">
                      <a:xfrm>
                        <a:off x="2406" y="1147"/>
                        <a:ext cx="19"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911" name="Oval 301"/>
                      <p:cNvSpPr>
                        <a:spLocks noChangeArrowheads="1"/>
                      </p:cNvSpPr>
                      <p:nvPr/>
                    </p:nvSpPr>
                    <p:spPr bwMode="auto">
                      <a:xfrm>
                        <a:off x="2433"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912" name="Oval 302"/>
                      <p:cNvSpPr>
                        <a:spLocks noChangeArrowheads="1"/>
                      </p:cNvSpPr>
                      <p:nvPr/>
                    </p:nvSpPr>
                    <p:spPr bwMode="auto">
                      <a:xfrm>
                        <a:off x="2457" y="1147"/>
                        <a:ext cx="16" cy="12"/>
                      </a:xfrm>
                      <a:prstGeom prst="ellipse">
                        <a:avLst/>
                      </a:prstGeom>
                      <a:solidFill>
                        <a:srgbClr val="996600"/>
                      </a:solidFill>
                      <a:ln w="12700">
                        <a:solidFill>
                          <a:schemeClr val="tx1"/>
                        </a:solidFill>
                        <a:round/>
                        <a:headEnd/>
                        <a:tailEnd/>
                      </a:ln>
                    </p:spPr>
                    <p:txBody>
                      <a:bodyPr wrap="none" anchor="ctr"/>
                      <a:lstStyle/>
                      <a:p>
                        <a:endParaRPr lang="zh-TW" altLang="en-US"/>
                      </a:p>
                    </p:txBody>
                  </p:sp>
                </p:grpSp>
                <p:sp>
                  <p:nvSpPr>
                    <p:cNvPr id="118904" name="AutoShape 303"/>
                    <p:cNvSpPr>
                      <a:spLocks noChangeArrowheads="1"/>
                    </p:cNvSpPr>
                    <p:nvPr/>
                  </p:nvSpPr>
                  <p:spPr bwMode="auto">
                    <a:xfrm>
                      <a:off x="2314" y="1160"/>
                      <a:ext cx="252" cy="35"/>
                    </a:xfrm>
                    <a:prstGeom prst="roundRect">
                      <a:avLst>
                        <a:gd name="adj" fmla="val 11583"/>
                      </a:avLst>
                    </a:prstGeom>
                    <a:solidFill>
                      <a:srgbClr val="996600"/>
                    </a:solidFill>
                    <a:ln w="12700">
                      <a:solidFill>
                        <a:schemeClr val="tx1"/>
                      </a:solidFill>
                      <a:round/>
                      <a:headEnd/>
                      <a:tailEnd/>
                    </a:ln>
                  </p:spPr>
                  <p:txBody>
                    <a:bodyPr wrap="none" anchor="ctr"/>
                    <a:lstStyle/>
                    <a:p>
                      <a:endParaRPr lang="zh-TW" altLang="en-US"/>
                    </a:p>
                  </p:txBody>
                </p:sp>
                <p:grpSp>
                  <p:nvGrpSpPr>
                    <p:cNvPr id="1533135" name="Group 304"/>
                    <p:cNvGrpSpPr>
                      <a:grpSpLocks/>
                    </p:cNvGrpSpPr>
                    <p:nvPr/>
                  </p:nvGrpSpPr>
                  <p:grpSpPr bwMode="auto">
                    <a:xfrm>
                      <a:off x="2282" y="1166"/>
                      <a:ext cx="320" cy="259"/>
                      <a:chOff x="2282" y="1166"/>
                      <a:chExt cx="320" cy="259"/>
                    </a:xfrm>
                  </p:grpSpPr>
                  <p:sp>
                    <p:nvSpPr>
                      <p:cNvPr id="118908" name="Freeform 305"/>
                      <p:cNvSpPr>
                        <a:spLocks/>
                      </p:cNvSpPr>
                      <p:nvPr/>
                    </p:nvSpPr>
                    <p:spPr bwMode="auto">
                      <a:xfrm>
                        <a:off x="2282" y="1166"/>
                        <a:ext cx="320" cy="259"/>
                      </a:xfrm>
                      <a:custGeom>
                        <a:avLst/>
                        <a:gdLst>
                          <a:gd name="T0" fmla="*/ 25 w 320"/>
                          <a:gd name="T1" fmla="*/ 0 h 259"/>
                          <a:gd name="T2" fmla="*/ 294 w 320"/>
                          <a:gd name="T3" fmla="*/ 0 h 259"/>
                          <a:gd name="T4" fmla="*/ 296 w 320"/>
                          <a:gd name="T5" fmla="*/ 0 h 259"/>
                          <a:gd name="T6" fmla="*/ 299 w 320"/>
                          <a:gd name="T7" fmla="*/ 1 h 259"/>
                          <a:gd name="T8" fmla="*/ 301 w 320"/>
                          <a:gd name="T9" fmla="*/ 2 h 259"/>
                          <a:gd name="T10" fmla="*/ 303 w 320"/>
                          <a:gd name="T11" fmla="*/ 3 h 259"/>
                          <a:gd name="T12" fmla="*/ 305 w 320"/>
                          <a:gd name="T13" fmla="*/ 4 h 259"/>
                          <a:gd name="T14" fmla="*/ 306 w 320"/>
                          <a:gd name="T15" fmla="*/ 5 h 259"/>
                          <a:gd name="T16" fmla="*/ 308 w 320"/>
                          <a:gd name="T17" fmla="*/ 7 h 259"/>
                          <a:gd name="T18" fmla="*/ 309 w 320"/>
                          <a:gd name="T19" fmla="*/ 8 h 259"/>
                          <a:gd name="T20" fmla="*/ 309 w 320"/>
                          <a:gd name="T21" fmla="*/ 9 h 259"/>
                          <a:gd name="T22" fmla="*/ 310 w 320"/>
                          <a:gd name="T23" fmla="*/ 11 h 259"/>
                          <a:gd name="T24" fmla="*/ 311 w 320"/>
                          <a:gd name="T25" fmla="*/ 13 h 259"/>
                          <a:gd name="T26" fmla="*/ 311 w 320"/>
                          <a:gd name="T27" fmla="*/ 132 h 259"/>
                          <a:gd name="T28" fmla="*/ 319 w 320"/>
                          <a:gd name="T29" fmla="*/ 152 h 259"/>
                          <a:gd name="T30" fmla="*/ 319 w 320"/>
                          <a:gd name="T31" fmla="*/ 258 h 259"/>
                          <a:gd name="T32" fmla="*/ 0 w 320"/>
                          <a:gd name="T33" fmla="*/ 258 h 259"/>
                          <a:gd name="T34" fmla="*/ 0 w 320"/>
                          <a:gd name="T35" fmla="*/ 152 h 259"/>
                          <a:gd name="T36" fmla="*/ 8 w 320"/>
                          <a:gd name="T37" fmla="*/ 132 h 259"/>
                          <a:gd name="T38" fmla="*/ 8 w 320"/>
                          <a:gd name="T39" fmla="*/ 13 h 259"/>
                          <a:gd name="T40" fmla="*/ 9 w 320"/>
                          <a:gd name="T41" fmla="*/ 10 h 259"/>
                          <a:gd name="T42" fmla="*/ 11 w 320"/>
                          <a:gd name="T43" fmla="*/ 7 h 259"/>
                          <a:gd name="T44" fmla="*/ 13 w 320"/>
                          <a:gd name="T45" fmla="*/ 5 h 259"/>
                          <a:gd name="T46" fmla="*/ 16 w 320"/>
                          <a:gd name="T47" fmla="*/ 3 h 259"/>
                          <a:gd name="T48" fmla="*/ 19 w 320"/>
                          <a:gd name="T49" fmla="*/ 2 h 259"/>
                          <a:gd name="T50" fmla="*/ 22 w 320"/>
                          <a:gd name="T51" fmla="*/ 0 h 259"/>
                          <a:gd name="T52" fmla="*/ 25 w 320"/>
                          <a:gd name="T53" fmla="*/ 0 h 2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0"/>
                          <a:gd name="T82" fmla="*/ 0 h 259"/>
                          <a:gd name="T83" fmla="*/ 320 w 320"/>
                          <a:gd name="T84" fmla="*/ 259 h 2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0" h="259">
                            <a:moveTo>
                              <a:pt x="25" y="0"/>
                            </a:moveTo>
                            <a:lnTo>
                              <a:pt x="294" y="0"/>
                            </a:lnTo>
                            <a:lnTo>
                              <a:pt x="296" y="0"/>
                            </a:lnTo>
                            <a:lnTo>
                              <a:pt x="299" y="1"/>
                            </a:lnTo>
                            <a:lnTo>
                              <a:pt x="301" y="2"/>
                            </a:lnTo>
                            <a:lnTo>
                              <a:pt x="303" y="3"/>
                            </a:lnTo>
                            <a:lnTo>
                              <a:pt x="305" y="4"/>
                            </a:lnTo>
                            <a:lnTo>
                              <a:pt x="306" y="5"/>
                            </a:lnTo>
                            <a:lnTo>
                              <a:pt x="308" y="7"/>
                            </a:lnTo>
                            <a:lnTo>
                              <a:pt x="309" y="8"/>
                            </a:lnTo>
                            <a:lnTo>
                              <a:pt x="309" y="9"/>
                            </a:lnTo>
                            <a:lnTo>
                              <a:pt x="310" y="11"/>
                            </a:lnTo>
                            <a:lnTo>
                              <a:pt x="311" y="13"/>
                            </a:lnTo>
                            <a:lnTo>
                              <a:pt x="311" y="132"/>
                            </a:lnTo>
                            <a:lnTo>
                              <a:pt x="319" y="152"/>
                            </a:lnTo>
                            <a:lnTo>
                              <a:pt x="319" y="258"/>
                            </a:lnTo>
                            <a:lnTo>
                              <a:pt x="0" y="258"/>
                            </a:lnTo>
                            <a:lnTo>
                              <a:pt x="0" y="152"/>
                            </a:lnTo>
                            <a:lnTo>
                              <a:pt x="8" y="132"/>
                            </a:lnTo>
                            <a:lnTo>
                              <a:pt x="8" y="13"/>
                            </a:lnTo>
                            <a:lnTo>
                              <a:pt x="9" y="10"/>
                            </a:lnTo>
                            <a:lnTo>
                              <a:pt x="11" y="7"/>
                            </a:lnTo>
                            <a:lnTo>
                              <a:pt x="13" y="5"/>
                            </a:lnTo>
                            <a:lnTo>
                              <a:pt x="16" y="3"/>
                            </a:lnTo>
                            <a:lnTo>
                              <a:pt x="19" y="2"/>
                            </a:lnTo>
                            <a:lnTo>
                              <a:pt x="22" y="0"/>
                            </a:lnTo>
                            <a:lnTo>
                              <a:pt x="25"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909" name="Rectangle 306"/>
                      <p:cNvSpPr>
                        <a:spLocks noChangeArrowheads="1"/>
                      </p:cNvSpPr>
                      <p:nvPr/>
                    </p:nvSpPr>
                    <p:spPr bwMode="auto">
                      <a:xfrm>
                        <a:off x="2284" y="1322"/>
                        <a:ext cx="312" cy="99"/>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sp>
                  <p:nvSpPr>
                    <p:cNvPr id="118906" name="Freeform 307"/>
                    <p:cNvSpPr>
                      <a:spLocks/>
                    </p:cNvSpPr>
                    <p:nvPr/>
                  </p:nvSpPr>
                  <p:spPr bwMode="auto">
                    <a:xfrm>
                      <a:off x="2270" y="1360"/>
                      <a:ext cx="13" cy="66"/>
                    </a:xfrm>
                    <a:custGeom>
                      <a:avLst/>
                      <a:gdLst>
                        <a:gd name="T0" fmla="*/ 12 w 13"/>
                        <a:gd name="T1" fmla="*/ 0 h 66"/>
                        <a:gd name="T2" fmla="*/ 0 w 13"/>
                        <a:gd name="T3" fmla="*/ 13 h 66"/>
                        <a:gd name="T4" fmla="*/ 0 w 13"/>
                        <a:gd name="T5" fmla="*/ 65 h 66"/>
                        <a:gd name="T6" fmla="*/ 12 w 13"/>
                        <a:gd name="T7" fmla="*/ 65 h 66"/>
                        <a:gd name="T8" fmla="*/ 12 w 13"/>
                        <a:gd name="T9" fmla="*/ 0 h 66"/>
                        <a:gd name="T10" fmla="*/ 0 60000 65536"/>
                        <a:gd name="T11" fmla="*/ 0 60000 65536"/>
                        <a:gd name="T12" fmla="*/ 0 60000 65536"/>
                        <a:gd name="T13" fmla="*/ 0 60000 65536"/>
                        <a:gd name="T14" fmla="*/ 0 60000 65536"/>
                        <a:gd name="T15" fmla="*/ 0 w 13"/>
                        <a:gd name="T16" fmla="*/ 0 h 66"/>
                        <a:gd name="T17" fmla="*/ 13 w 13"/>
                        <a:gd name="T18" fmla="*/ 66 h 66"/>
                      </a:gdLst>
                      <a:ahLst/>
                      <a:cxnLst>
                        <a:cxn ang="T10">
                          <a:pos x="T0" y="T1"/>
                        </a:cxn>
                        <a:cxn ang="T11">
                          <a:pos x="T2" y="T3"/>
                        </a:cxn>
                        <a:cxn ang="T12">
                          <a:pos x="T4" y="T5"/>
                        </a:cxn>
                        <a:cxn ang="T13">
                          <a:pos x="T6" y="T7"/>
                        </a:cxn>
                        <a:cxn ang="T14">
                          <a:pos x="T8" y="T9"/>
                        </a:cxn>
                      </a:cxnLst>
                      <a:rect l="T15" t="T16" r="T17" b="T18"/>
                      <a:pathLst>
                        <a:path w="13" h="66">
                          <a:moveTo>
                            <a:pt x="12" y="0"/>
                          </a:moveTo>
                          <a:lnTo>
                            <a:pt x="0" y="13"/>
                          </a:lnTo>
                          <a:lnTo>
                            <a:pt x="0" y="65"/>
                          </a:lnTo>
                          <a:lnTo>
                            <a:pt x="12" y="65"/>
                          </a:lnTo>
                          <a:lnTo>
                            <a:pt x="12"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907" name="Freeform 308"/>
                    <p:cNvSpPr>
                      <a:spLocks/>
                    </p:cNvSpPr>
                    <p:nvPr/>
                  </p:nvSpPr>
                  <p:spPr bwMode="auto">
                    <a:xfrm>
                      <a:off x="2601" y="1360"/>
                      <a:ext cx="10" cy="66"/>
                    </a:xfrm>
                    <a:custGeom>
                      <a:avLst/>
                      <a:gdLst>
                        <a:gd name="T0" fmla="*/ 0 w 10"/>
                        <a:gd name="T1" fmla="*/ 0 h 66"/>
                        <a:gd name="T2" fmla="*/ 9 w 10"/>
                        <a:gd name="T3" fmla="*/ 13 h 66"/>
                        <a:gd name="T4" fmla="*/ 9 w 10"/>
                        <a:gd name="T5" fmla="*/ 65 h 66"/>
                        <a:gd name="T6" fmla="*/ 0 w 10"/>
                        <a:gd name="T7" fmla="*/ 65 h 66"/>
                        <a:gd name="T8" fmla="*/ 0 w 10"/>
                        <a:gd name="T9" fmla="*/ 0 h 66"/>
                        <a:gd name="T10" fmla="*/ 0 60000 65536"/>
                        <a:gd name="T11" fmla="*/ 0 60000 65536"/>
                        <a:gd name="T12" fmla="*/ 0 60000 65536"/>
                        <a:gd name="T13" fmla="*/ 0 60000 65536"/>
                        <a:gd name="T14" fmla="*/ 0 60000 65536"/>
                        <a:gd name="T15" fmla="*/ 0 w 10"/>
                        <a:gd name="T16" fmla="*/ 0 h 66"/>
                        <a:gd name="T17" fmla="*/ 10 w 10"/>
                        <a:gd name="T18" fmla="*/ 66 h 66"/>
                      </a:gdLst>
                      <a:ahLst/>
                      <a:cxnLst>
                        <a:cxn ang="T10">
                          <a:pos x="T0" y="T1"/>
                        </a:cxn>
                        <a:cxn ang="T11">
                          <a:pos x="T2" y="T3"/>
                        </a:cxn>
                        <a:cxn ang="T12">
                          <a:pos x="T4" y="T5"/>
                        </a:cxn>
                        <a:cxn ang="T13">
                          <a:pos x="T6" y="T7"/>
                        </a:cxn>
                        <a:cxn ang="T14">
                          <a:pos x="T8" y="T9"/>
                        </a:cxn>
                      </a:cxnLst>
                      <a:rect l="T15" t="T16" r="T17" b="T18"/>
                      <a:pathLst>
                        <a:path w="10" h="66">
                          <a:moveTo>
                            <a:pt x="0" y="0"/>
                          </a:moveTo>
                          <a:lnTo>
                            <a:pt x="9" y="13"/>
                          </a:lnTo>
                          <a:lnTo>
                            <a:pt x="9" y="65"/>
                          </a:lnTo>
                          <a:lnTo>
                            <a:pt x="0" y="6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36" name="Group 309"/>
                  <p:cNvGrpSpPr>
                    <a:grpSpLocks/>
                  </p:cNvGrpSpPr>
                  <p:nvPr/>
                </p:nvGrpSpPr>
                <p:grpSpPr bwMode="auto">
                  <a:xfrm>
                    <a:off x="2491" y="1140"/>
                    <a:ext cx="16" cy="1"/>
                    <a:chOff x="2491" y="1140"/>
                    <a:chExt cx="16" cy="1"/>
                  </a:xfrm>
                </p:grpSpPr>
                <p:sp>
                  <p:nvSpPr>
                    <p:cNvPr id="118901" name="Oval 310"/>
                    <p:cNvSpPr>
                      <a:spLocks noChangeArrowheads="1"/>
                    </p:cNvSpPr>
                    <p:nvPr/>
                  </p:nvSpPr>
                  <p:spPr bwMode="auto">
                    <a:xfrm>
                      <a:off x="2491" y="1140"/>
                      <a:ext cx="3" cy="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902" name="Oval 311"/>
                    <p:cNvSpPr>
                      <a:spLocks noChangeArrowheads="1"/>
                    </p:cNvSpPr>
                    <p:nvPr/>
                  </p:nvSpPr>
                  <p:spPr bwMode="auto">
                    <a:xfrm>
                      <a:off x="2502" y="1140"/>
                      <a:ext cx="5" cy="1"/>
                    </a:xfrm>
                    <a:prstGeom prst="ellipse">
                      <a:avLst/>
                    </a:prstGeom>
                    <a:solidFill>
                      <a:srgbClr val="996600"/>
                    </a:solidFill>
                    <a:ln w="12700">
                      <a:solidFill>
                        <a:schemeClr val="tx1"/>
                      </a:solidFill>
                      <a:round/>
                      <a:headEnd/>
                      <a:tailEnd/>
                    </a:ln>
                  </p:spPr>
                  <p:txBody>
                    <a:bodyPr wrap="none" anchor="ctr"/>
                    <a:lstStyle/>
                    <a:p>
                      <a:endParaRPr lang="zh-TW" altLang="en-US"/>
                    </a:p>
                  </p:txBody>
                </p:sp>
              </p:grpSp>
            </p:grpSp>
            <p:grpSp>
              <p:nvGrpSpPr>
                <p:cNvPr id="1533137" name="Group 312"/>
                <p:cNvGrpSpPr>
                  <a:grpSpLocks/>
                </p:cNvGrpSpPr>
                <p:nvPr/>
              </p:nvGrpSpPr>
              <p:grpSpPr bwMode="auto">
                <a:xfrm>
                  <a:off x="2340" y="1365"/>
                  <a:ext cx="202" cy="45"/>
                  <a:chOff x="2340" y="1365"/>
                  <a:chExt cx="202" cy="45"/>
                </a:xfrm>
              </p:grpSpPr>
              <p:sp>
                <p:nvSpPr>
                  <p:cNvPr id="118891" name="Rectangle 313"/>
                  <p:cNvSpPr>
                    <a:spLocks noChangeArrowheads="1"/>
                  </p:cNvSpPr>
                  <p:nvPr/>
                </p:nvSpPr>
                <p:spPr bwMode="auto">
                  <a:xfrm>
                    <a:off x="2340" y="1365"/>
                    <a:ext cx="202" cy="4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138" name="Group 314"/>
                  <p:cNvGrpSpPr>
                    <a:grpSpLocks/>
                  </p:cNvGrpSpPr>
                  <p:nvPr/>
                </p:nvGrpSpPr>
                <p:grpSpPr bwMode="auto">
                  <a:xfrm>
                    <a:off x="2340" y="1367"/>
                    <a:ext cx="202" cy="41"/>
                    <a:chOff x="2340" y="1367"/>
                    <a:chExt cx="202" cy="41"/>
                  </a:xfrm>
                </p:grpSpPr>
                <p:sp>
                  <p:nvSpPr>
                    <p:cNvPr id="118893" name="Rectangle 315"/>
                    <p:cNvSpPr>
                      <a:spLocks noChangeArrowheads="1"/>
                    </p:cNvSpPr>
                    <p:nvPr/>
                  </p:nvSpPr>
                  <p:spPr bwMode="auto">
                    <a:xfrm>
                      <a:off x="2340" y="1367"/>
                      <a:ext cx="200"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94" name="Rectangle 316"/>
                    <p:cNvSpPr>
                      <a:spLocks noChangeArrowheads="1"/>
                    </p:cNvSpPr>
                    <p:nvPr/>
                  </p:nvSpPr>
                  <p:spPr bwMode="auto">
                    <a:xfrm>
                      <a:off x="2340" y="1379"/>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95" name="Rectangle 317"/>
                    <p:cNvSpPr>
                      <a:spLocks noChangeArrowheads="1"/>
                    </p:cNvSpPr>
                    <p:nvPr/>
                  </p:nvSpPr>
                  <p:spPr bwMode="auto">
                    <a:xfrm>
                      <a:off x="2340" y="1391"/>
                      <a:ext cx="20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96" name="Rectangle 318"/>
                    <p:cNvSpPr>
                      <a:spLocks noChangeArrowheads="1"/>
                    </p:cNvSpPr>
                    <p:nvPr/>
                  </p:nvSpPr>
                  <p:spPr bwMode="auto">
                    <a:xfrm>
                      <a:off x="2340" y="1403"/>
                      <a:ext cx="202" cy="5"/>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533139" name="Group 319"/>
              <p:cNvGrpSpPr>
                <a:grpSpLocks/>
              </p:cNvGrpSpPr>
              <p:nvPr/>
            </p:nvGrpSpPr>
            <p:grpSpPr bwMode="auto">
              <a:xfrm>
                <a:off x="2238" y="1202"/>
                <a:ext cx="404" cy="120"/>
                <a:chOff x="2238" y="1202"/>
                <a:chExt cx="404" cy="120"/>
              </a:xfrm>
            </p:grpSpPr>
            <p:grpSp>
              <p:nvGrpSpPr>
                <p:cNvPr id="1533140" name="Group 320"/>
                <p:cNvGrpSpPr>
                  <a:grpSpLocks/>
                </p:cNvGrpSpPr>
                <p:nvPr/>
              </p:nvGrpSpPr>
              <p:grpSpPr bwMode="auto">
                <a:xfrm>
                  <a:off x="2238" y="1203"/>
                  <a:ext cx="47" cy="119"/>
                  <a:chOff x="2238" y="1203"/>
                  <a:chExt cx="47" cy="119"/>
                </a:xfrm>
              </p:grpSpPr>
              <p:sp>
                <p:nvSpPr>
                  <p:cNvPr id="118884" name="AutoShape 321"/>
                  <p:cNvSpPr>
                    <a:spLocks noChangeArrowheads="1"/>
                  </p:cNvSpPr>
                  <p:nvPr/>
                </p:nvSpPr>
                <p:spPr bwMode="auto">
                  <a:xfrm>
                    <a:off x="2238" y="1203"/>
                    <a:ext cx="34" cy="86"/>
                  </a:xfrm>
                  <a:prstGeom prst="roundRect">
                    <a:avLst>
                      <a:gd name="adj" fmla="val 11667"/>
                    </a:avLst>
                  </a:prstGeom>
                  <a:solidFill>
                    <a:srgbClr val="996600"/>
                  </a:solidFill>
                  <a:ln w="12700">
                    <a:solidFill>
                      <a:schemeClr val="tx1"/>
                    </a:solidFill>
                    <a:round/>
                    <a:headEnd/>
                    <a:tailEnd/>
                  </a:ln>
                </p:spPr>
                <p:txBody>
                  <a:bodyPr wrap="none" anchor="ctr"/>
                  <a:lstStyle/>
                  <a:p>
                    <a:endParaRPr lang="zh-TW" altLang="en-US"/>
                  </a:p>
                </p:txBody>
              </p:sp>
              <p:sp>
                <p:nvSpPr>
                  <p:cNvPr id="118885" name="Oval 322"/>
                  <p:cNvSpPr>
                    <a:spLocks noChangeArrowheads="1"/>
                  </p:cNvSpPr>
                  <p:nvPr/>
                </p:nvSpPr>
                <p:spPr bwMode="auto">
                  <a:xfrm>
                    <a:off x="2238" y="1296"/>
                    <a:ext cx="34" cy="26"/>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533141" name="Group 323"/>
                  <p:cNvGrpSpPr>
                    <a:grpSpLocks/>
                  </p:cNvGrpSpPr>
                  <p:nvPr/>
                </p:nvGrpSpPr>
                <p:grpSpPr bwMode="auto">
                  <a:xfrm>
                    <a:off x="2268" y="1214"/>
                    <a:ext cx="17" cy="66"/>
                    <a:chOff x="2268" y="1214"/>
                    <a:chExt cx="17" cy="66"/>
                  </a:xfrm>
                </p:grpSpPr>
                <p:sp>
                  <p:nvSpPr>
                    <p:cNvPr id="118887" name="Rectangle 324"/>
                    <p:cNvSpPr>
                      <a:spLocks noChangeArrowheads="1"/>
                    </p:cNvSpPr>
                    <p:nvPr/>
                  </p:nvSpPr>
                  <p:spPr bwMode="auto">
                    <a:xfrm>
                      <a:off x="2268" y="1214"/>
                      <a:ext cx="17"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88" name="Rectangle 325"/>
                    <p:cNvSpPr>
                      <a:spLocks noChangeArrowheads="1"/>
                    </p:cNvSpPr>
                    <p:nvPr/>
                  </p:nvSpPr>
                  <p:spPr bwMode="auto">
                    <a:xfrm>
                      <a:off x="2268" y="1273"/>
                      <a:ext cx="17"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nvGrpSpPr>
                <p:cNvPr id="1533142" name="Group 326"/>
                <p:cNvGrpSpPr>
                  <a:grpSpLocks/>
                </p:cNvGrpSpPr>
                <p:nvPr/>
              </p:nvGrpSpPr>
              <p:grpSpPr bwMode="auto">
                <a:xfrm>
                  <a:off x="2595" y="1202"/>
                  <a:ext cx="47" cy="118"/>
                  <a:chOff x="2595" y="1202"/>
                  <a:chExt cx="47" cy="118"/>
                </a:xfrm>
              </p:grpSpPr>
              <p:sp>
                <p:nvSpPr>
                  <p:cNvPr id="118879" name="AutoShape 327"/>
                  <p:cNvSpPr>
                    <a:spLocks noChangeArrowheads="1"/>
                  </p:cNvSpPr>
                  <p:nvPr/>
                </p:nvSpPr>
                <p:spPr bwMode="auto">
                  <a:xfrm>
                    <a:off x="2608" y="1202"/>
                    <a:ext cx="34" cy="85"/>
                  </a:xfrm>
                  <a:prstGeom prst="roundRect">
                    <a:avLst>
                      <a:gd name="adj" fmla="val 16639"/>
                    </a:avLst>
                  </a:prstGeom>
                  <a:solidFill>
                    <a:srgbClr val="996600"/>
                  </a:solidFill>
                  <a:ln w="12700">
                    <a:solidFill>
                      <a:schemeClr val="tx1"/>
                    </a:solidFill>
                    <a:round/>
                    <a:headEnd/>
                    <a:tailEnd/>
                  </a:ln>
                </p:spPr>
                <p:txBody>
                  <a:bodyPr wrap="none" anchor="ctr"/>
                  <a:lstStyle/>
                  <a:p>
                    <a:endParaRPr lang="zh-TW" altLang="en-US"/>
                  </a:p>
                </p:txBody>
              </p:sp>
              <p:sp>
                <p:nvSpPr>
                  <p:cNvPr id="118880" name="Oval 328"/>
                  <p:cNvSpPr>
                    <a:spLocks noChangeArrowheads="1"/>
                  </p:cNvSpPr>
                  <p:nvPr/>
                </p:nvSpPr>
                <p:spPr bwMode="auto">
                  <a:xfrm>
                    <a:off x="2608" y="1295"/>
                    <a:ext cx="34" cy="25"/>
                  </a:xfrm>
                  <a:prstGeom prst="ellipse">
                    <a:avLst/>
                  </a:prstGeom>
                  <a:solidFill>
                    <a:srgbClr val="996600"/>
                  </a:solidFill>
                  <a:ln w="12700">
                    <a:solidFill>
                      <a:schemeClr val="tx1"/>
                    </a:solidFill>
                    <a:round/>
                    <a:headEnd/>
                    <a:tailEnd/>
                  </a:ln>
                </p:spPr>
                <p:txBody>
                  <a:bodyPr wrap="none" anchor="ctr"/>
                  <a:lstStyle/>
                  <a:p>
                    <a:endParaRPr lang="zh-TW" altLang="en-US"/>
                  </a:p>
                </p:txBody>
              </p:sp>
              <p:grpSp>
                <p:nvGrpSpPr>
                  <p:cNvPr id="1533143" name="Group 329"/>
                  <p:cNvGrpSpPr>
                    <a:grpSpLocks/>
                  </p:cNvGrpSpPr>
                  <p:nvPr/>
                </p:nvGrpSpPr>
                <p:grpSpPr bwMode="auto">
                  <a:xfrm>
                    <a:off x="2595" y="1213"/>
                    <a:ext cx="16" cy="66"/>
                    <a:chOff x="2595" y="1213"/>
                    <a:chExt cx="16" cy="66"/>
                  </a:xfrm>
                </p:grpSpPr>
                <p:sp>
                  <p:nvSpPr>
                    <p:cNvPr id="118882" name="Rectangle 330"/>
                    <p:cNvSpPr>
                      <a:spLocks noChangeArrowheads="1"/>
                    </p:cNvSpPr>
                    <p:nvPr/>
                  </p:nvSpPr>
                  <p:spPr bwMode="auto">
                    <a:xfrm>
                      <a:off x="2595" y="1213"/>
                      <a:ext cx="16" cy="6"/>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83" name="Rectangle 331"/>
                    <p:cNvSpPr>
                      <a:spLocks noChangeArrowheads="1"/>
                    </p:cNvSpPr>
                    <p:nvPr/>
                  </p:nvSpPr>
                  <p:spPr bwMode="auto">
                    <a:xfrm>
                      <a:off x="2595" y="1272"/>
                      <a:ext cx="16" cy="7"/>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grpSp>
          <p:grpSp>
            <p:nvGrpSpPr>
              <p:cNvPr id="1533144" name="Group 332"/>
              <p:cNvGrpSpPr>
                <a:grpSpLocks/>
              </p:cNvGrpSpPr>
              <p:nvPr/>
            </p:nvGrpSpPr>
            <p:grpSpPr bwMode="auto">
              <a:xfrm>
                <a:off x="2291" y="1361"/>
                <a:ext cx="34" cy="54"/>
                <a:chOff x="2291" y="1361"/>
                <a:chExt cx="34" cy="54"/>
              </a:xfrm>
            </p:grpSpPr>
            <p:sp>
              <p:nvSpPr>
                <p:cNvPr id="118873" name="Freeform 333"/>
                <p:cNvSpPr>
                  <a:spLocks/>
                </p:cNvSpPr>
                <p:nvPr/>
              </p:nvSpPr>
              <p:spPr bwMode="auto">
                <a:xfrm>
                  <a:off x="2291" y="1361"/>
                  <a:ext cx="34" cy="54"/>
                </a:xfrm>
                <a:custGeom>
                  <a:avLst/>
                  <a:gdLst>
                    <a:gd name="T0" fmla="*/ 0 w 34"/>
                    <a:gd name="T1" fmla="*/ 0 h 54"/>
                    <a:gd name="T2" fmla="*/ 33 w 34"/>
                    <a:gd name="T3" fmla="*/ 0 h 54"/>
                    <a:gd name="T4" fmla="*/ 33 w 34"/>
                    <a:gd name="T5" fmla="*/ 53 h 54"/>
                    <a:gd name="T6" fmla="*/ 0 w 34"/>
                    <a:gd name="T7" fmla="*/ 53 h 54"/>
                    <a:gd name="T8" fmla="*/ 0 w 34"/>
                    <a:gd name="T9" fmla="*/ 0 h 54"/>
                    <a:gd name="T10" fmla="*/ 0 60000 65536"/>
                    <a:gd name="T11" fmla="*/ 0 60000 65536"/>
                    <a:gd name="T12" fmla="*/ 0 60000 65536"/>
                    <a:gd name="T13" fmla="*/ 0 60000 65536"/>
                    <a:gd name="T14" fmla="*/ 0 60000 65536"/>
                    <a:gd name="T15" fmla="*/ 0 w 34"/>
                    <a:gd name="T16" fmla="*/ 0 h 54"/>
                    <a:gd name="T17" fmla="*/ 34 w 34"/>
                    <a:gd name="T18" fmla="*/ 54 h 54"/>
                  </a:gdLst>
                  <a:ahLst/>
                  <a:cxnLst>
                    <a:cxn ang="T10">
                      <a:pos x="T0" y="T1"/>
                    </a:cxn>
                    <a:cxn ang="T11">
                      <a:pos x="T2" y="T3"/>
                    </a:cxn>
                    <a:cxn ang="T12">
                      <a:pos x="T4" y="T5"/>
                    </a:cxn>
                    <a:cxn ang="T13">
                      <a:pos x="T6" y="T7"/>
                    </a:cxn>
                    <a:cxn ang="T14">
                      <a:pos x="T8" y="T9"/>
                    </a:cxn>
                  </a:cxnLst>
                  <a:rect l="T15" t="T16" r="T17" b="T18"/>
                  <a:pathLst>
                    <a:path w="34" h="54">
                      <a:moveTo>
                        <a:pt x="0" y="0"/>
                      </a:moveTo>
                      <a:lnTo>
                        <a:pt x="33" y="0"/>
                      </a:lnTo>
                      <a:lnTo>
                        <a:pt x="33"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74" name="Freeform 334"/>
                <p:cNvSpPr>
                  <a:spLocks/>
                </p:cNvSpPr>
                <p:nvPr/>
              </p:nvSpPr>
              <p:spPr bwMode="auto">
                <a:xfrm>
                  <a:off x="2291" y="1388"/>
                  <a:ext cx="34" cy="27"/>
                </a:xfrm>
                <a:custGeom>
                  <a:avLst/>
                  <a:gdLst>
                    <a:gd name="T0" fmla="*/ 0 w 34"/>
                    <a:gd name="T1" fmla="*/ 0 h 27"/>
                    <a:gd name="T2" fmla="*/ 33 w 34"/>
                    <a:gd name="T3" fmla="*/ 0 h 27"/>
                    <a:gd name="T4" fmla="*/ 33 w 34"/>
                    <a:gd name="T5" fmla="*/ 26 h 27"/>
                    <a:gd name="T6" fmla="*/ 0 w 34"/>
                    <a:gd name="T7" fmla="*/ 26 h 27"/>
                    <a:gd name="T8" fmla="*/ 0 w 34"/>
                    <a:gd name="T9" fmla="*/ 0 h 27"/>
                    <a:gd name="T10" fmla="*/ 0 60000 65536"/>
                    <a:gd name="T11" fmla="*/ 0 60000 65536"/>
                    <a:gd name="T12" fmla="*/ 0 60000 65536"/>
                    <a:gd name="T13" fmla="*/ 0 60000 65536"/>
                    <a:gd name="T14" fmla="*/ 0 60000 65536"/>
                    <a:gd name="T15" fmla="*/ 0 w 34"/>
                    <a:gd name="T16" fmla="*/ 0 h 27"/>
                    <a:gd name="T17" fmla="*/ 34 w 34"/>
                    <a:gd name="T18" fmla="*/ 27 h 27"/>
                  </a:gdLst>
                  <a:ahLst/>
                  <a:cxnLst>
                    <a:cxn ang="T10">
                      <a:pos x="T0" y="T1"/>
                    </a:cxn>
                    <a:cxn ang="T11">
                      <a:pos x="T2" y="T3"/>
                    </a:cxn>
                    <a:cxn ang="T12">
                      <a:pos x="T4" y="T5"/>
                    </a:cxn>
                    <a:cxn ang="T13">
                      <a:pos x="T6" y="T7"/>
                    </a:cxn>
                    <a:cxn ang="T14">
                      <a:pos x="T8" y="T9"/>
                    </a:cxn>
                  </a:cxnLst>
                  <a:rect l="T15" t="T16" r="T17" b="T18"/>
                  <a:pathLst>
                    <a:path w="34" h="27">
                      <a:moveTo>
                        <a:pt x="0" y="0"/>
                      </a:moveTo>
                      <a:lnTo>
                        <a:pt x="33" y="0"/>
                      </a:lnTo>
                      <a:lnTo>
                        <a:pt x="33"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75" name="Oval 335"/>
                <p:cNvSpPr>
                  <a:spLocks noChangeArrowheads="1"/>
                </p:cNvSpPr>
                <p:nvPr/>
              </p:nvSpPr>
              <p:spPr bwMode="auto">
                <a:xfrm>
                  <a:off x="2295" y="1366"/>
                  <a:ext cx="23"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76" name="Freeform 336"/>
                <p:cNvSpPr>
                  <a:spLocks/>
                </p:cNvSpPr>
                <p:nvPr/>
              </p:nvSpPr>
              <p:spPr bwMode="auto">
                <a:xfrm>
                  <a:off x="2294" y="1391"/>
                  <a:ext cx="28" cy="21"/>
                </a:xfrm>
                <a:custGeom>
                  <a:avLst/>
                  <a:gdLst>
                    <a:gd name="T0" fmla="*/ 0 w 28"/>
                    <a:gd name="T1" fmla="*/ 0 h 21"/>
                    <a:gd name="T2" fmla="*/ 27 w 28"/>
                    <a:gd name="T3" fmla="*/ 0 h 21"/>
                    <a:gd name="T4" fmla="*/ 27 w 28"/>
                    <a:gd name="T5" fmla="*/ 20 h 21"/>
                    <a:gd name="T6" fmla="*/ 0 w 28"/>
                    <a:gd name="T7" fmla="*/ 20 h 21"/>
                    <a:gd name="T8" fmla="*/ 0 w 28"/>
                    <a:gd name="T9" fmla="*/ 0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0"/>
                      </a:moveTo>
                      <a:lnTo>
                        <a:pt x="27" y="0"/>
                      </a:lnTo>
                      <a:lnTo>
                        <a:pt x="27"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45" name="Group 337"/>
              <p:cNvGrpSpPr>
                <a:grpSpLocks/>
              </p:cNvGrpSpPr>
              <p:nvPr/>
            </p:nvGrpSpPr>
            <p:grpSpPr bwMode="auto">
              <a:xfrm>
                <a:off x="2559" y="1361"/>
                <a:ext cx="33" cy="54"/>
                <a:chOff x="2559" y="1361"/>
                <a:chExt cx="33" cy="54"/>
              </a:xfrm>
            </p:grpSpPr>
            <p:sp>
              <p:nvSpPr>
                <p:cNvPr id="118869" name="Freeform 338"/>
                <p:cNvSpPr>
                  <a:spLocks/>
                </p:cNvSpPr>
                <p:nvPr/>
              </p:nvSpPr>
              <p:spPr bwMode="auto">
                <a:xfrm>
                  <a:off x="2559" y="1361"/>
                  <a:ext cx="33" cy="54"/>
                </a:xfrm>
                <a:custGeom>
                  <a:avLst/>
                  <a:gdLst>
                    <a:gd name="T0" fmla="*/ 0 w 33"/>
                    <a:gd name="T1" fmla="*/ 0 h 54"/>
                    <a:gd name="T2" fmla="*/ 32 w 33"/>
                    <a:gd name="T3" fmla="*/ 0 h 54"/>
                    <a:gd name="T4" fmla="*/ 32 w 33"/>
                    <a:gd name="T5" fmla="*/ 53 h 54"/>
                    <a:gd name="T6" fmla="*/ 0 w 33"/>
                    <a:gd name="T7" fmla="*/ 53 h 54"/>
                    <a:gd name="T8" fmla="*/ 0 w 33"/>
                    <a:gd name="T9" fmla="*/ 0 h 54"/>
                    <a:gd name="T10" fmla="*/ 0 60000 65536"/>
                    <a:gd name="T11" fmla="*/ 0 60000 65536"/>
                    <a:gd name="T12" fmla="*/ 0 60000 65536"/>
                    <a:gd name="T13" fmla="*/ 0 60000 65536"/>
                    <a:gd name="T14" fmla="*/ 0 60000 65536"/>
                    <a:gd name="T15" fmla="*/ 0 w 33"/>
                    <a:gd name="T16" fmla="*/ 0 h 54"/>
                    <a:gd name="T17" fmla="*/ 33 w 33"/>
                    <a:gd name="T18" fmla="*/ 54 h 54"/>
                  </a:gdLst>
                  <a:ahLst/>
                  <a:cxnLst>
                    <a:cxn ang="T10">
                      <a:pos x="T0" y="T1"/>
                    </a:cxn>
                    <a:cxn ang="T11">
                      <a:pos x="T2" y="T3"/>
                    </a:cxn>
                    <a:cxn ang="T12">
                      <a:pos x="T4" y="T5"/>
                    </a:cxn>
                    <a:cxn ang="T13">
                      <a:pos x="T6" y="T7"/>
                    </a:cxn>
                    <a:cxn ang="T14">
                      <a:pos x="T8" y="T9"/>
                    </a:cxn>
                  </a:cxnLst>
                  <a:rect l="T15" t="T16" r="T17" b="T18"/>
                  <a:pathLst>
                    <a:path w="33" h="54">
                      <a:moveTo>
                        <a:pt x="0" y="0"/>
                      </a:moveTo>
                      <a:lnTo>
                        <a:pt x="32" y="0"/>
                      </a:lnTo>
                      <a:lnTo>
                        <a:pt x="32" y="53"/>
                      </a:lnTo>
                      <a:lnTo>
                        <a:pt x="0" y="53"/>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70" name="Freeform 339"/>
                <p:cNvSpPr>
                  <a:spLocks/>
                </p:cNvSpPr>
                <p:nvPr/>
              </p:nvSpPr>
              <p:spPr bwMode="auto">
                <a:xfrm>
                  <a:off x="2559" y="1388"/>
                  <a:ext cx="33" cy="27"/>
                </a:xfrm>
                <a:custGeom>
                  <a:avLst/>
                  <a:gdLst>
                    <a:gd name="T0" fmla="*/ 0 w 33"/>
                    <a:gd name="T1" fmla="*/ 0 h 27"/>
                    <a:gd name="T2" fmla="*/ 32 w 33"/>
                    <a:gd name="T3" fmla="*/ 0 h 27"/>
                    <a:gd name="T4" fmla="*/ 32 w 33"/>
                    <a:gd name="T5" fmla="*/ 26 h 27"/>
                    <a:gd name="T6" fmla="*/ 0 w 33"/>
                    <a:gd name="T7" fmla="*/ 26 h 27"/>
                    <a:gd name="T8" fmla="*/ 0 w 33"/>
                    <a:gd name="T9" fmla="*/ 0 h 27"/>
                    <a:gd name="T10" fmla="*/ 0 60000 65536"/>
                    <a:gd name="T11" fmla="*/ 0 60000 65536"/>
                    <a:gd name="T12" fmla="*/ 0 60000 65536"/>
                    <a:gd name="T13" fmla="*/ 0 60000 65536"/>
                    <a:gd name="T14" fmla="*/ 0 60000 65536"/>
                    <a:gd name="T15" fmla="*/ 0 w 33"/>
                    <a:gd name="T16" fmla="*/ 0 h 27"/>
                    <a:gd name="T17" fmla="*/ 33 w 33"/>
                    <a:gd name="T18" fmla="*/ 27 h 27"/>
                  </a:gdLst>
                  <a:ahLst/>
                  <a:cxnLst>
                    <a:cxn ang="T10">
                      <a:pos x="T0" y="T1"/>
                    </a:cxn>
                    <a:cxn ang="T11">
                      <a:pos x="T2" y="T3"/>
                    </a:cxn>
                    <a:cxn ang="T12">
                      <a:pos x="T4" y="T5"/>
                    </a:cxn>
                    <a:cxn ang="T13">
                      <a:pos x="T6" y="T7"/>
                    </a:cxn>
                    <a:cxn ang="T14">
                      <a:pos x="T8" y="T9"/>
                    </a:cxn>
                  </a:cxnLst>
                  <a:rect l="T15" t="T16" r="T17" b="T18"/>
                  <a:pathLst>
                    <a:path w="33" h="27">
                      <a:moveTo>
                        <a:pt x="0" y="0"/>
                      </a:moveTo>
                      <a:lnTo>
                        <a:pt x="32" y="0"/>
                      </a:lnTo>
                      <a:lnTo>
                        <a:pt x="32" y="26"/>
                      </a:lnTo>
                      <a:lnTo>
                        <a:pt x="0" y="26"/>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71" name="Oval 340"/>
                <p:cNvSpPr>
                  <a:spLocks noChangeArrowheads="1"/>
                </p:cNvSpPr>
                <p:nvPr/>
              </p:nvSpPr>
              <p:spPr bwMode="auto">
                <a:xfrm>
                  <a:off x="2563" y="1366"/>
                  <a:ext cx="22" cy="17"/>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72" name="Freeform 341"/>
                <p:cNvSpPr>
                  <a:spLocks/>
                </p:cNvSpPr>
                <p:nvPr/>
              </p:nvSpPr>
              <p:spPr bwMode="auto">
                <a:xfrm>
                  <a:off x="2562" y="1391"/>
                  <a:ext cx="27" cy="21"/>
                </a:xfrm>
                <a:custGeom>
                  <a:avLst/>
                  <a:gdLst>
                    <a:gd name="T0" fmla="*/ 0 w 27"/>
                    <a:gd name="T1" fmla="*/ 0 h 21"/>
                    <a:gd name="T2" fmla="*/ 26 w 27"/>
                    <a:gd name="T3" fmla="*/ 0 h 21"/>
                    <a:gd name="T4" fmla="*/ 26 w 27"/>
                    <a:gd name="T5" fmla="*/ 20 h 21"/>
                    <a:gd name="T6" fmla="*/ 0 w 27"/>
                    <a:gd name="T7" fmla="*/ 20 h 21"/>
                    <a:gd name="T8" fmla="*/ 0 w 27"/>
                    <a:gd name="T9" fmla="*/ 0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0"/>
                      </a:moveTo>
                      <a:lnTo>
                        <a:pt x="26" y="0"/>
                      </a:lnTo>
                      <a:lnTo>
                        <a:pt x="26" y="20"/>
                      </a:lnTo>
                      <a:lnTo>
                        <a:pt x="0" y="2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46" name="Group 342"/>
              <p:cNvGrpSpPr>
                <a:grpSpLocks/>
              </p:cNvGrpSpPr>
              <p:nvPr/>
            </p:nvGrpSpPr>
            <p:grpSpPr bwMode="auto">
              <a:xfrm>
                <a:off x="2298" y="1471"/>
                <a:ext cx="285" cy="61"/>
                <a:chOff x="2298" y="1471"/>
                <a:chExt cx="285" cy="61"/>
              </a:xfrm>
            </p:grpSpPr>
            <p:grpSp>
              <p:nvGrpSpPr>
                <p:cNvPr id="1533147" name="Group 343"/>
                <p:cNvGrpSpPr>
                  <a:grpSpLocks/>
                </p:cNvGrpSpPr>
                <p:nvPr/>
              </p:nvGrpSpPr>
              <p:grpSpPr bwMode="auto">
                <a:xfrm>
                  <a:off x="2301" y="1471"/>
                  <a:ext cx="278" cy="25"/>
                  <a:chOff x="2301" y="1471"/>
                  <a:chExt cx="278" cy="25"/>
                </a:xfrm>
              </p:grpSpPr>
              <p:sp>
                <p:nvSpPr>
                  <p:cNvPr id="118867" name="Oval 344"/>
                  <p:cNvSpPr>
                    <a:spLocks noChangeArrowheads="1"/>
                  </p:cNvSpPr>
                  <p:nvPr/>
                </p:nvSpPr>
                <p:spPr bwMode="auto">
                  <a:xfrm>
                    <a:off x="2406" y="1471"/>
                    <a:ext cx="68" cy="25"/>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68" name="Rectangle 345"/>
                  <p:cNvSpPr>
                    <a:spLocks noChangeArrowheads="1"/>
                  </p:cNvSpPr>
                  <p:nvPr/>
                </p:nvSpPr>
                <p:spPr bwMode="auto">
                  <a:xfrm>
                    <a:off x="2301" y="1473"/>
                    <a:ext cx="278" cy="10"/>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grpSp>
              <p:nvGrpSpPr>
                <p:cNvPr id="1533148" name="Group 346"/>
                <p:cNvGrpSpPr>
                  <a:grpSpLocks/>
                </p:cNvGrpSpPr>
                <p:nvPr/>
              </p:nvGrpSpPr>
              <p:grpSpPr bwMode="auto">
                <a:xfrm>
                  <a:off x="2298" y="1484"/>
                  <a:ext cx="285" cy="48"/>
                  <a:chOff x="2298" y="1484"/>
                  <a:chExt cx="285" cy="48"/>
                </a:xfrm>
              </p:grpSpPr>
              <p:grpSp>
                <p:nvGrpSpPr>
                  <p:cNvPr id="1533149" name="Group 347"/>
                  <p:cNvGrpSpPr>
                    <a:grpSpLocks/>
                  </p:cNvGrpSpPr>
                  <p:nvPr/>
                </p:nvGrpSpPr>
                <p:grpSpPr bwMode="auto">
                  <a:xfrm>
                    <a:off x="2298" y="1484"/>
                    <a:ext cx="51" cy="48"/>
                    <a:chOff x="2298" y="1484"/>
                    <a:chExt cx="51" cy="48"/>
                  </a:xfrm>
                </p:grpSpPr>
                <p:sp>
                  <p:nvSpPr>
                    <p:cNvPr id="118865" name="Oval 348"/>
                    <p:cNvSpPr>
                      <a:spLocks noChangeArrowheads="1"/>
                    </p:cNvSpPr>
                    <p:nvPr/>
                  </p:nvSpPr>
                  <p:spPr bwMode="auto">
                    <a:xfrm>
                      <a:off x="2302" y="1511"/>
                      <a:ext cx="42"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66" name="Freeform 349"/>
                    <p:cNvSpPr>
                      <a:spLocks/>
                    </p:cNvSpPr>
                    <p:nvPr/>
                  </p:nvSpPr>
                  <p:spPr bwMode="auto">
                    <a:xfrm>
                      <a:off x="2298" y="1484"/>
                      <a:ext cx="51" cy="39"/>
                    </a:xfrm>
                    <a:custGeom>
                      <a:avLst/>
                      <a:gdLst>
                        <a:gd name="T0" fmla="*/ 0 w 51"/>
                        <a:gd name="T1" fmla="*/ 0 h 39"/>
                        <a:gd name="T2" fmla="*/ 50 w 51"/>
                        <a:gd name="T3" fmla="*/ 0 h 39"/>
                        <a:gd name="T4" fmla="*/ 50 w 51"/>
                        <a:gd name="T5" fmla="*/ 38 h 39"/>
                        <a:gd name="T6" fmla="*/ 0 w 51"/>
                        <a:gd name="T7" fmla="*/ 38 h 39"/>
                        <a:gd name="T8" fmla="*/ 0 w 51"/>
                        <a:gd name="T9" fmla="*/ 0 h 39"/>
                        <a:gd name="T10" fmla="*/ 0 60000 65536"/>
                        <a:gd name="T11" fmla="*/ 0 60000 65536"/>
                        <a:gd name="T12" fmla="*/ 0 60000 65536"/>
                        <a:gd name="T13" fmla="*/ 0 60000 65536"/>
                        <a:gd name="T14" fmla="*/ 0 60000 65536"/>
                        <a:gd name="T15" fmla="*/ 0 w 51"/>
                        <a:gd name="T16" fmla="*/ 0 h 39"/>
                        <a:gd name="T17" fmla="*/ 51 w 51"/>
                        <a:gd name="T18" fmla="*/ 39 h 39"/>
                      </a:gdLst>
                      <a:ahLst/>
                      <a:cxnLst>
                        <a:cxn ang="T10">
                          <a:pos x="T0" y="T1"/>
                        </a:cxn>
                        <a:cxn ang="T11">
                          <a:pos x="T2" y="T3"/>
                        </a:cxn>
                        <a:cxn ang="T12">
                          <a:pos x="T4" y="T5"/>
                        </a:cxn>
                        <a:cxn ang="T13">
                          <a:pos x="T6" y="T7"/>
                        </a:cxn>
                        <a:cxn ang="T14">
                          <a:pos x="T8" y="T9"/>
                        </a:cxn>
                      </a:cxnLst>
                      <a:rect l="T15" t="T16" r="T17" b="T18"/>
                      <a:pathLst>
                        <a:path w="51" h="39">
                          <a:moveTo>
                            <a:pt x="0" y="0"/>
                          </a:moveTo>
                          <a:lnTo>
                            <a:pt x="50" y="0"/>
                          </a:lnTo>
                          <a:lnTo>
                            <a:pt x="50"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150" name="Group 350"/>
                  <p:cNvGrpSpPr>
                    <a:grpSpLocks/>
                  </p:cNvGrpSpPr>
                  <p:nvPr/>
                </p:nvGrpSpPr>
                <p:grpSpPr bwMode="auto">
                  <a:xfrm>
                    <a:off x="2534" y="1484"/>
                    <a:ext cx="49" cy="48"/>
                    <a:chOff x="2534" y="1484"/>
                    <a:chExt cx="49" cy="48"/>
                  </a:xfrm>
                </p:grpSpPr>
                <p:sp>
                  <p:nvSpPr>
                    <p:cNvPr id="118863" name="Oval 351"/>
                    <p:cNvSpPr>
                      <a:spLocks noChangeArrowheads="1"/>
                    </p:cNvSpPr>
                    <p:nvPr/>
                  </p:nvSpPr>
                  <p:spPr bwMode="auto">
                    <a:xfrm>
                      <a:off x="2538" y="1511"/>
                      <a:ext cx="40" cy="21"/>
                    </a:xfrm>
                    <a:prstGeom prst="ellipse">
                      <a:avLst/>
                    </a:prstGeom>
                    <a:solidFill>
                      <a:srgbClr val="996600"/>
                    </a:solidFill>
                    <a:ln w="12700">
                      <a:solidFill>
                        <a:schemeClr val="tx1"/>
                      </a:solidFill>
                      <a:round/>
                      <a:headEnd/>
                      <a:tailEnd/>
                    </a:ln>
                  </p:spPr>
                  <p:txBody>
                    <a:bodyPr wrap="none" anchor="ctr"/>
                    <a:lstStyle/>
                    <a:p>
                      <a:endParaRPr lang="zh-TW" altLang="en-US"/>
                    </a:p>
                  </p:txBody>
                </p:sp>
                <p:sp>
                  <p:nvSpPr>
                    <p:cNvPr id="118864" name="Freeform 352"/>
                    <p:cNvSpPr>
                      <a:spLocks/>
                    </p:cNvSpPr>
                    <p:nvPr/>
                  </p:nvSpPr>
                  <p:spPr bwMode="auto">
                    <a:xfrm>
                      <a:off x="2534" y="1484"/>
                      <a:ext cx="49" cy="39"/>
                    </a:xfrm>
                    <a:custGeom>
                      <a:avLst/>
                      <a:gdLst>
                        <a:gd name="T0" fmla="*/ 0 w 49"/>
                        <a:gd name="T1" fmla="*/ 0 h 39"/>
                        <a:gd name="T2" fmla="*/ 48 w 49"/>
                        <a:gd name="T3" fmla="*/ 0 h 39"/>
                        <a:gd name="T4" fmla="*/ 48 w 49"/>
                        <a:gd name="T5" fmla="*/ 38 h 39"/>
                        <a:gd name="T6" fmla="*/ 0 w 49"/>
                        <a:gd name="T7" fmla="*/ 38 h 39"/>
                        <a:gd name="T8" fmla="*/ 0 w 49"/>
                        <a:gd name="T9" fmla="*/ 0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0" y="0"/>
                          </a:moveTo>
                          <a:lnTo>
                            <a:pt x="48" y="0"/>
                          </a:lnTo>
                          <a:lnTo>
                            <a:pt x="48" y="38"/>
                          </a:lnTo>
                          <a:lnTo>
                            <a:pt x="0" y="38"/>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grpSp>
            <p:nvGrpSpPr>
              <p:cNvPr id="1533151" name="Group 353"/>
              <p:cNvGrpSpPr>
                <a:grpSpLocks/>
              </p:cNvGrpSpPr>
              <p:nvPr/>
            </p:nvGrpSpPr>
            <p:grpSpPr bwMode="auto">
              <a:xfrm>
                <a:off x="2274" y="1429"/>
                <a:ext cx="332" cy="38"/>
                <a:chOff x="2274" y="1429"/>
                <a:chExt cx="332" cy="38"/>
              </a:xfrm>
            </p:grpSpPr>
            <p:sp>
              <p:nvSpPr>
                <p:cNvPr id="118852" name="Rectangle 354"/>
                <p:cNvSpPr>
                  <a:spLocks noChangeArrowheads="1"/>
                </p:cNvSpPr>
                <p:nvPr/>
              </p:nvSpPr>
              <p:spPr bwMode="auto">
                <a:xfrm>
                  <a:off x="2274" y="1429"/>
                  <a:ext cx="332" cy="38"/>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312" name="Group 355"/>
                <p:cNvGrpSpPr>
                  <a:grpSpLocks/>
                </p:cNvGrpSpPr>
                <p:nvPr/>
              </p:nvGrpSpPr>
              <p:grpSpPr bwMode="auto">
                <a:xfrm>
                  <a:off x="2295" y="1432"/>
                  <a:ext cx="293" cy="23"/>
                  <a:chOff x="2295" y="1432"/>
                  <a:chExt cx="293" cy="23"/>
                </a:xfrm>
              </p:grpSpPr>
              <p:sp>
                <p:nvSpPr>
                  <p:cNvPr id="118854" name="Rectangle 356"/>
                  <p:cNvSpPr>
                    <a:spLocks noChangeArrowheads="1"/>
                  </p:cNvSpPr>
                  <p:nvPr/>
                </p:nvSpPr>
                <p:spPr bwMode="auto">
                  <a:xfrm>
                    <a:off x="2370"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5" name="Rectangle 357"/>
                  <p:cNvSpPr>
                    <a:spLocks noChangeArrowheads="1"/>
                  </p:cNvSpPr>
                  <p:nvPr/>
                </p:nvSpPr>
                <p:spPr bwMode="auto">
                  <a:xfrm>
                    <a:off x="2463" y="1451"/>
                    <a:ext cx="49"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6" name="Rectangle 358"/>
                  <p:cNvSpPr>
                    <a:spLocks noChangeArrowheads="1"/>
                  </p:cNvSpPr>
                  <p:nvPr/>
                </p:nvSpPr>
                <p:spPr bwMode="auto">
                  <a:xfrm>
                    <a:off x="2295" y="1444"/>
                    <a:ext cx="32"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7" name="Rectangle 359"/>
                  <p:cNvSpPr>
                    <a:spLocks noChangeArrowheads="1"/>
                  </p:cNvSpPr>
                  <p:nvPr/>
                </p:nvSpPr>
                <p:spPr bwMode="auto">
                  <a:xfrm>
                    <a:off x="2553" y="1444"/>
                    <a:ext cx="35" cy="4"/>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8" name="Freeform 360"/>
                  <p:cNvSpPr>
                    <a:spLocks/>
                  </p:cNvSpPr>
                  <p:nvPr/>
                </p:nvSpPr>
                <p:spPr bwMode="auto">
                  <a:xfrm>
                    <a:off x="2366" y="1432"/>
                    <a:ext cx="151" cy="6"/>
                  </a:xfrm>
                  <a:custGeom>
                    <a:avLst/>
                    <a:gdLst>
                      <a:gd name="T0" fmla="*/ 0 w 151"/>
                      <a:gd name="T1" fmla="*/ 0 h 6"/>
                      <a:gd name="T2" fmla="*/ 150 w 151"/>
                      <a:gd name="T3" fmla="*/ 0 h 6"/>
                      <a:gd name="T4" fmla="*/ 150 w 151"/>
                      <a:gd name="T5" fmla="*/ 5 h 6"/>
                      <a:gd name="T6" fmla="*/ 0 w 151"/>
                      <a:gd name="T7" fmla="*/ 5 h 6"/>
                      <a:gd name="T8" fmla="*/ 0 w 151"/>
                      <a:gd name="T9" fmla="*/ 0 h 6"/>
                      <a:gd name="T10" fmla="*/ 0 60000 65536"/>
                      <a:gd name="T11" fmla="*/ 0 60000 65536"/>
                      <a:gd name="T12" fmla="*/ 0 60000 65536"/>
                      <a:gd name="T13" fmla="*/ 0 60000 65536"/>
                      <a:gd name="T14" fmla="*/ 0 60000 65536"/>
                      <a:gd name="T15" fmla="*/ 0 w 151"/>
                      <a:gd name="T16" fmla="*/ 0 h 6"/>
                      <a:gd name="T17" fmla="*/ 151 w 151"/>
                      <a:gd name="T18" fmla="*/ 6 h 6"/>
                    </a:gdLst>
                    <a:ahLst/>
                    <a:cxnLst>
                      <a:cxn ang="T10">
                        <a:pos x="T0" y="T1"/>
                      </a:cxn>
                      <a:cxn ang="T11">
                        <a:pos x="T2" y="T3"/>
                      </a:cxn>
                      <a:cxn ang="T12">
                        <a:pos x="T4" y="T5"/>
                      </a:cxn>
                      <a:cxn ang="T13">
                        <a:pos x="T6" y="T7"/>
                      </a:cxn>
                      <a:cxn ang="T14">
                        <a:pos x="T8" y="T9"/>
                      </a:cxn>
                    </a:cxnLst>
                    <a:rect l="T15" t="T16" r="T17" b="T18"/>
                    <a:pathLst>
                      <a:path w="151" h="6">
                        <a:moveTo>
                          <a:pt x="0" y="0"/>
                        </a:moveTo>
                        <a:lnTo>
                          <a:pt x="150" y="0"/>
                        </a:lnTo>
                        <a:lnTo>
                          <a:pt x="150" y="5"/>
                        </a:lnTo>
                        <a:lnTo>
                          <a:pt x="0" y="5"/>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grpSp>
            <p:nvGrpSpPr>
              <p:cNvPr id="1533313" name="Group 361"/>
              <p:cNvGrpSpPr>
                <a:grpSpLocks/>
              </p:cNvGrpSpPr>
              <p:nvPr/>
            </p:nvGrpSpPr>
            <p:grpSpPr bwMode="auto">
              <a:xfrm>
                <a:off x="2309" y="1177"/>
                <a:ext cx="268" cy="136"/>
                <a:chOff x="2309" y="1177"/>
                <a:chExt cx="268" cy="136"/>
              </a:xfrm>
            </p:grpSpPr>
            <p:sp>
              <p:nvSpPr>
                <p:cNvPr id="118829" name="Freeform 362"/>
                <p:cNvSpPr>
                  <a:spLocks/>
                </p:cNvSpPr>
                <p:nvPr/>
              </p:nvSpPr>
              <p:spPr bwMode="auto">
                <a:xfrm>
                  <a:off x="2453" y="1177"/>
                  <a:ext cx="124" cy="120"/>
                </a:xfrm>
                <a:custGeom>
                  <a:avLst/>
                  <a:gdLst>
                    <a:gd name="T0" fmla="*/ 0 w 124"/>
                    <a:gd name="T1" fmla="*/ 0 h 120"/>
                    <a:gd name="T2" fmla="*/ 106 w 124"/>
                    <a:gd name="T3" fmla="*/ 0 h 120"/>
                    <a:gd name="T4" fmla="*/ 108 w 124"/>
                    <a:gd name="T5" fmla="*/ 0 h 120"/>
                    <a:gd name="T6" fmla="*/ 110 w 124"/>
                    <a:gd name="T7" fmla="*/ 1 h 120"/>
                    <a:gd name="T8" fmla="*/ 112 w 124"/>
                    <a:gd name="T9" fmla="*/ 1 h 120"/>
                    <a:gd name="T10" fmla="*/ 114 w 124"/>
                    <a:gd name="T11" fmla="*/ 2 h 120"/>
                    <a:gd name="T12" fmla="*/ 116 w 124"/>
                    <a:gd name="T13" fmla="*/ 3 h 120"/>
                    <a:gd name="T14" fmla="*/ 117 w 124"/>
                    <a:gd name="T15" fmla="*/ 4 h 120"/>
                    <a:gd name="T16" fmla="*/ 119 w 124"/>
                    <a:gd name="T17" fmla="*/ 5 h 120"/>
                    <a:gd name="T18" fmla="*/ 120 w 124"/>
                    <a:gd name="T19" fmla="*/ 6 h 120"/>
                    <a:gd name="T20" fmla="*/ 121 w 124"/>
                    <a:gd name="T21" fmla="*/ 8 h 120"/>
                    <a:gd name="T22" fmla="*/ 122 w 124"/>
                    <a:gd name="T23" fmla="*/ 9 h 120"/>
                    <a:gd name="T24" fmla="*/ 123 w 124"/>
                    <a:gd name="T25" fmla="*/ 10 h 120"/>
                    <a:gd name="T26" fmla="*/ 123 w 124"/>
                    <a:gd name="T27" fmla="*/ 12 h 120"/>
                    <a:gd name="T28" fmla="*/ 123 w 124"/>
                    <a:gd name="T29" fmla="*/ 107 h 120"/>
                    <a:gd name="T30" fmla="*/ 123 w 124"/>
                    <a:gd name="T31" fmla="*/ 108 h 120"/>
                    <a:gd name="T32" fmla="*/ 122 w 124"/>
                    <a:gd name="T33" fmla="*/ 109 h 120"/>
                    <a:gd name="T34" fmla="*/ 122 w 124"/>
                    <a:gd name="T35" fmla="*/ 110 h 120"/>
                    <a:gd name="T36" fmla="*/ 121 w 124"/>
                    <a:gd name="T37" fmla="*/ 112 h 120"/>
                    <a:gd name="T38" fmla="*/ 120 w 124"/>
                    <a:gd name="T39" fmla="*/ 113 h 120"/>
                    <a:gd name="T40" fmla="*/ 120 w 124"/>
                    <a:gd name="T41" fmla="*/ 114 h 120"/>
                    <a:gd name="T42" fmla="*/ 118 w 124"/>
                    <a:gd name="T43" fmla="*/ 115 h 120"/>
                    <a:gd name="T44" fmla="*/ 118 w 124"/>
                    <a:gd name="T45" fmla="*/ 116 h 120"/>
                    <a:gd name="T46" fmla="*/ 116 w 124"/>
                    <a:gd name="T47" fmla="*/ 116 h 120"/>
                    <a:gd name="T48" fmla="*/ 115 w 124"/>
                    <a:gd name="T49" fmla="*/ 117 h 120"/>
                    <a:gd name="T50" fmla="*/ 113 w 124"/>
                    <a:gd name="T51" fmla="*/ 118 h 120"/>
                    <a:gd name="T52" fmla="*/ 112 w 124"/>
                    <a:gd name="T53" fmla="*/ 118 h 120"/>
                    <a:gd name="T54" fmla="*/ 110 w 124"/>
                    <a:gd name="T55" fmla="*/ 118 h 120"/>
                    <a:gd name="T56" fmla="*/ 108 w 124"/>
                    <a:gd name="T57" fmla="*/ 119 h 120"/>
                    <a:gd name="T58" fmla="*/ 106 w 124"/>
                    <a:gd name="T59" fmla="*/ 119 h 120"/>
                    <a:gd name="T60" fmla="*/ 28 w 124"/>
                    <a:gd name="T61" fmla="*/ 119 h 120"/>
                    <a:gd name="T62" fmla="*/ 26 w 124"/>
                    <a:gd name="T63" fmla="*/ 119 h 120"/>
                    <a:gd name="T64" fmla="*/ 23 w 124"/>
                    <a:gd name="T65" fmla="*/ 118 h 120"/>
                    <a:gd name="T66" fmla="*/ 21 w 124"/>
                    <a:gd name="T67" fmla="*/ 118 h 120"/>
                    <a:gd name="T68" fmla="*/ 18 w 124"/>
                    <a:gd name="T69" fmla="*/ 118 h 120"/>
                    <a:gd name="T70" fmla="*/ 16 w 124"/>
                    <a:gd name="T71" fmla="*/ 117 h 120"/>
                    <a:gd name="T72" fmla="*/ 14 w 124"/>
                    <a:gd name="T73" fmla="*/ 116 h 120"/>
                    <a:gd name="T74" fmla="*/ 12 w 124"/>
                    <a:gd name="T75" fmla="*/ 115 h 120"/>
                    <a:gd name="T76" fmla="*/ 10 w 124"/>
                    <a:gd name="T77" fmla="*/ 114 h 120"/>
                    <a:gd name="T78" fmla="*/ 8 w 124"/>
                    <a:gd name="T79" fmla="*/ 112 h 120"/>
                    <a:gd name="T80" fmla="*/ 7 w 124"/>
                    <a:gd name="T81" fmla="*/ 111 h 120"/>
                    <a:gd name="T82" fmla="*/ 5 w 124"/>
                    <a:gd name="T83" fmla="*/ 110 h 120"/>
                    <a:gd name="T84" fmla="*/ 4 w 124"/>
                    <a:gd name="T85" fmla="*/ 109 h 120"/>
                    <a:gd name="T86" fmla="*/ 3 w 124"/>
                    <a:gd name="T87" fmla="*/ 107 h 120"/>
                    <a:gd name="T88" fmla="*/ 2 w 124"/>
                    <a:gd name="T89" fmla="*/ 106 h 120"/>
                    <a:gd name="T90" fmla="*/ 1 w 124"/>
                    <a:gd name="T91" fmla="*/ 104 h 120"/>
                    <a:gd name="T92" fmla="*/ 1 w 124"/>
                    <a:gd name="T93" fmla="*/ 103 h 120"/>
                    <a:gd name="T94" fmla="*/ 0 w 124"/>
                    <a:gd name="T95" fmla="*/ 102 h 120"/>
                    <a:gd name="T96" fmla="*/ 0 w 124"/>
                    <a:gd name="T97" fmla="*/ 100 h 120"/>
                    <a:gd name="T98" fmla="*/ 0 w 124"/>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4"/>
                    <a:gd name="T151" fmla="*/ 0 h 120"/>
                    <a:gd name="T152" fmla="*/ 124 w 124"/>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4" h="120">
                      <a:moveTo>
                        <a:pt x="0" y="0"/>
                      </a:moveTo>
                      <a:lnTo>
                        <a:pt x="106" y="0"/>
                      </a:lnTo>
                      <a:lnTo>
                        <a:pt x="108" y="0"/>
                      </a:lnTo>
                      <a:lnTo>
                        <a:pt x="110" y="1"/>
                      </a:lnTo>
                      <a:lnTo>
                        <a:pt x="112" y="1"/>
                      </a:lnTo>
                      <a:lnTo>
                        <a:pt x="114" y="2"/>
                      </a:lnTo>
                      <a:lnTo>
                        <a:pt x="116" y="3"/>
                      </a:lnTo>
                      <a:lnTo>
                        <a:pt x="117" y="4"/>
                      </a:lnTo>
                      <a:lnTo>
                        <a:pt x="119" y="5"/>
                      </a:lnTo>
                      <a:lnTo>
                        <a:pt x="120" y="6"/>
                      </a:lnTo>
                      <a:lnTo>
                        <a:pt x="121" y="8"/>
                      </a:lnTo>
                      <a:lnTo>
                        <a:pt x="122" y="9"/>
                      </a:lnTo>
                      <a:lnTo>
                        <a:pt x="123" y="10"/>
                      </a:lnTo>
                      <a:lnTo>
                        <a:pt x="123" y="12"/>
                      </a:lnTo>
                      <a:lnTo>
                        <a:pt x="123" y="107"/>
                      </a:lnTo>
                      <a:lnTo>
                        <a:pt x="123" y="108"/>
                      </a:lnTo>
                      <a:lnTo>
                        <a:pt x="122" y="109"/>
                      </a:lnTo>
                      <a:lnTo>
                        <a:pt x="122" y="110"/>
                      </a:lnTo>
                      <a:lnTo>
                        <a:pt x="121" y="112"/>
                      </a:lnTo>
                      <a:lnTo>
                        <a:pt x="120" y="113"/>
                      </a:lnTo>
                      <a:lnTo>
                        <a:pt x="120" y="114"/>
                      </a:lnTo>
                      <a:lnTo>
                        <a:pt x="118" y="115"/>
                      </a:lnTo>
                      <a:lnTo>
                        <a:pt x="118" y="116"/>
                      </a:lnTo>
                      <a:lnTo>
                        <a:pt x="116" y="116"/>
                      </a:lnTo>
                      <a:lnTo>
                        <a:pt x="115" y="117"/>
                      </a:lnTo>
                      <a:lnTo>
                        <a:pt x="113" y="118"/>
                      </a:lnTo>
                      <a:lnTo>
                        <a:pt x="112" y="118"/>
                      </a:lnTo>
                      <a:lnTo>
                        <a:pt x="110" y="118"/>
                      </a:lnTo>
                      <a:lnTo>
                        <a:pt x="108" y="119"/>
                      </a:lnTo>
                      <a:lnTo>
                        <a:pt x="106" y="119"/>
                      </a:lnTo>
                      <a:lnTo>
                        <a:pt x="28" y="119"/>
                      </a:lnTo>
                      <a:lnTo>
                        <a:pt x="26" y="119"/>
                      </a:lnTo>
                      <a:lnTo>
                        <a:pt x="23" y="118"/>
                      </a:lnTo>
                      <a:lnTo>
                        <a:pt x="21" y="118"/>
                      </a:lnTo>
                      <a:lnTo>
                        <a:pt x="18" y="118"/>
                      </a:lnTo>
                      <a:lnTo>
                        <a:pt x="16" y="117"/>
                      </a:lnTo>
                      <a:lnTo>
                        <a:pt x="14" y="116"/>
                      </a:lnTo>
                      <a:lnTo>
                        <a:pt x="12" y="115"/>
                      </a:lnTo>
                      <a:lnTo>
                        <a:pt x="10" y="114"/>
                      </a:lnTo>
                      <a:lnTo>
                        <a:pt x="8" y="112"/>
                      </a:lnTo>
                      <a:lnTo>
                        <a:pt x="7" y="111"/>
                      </a:lnTo>
                      <a:lnTo>
                        <a:pt x="5" y="110"/>
                      </a:lnTo>
                      <a:lnTo>
                        <a:pt x="4" y="109"/>
                      </a:lnTo>
                      <a:lnTo>
                        <a:pt x="3" y="107"/>
                      </a:lnTo>
                      <a:lnTo>
                        <a:pt x="2" y="106"/>
                      </a:lnTo>
                      <a:lnTo>
                        <a:pt x="1" y="104"/>
                      </a:lnTo>
                      <a:lnTo>
                        <a:pt x="1" y="103"/>
                      </a:lnTo>
                      <a:lnTo>
                        <a:pt x="0" y="102"/>
                      </a:lnTo>
                      <a:lnTo>
                        <a:pt x="0" y="100"/>
                      </a:lnTo>
                      <a:lnTo>
                        <a:pt x="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sp>
              <p:nvSpPr>
                <p:cNvPr id="118830" name="Freeform 363"/>
                <p:cNvSpPr>
                  <a:spLocks/>
                </p:cNvSpPr>
                <p:nvPr/>
              </p:nvSpPr>
              <p:spPr bwMode="auto">
                <a:xfrm>
                  <a:off x="2309" y="1177"/>
                  <a:ext cx="121" cy="120"/>
                </a:xfrm>
                <a:custGeom>
                  <a:avLst/>
                  <a:gdLst>
                    <a:gd name="T0" fmla="*/ 120 w 121"/>
                    <a:gd name="T1" fmla="*/ 0 h 120"/>
                    <a:gd name="T2" fmla="*/ 17 w 121"/>
                    <a:gd name="T3" fmla="*/ 0 h 120"/>
                    <a:gd name="T4" fmla="*/ 15 w 121"/>
                    <a:gd name="T5" fmla="*/ 0 h 120"/>
                    <a:gd name="T6" fmla="*/ 13 w 121"/>
                    <a:gd name="T7" fmla="*/ 1 h 120"/>
                    <a:gd name="T8" fmla="*/ 10 w 121"/>
                    <a:gd name="T9" fmla="*/ 1 h 120"/>
                    <a:gd name="T10" fmla="*/ 9 w 121"/>
                    <a:gd name="T11" fmla="*/ 2 h 120"/>
                    <a:gd name="T12" fmla="*/ 7 w 121"/>
                    <a:gd name="T13" fmla="*/ 3 h 120"/>
                    <a:gd name="T14" fmla="*/ 6 w 121"/>
                    <a:gd name="T15" fmla="*/ 4 h 120"/>
                    <a:gd name="T16" fmla="*/ 4 w 121"/>
                    <a:gd name="T17" fmla="*/ 5 h 120"/>
                    <a:gd name="T18" fmla="*/ 3 w 121"/>
                    <a:gd name="T19" fmla="*/ 6 h 120"/>
                    <a:gd name="T20" fmla="*/ 2 w 121"/>
                    <a:gd name="T21" fmla="*/ 8 h 120"/>
                    <a:gd name="T22" fmla="*/ 1 w 121"/>
                    <a:gd name="T23" fmla="*/ 9 h 120"/>
                    <a:gd name="T24" fmla="*/ 0 w 121"/>
                    <a:gd name="T25" fmla="*/ 10 h 120"/>
                    <a:gd name="T26" fmla="*/ 0 w 121"/>
                    <a:gd name="T27" fmla="*/ 12 h 120"/>
                    <a:gd name="T28" fmla="*/ 0 w 121"/>
                    <a:gd name="T29" fmla="*/ 107 h 120"/>
                    <a:gd name="T30" fmla="*/ 0 w 121"/>
                    <a:gd name="T31" fmla="*/ 108 h 120"/>
                    <a:gd name="T32" fmla="*/ 1 w 121"/>
                    <a:gd name="T33" fmla="*/ 109 h 120"/>
                    <a:gd name="T34" fmla="*/ 1 w 121"/>
                    <a:gd name="T35" fmla="*/ 110 h 120"/>
                    <a:gd name="T36" fmla="*/ 2 w 121"/>
                    <a:gd name="T37" fmla="*/ 112 h 120"/>
                    <a:gd name="T38" fmla="*/ 3 w 121"/>
                    <a:gd name="T39" fmla="*/ 113 h 120"/>
                    <a:gd name="T40" fmla="*/ 3 w 121"/>
                    <a:gd name="T41" fmla="*/ 114 h 120"/>
                    <a:gd name="T42" fmla="*/ 5 w 121"/>
                    <a:gd name="T43" fmla="*/ 115 h 120"/>
                    <a:gd name="T44" fmla="*/ 5 w 121"/>
                    <a:gd name="T45" fmla="*/ 116 h 120"/>
                    <a:gd name="T46" fmla="*/ 6 w 121"/>
                    <a:gd name="T47" fmla="*/ 116 h 120"/>
                    <a:gd name="T48" fmla="*/ 8 w 121"/>
                    <a:gd name="T49" fmla="*/ 117 h 120"/>
                    <a:gd name="T50" fmla="*/ 9 w 121"/>
                    <a:gd name="T51" fmla="*/ 118 h 120"/>
                    <a:gd name="T52" fmla="*/ 11 w 121"/>
                    <a:gd name="T53" fmla="*/ 118 h 120"/>
                    <a:gd name="T54" fmla="*/ 13 w 121"/>
                    <a:gd name="T55" fmla="*/ 118 h 120"/>
                    <a:gd name="T56" fmla="*/ 15 w 121"/>
                    <a:gd name="T57" fmla="*/ 119 h 120"/>
                    <a:gd name="T58" fmla="*/ 17 w 121"/>
                    <a:gd name="T59" fmla="*/ 119 h 120"/>
                    <a:gd name="T60" fmla="*/ 93 w 121"/>
                    <a:gd name="T61" fmla="*/ 119 h 120"/>
                    <a:gd name="T62" fmla="*/ 95 w 121"/>
                    <a:gd name="T63" fmla="*/ 119 h 120"/>
                    <a:gd name="T64" fmla="*/ 97 w 121"/>
                    <a:gd name="T65" fmla="*/ 118 h 120"/>
                    <a:gd name="T66" fmla="*/ 100 w 121"/>
                    <a:gd name="T67" fmla="*/ 118 h 120"/>
                    <a:gd name="T68" fmla="*/ 102 w 121"/>
                    <a:gd name="T69" fmla="*/ 118 h 120"/>
                    <a:gd name="T70" fmla="*/ 105 w 121"/>
                    <a:gd name="T71" fmla="*/ 117 h 120"/>
                    <a:gd name="T72" fmla="*/ 107 w 121"/>
                    <a:gd name="T73" fmla="*/ 116 h 120"/>
                    <a:gd name="T74" fmla="*/ 108 w 121"/>
                    <a:gd name="T75" fmla="*/ 115 h 120"/>
                    <a:gd name="T76" fmla="*/ 110 w 121"/>
                    <a:gd name="T77" fmla="*/ 114 h 120"/>
                    <a:gd name="T78" fmla="*/ 112 w 121"/>
                    <a:gd name="T79" fmla="*/ 112 h 120"/>
                    <a:gd name="T80" fmla="*/ 113 w 121"/>
                    <a:gd name="T81" fmla="*/ 111 h 120"/>
                    <a:gd name="T82" fmla="*/ 115 w 121"/>
                    <a:gd name="T83" fmla="*/ 110 h 120"/>
                    <a:gd name="T84" fmla="*/ 116 w 121"/>
                    <a:gd name="T85" fmla="*/ 109 h 120"/>
                    <a:gd name="T86" fmla="*/ 117 w 121"/>
                    <a:gd name="T87" fmla="*/ 107 h 120"/>
                    <a:gd name="T88" fmla="*/ 118 w 121"/>
                    <a:gd name="T89" fmla="*/ 106 h 120"/>
                    <a:gd name="T90" fmla="*/ 119 w 121"/>
                    <a:gd name="T91" fmla="*/ 104 h 120"/>
                    <a:gd name="T92" fmla="*/ 119 w 121"/>
                    <a:gd name="T93" fmla="*/ 103 h 120"/>
                    <a:gd name="T94" fmla="*/ 120 w 121"/>
                    <a:gd name="T95" fmla="*/ 102 h 120"/>
                    <a:gd name="T96" fmla="*/ 120 w 121"/>
                    <a:gd name="T97" fmla="*/ 100 h 120"/>
                    <a:gd name="T98" fmla="*/ 120 w 121"/>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120"/>
                    <a:gd name="T152" fmla="*/ 121 w 121"/>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120">
                      <a:moveTo>
                        <a:pt x="120" y="0"/>
                      </a:moveTo>
                      <a:lnTo>
                        <a:pt x="17" y="0"/>
                      </a:lnTo>
                      <a:lnTo>
                        <a:pt x="15" y="0"/>
                      </a:lnTo>
                      <a:lnTo>
                        <a:pt x="13" y="1"/>
                      </a:lnTo>
                      <a:lnTo>
                        <a:pt x="10" y="1"/>
                      </a:lnTo>
                      <a:lnTo>
                        <a:pt x="9" y="2"/>
                      </a:lnTo>
                      <a:lnTo>
                        <a:pt x="7" y="3"/>
                      </a:lnTo>
                      <a:lnTo>
                        <a:pt x="6" y="4"/>
                      </a:lnTo>
                      <a:lnTo>
                        <a:pt x="4" y="5"/>
                      </a:lnTo>
                      <a:lnTo>
                        <a:pt x="3" y="6"/>
                      </a:lnTo>
                      <a:lnTo>
                        <a:pt x="2" y="8"/>
                      </a:lnTo>
                      <a:lnTo>
                        <a:pt x="1" y="9"/>
                      </a:lnTo>
                      <a:lnTo>
                        <a:pt x="0" y="10"/>
                      </a:lnTo>
                      <a:lnTo>
                        <a:pt x="0" y="12"/>
                      </a:lnTo>
                      <a:lnTo>
                        <a:pt x="0" y="107"/>
                      </a:lnTo>
                      <a:lnTo>
                        <a:pt x="0" y="108"/>
                      </a:lnTo>
                      <a:lnTo>
                        <a:pt x="1" y="109"/>
                      </a:lnTo>
                      <a:lnTo>
                        <a:pt x="1" y="110"/>
                      </a:lnTo>
                      <a:lnTo>
                        <a:pt x="2" y="112"/>
                      </a:lnTo>
                      <a:lnTo>
                        <a:pt x="3" y="113"/>
                      </a:lnTo>
                      <a:lnTo>
                        <a:pt x="3" y="114"/>
                      </a:lnTo>
                      <a:lnTo>
                        <a:pt x="5" y="115"/>
                      </a:lnTo>
                      <a:lnTo>
                        <a:pt x="5" y="116"/>
                      </a:lnTo>
                      <a:lnTo>
                        <a:pt x="6" y="116"/>
                      </a:lnTo>
                      <a:lnTo>
                        <a:pt x="8" y="117"/>
                      </a:lnTo>
                      <a:lnTo>
                        <a:pt x="9" y="118"/>
                      </a:lnTo>
                      <a:lnTo>
                        <a:pt x="11" y="118"/>
                      </a:lnTo>
                      <a:lnTo>
                        <a:pt x="13" y="118"/>
                      </a:lnTo>
                      <a:lnTo>
                        <a:pt x="15" y="119"/>
                      </a:lnTo>
                      <a:lnTo>
                        <a:pt x="17" y="119"/>
                      </a:lnTo>
                      <a:lnTo>
                        <a:pt x="93" y="119"/>
                      </a:lnTo>
                      <a:lnTo>
                        <a:pt x="95" y="119"/>
                      </a:lnTo>
                      <a:lnTo>
                        <a:pt x="97" y="118"/>
                      </a:lnTo>
                      <a:lnTo>
                        <a:pt x="100" y="118"/>
                      </a:lnTo>
                      <a:lnTo>
                        <a:pt x="102" y="118"/>
                      </a:lnTo>
                      <a:lnTo>
                        <a:pt x="105" y="117"/>
                      </a:lnTo>
                      <a:lnTo>
                        <a:pt x="107" y="116"/>
                      </a:lnTo>
                      <a:lnTo>
                        <a:pt x="108" y="115"/>
                      </a:lnTo>
                      <a:lnTo>
                        <a:pt x="110" y="114"/>
                      </a:lnTo>
                      <a:lnTo>
                        <a:pt x="112" y="112"/>
                      </a:lnTo>
                      <a:lnTo>
                        <a:pt x="113" y="111"/>
                      </a:lnTo>
                      <a:lnTo>
                        <a:pt x="115" y="110"/>
                      </a:lnTo>
                      <a:lnTo>
                        <a:pt x="116" y="109"/>
                      </a:lnTo>
                      <a:lnTo>
                        <a:pt x="117" y="107"/>
                      </a:lnTo>
                      <a:lnTo>
                        <a:pt x="118" y="106"/>
                      </a:lnTo>
                      <a:lnTo>
                        <a:pt x="119" y="104"/>
                      </a:lnTo>
                      <a:lnTo>
                        <a:pt x="119" y="103"/>
                      </a:lnTo>
                      <a:lnTo>
                        <a:pt x="120" y="102"/>
                      </a:lnTo>
                      <a:lnTo>
                        <a:pt x="120" y="100"/>
                      </a:lnTo>
                      <a:lnTo>
                        <a:pt x="120" y="0"/>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nvGrpSpPr>
                <p:cNvPr id="1533314" name="Group 364"/>
                <p:cNvGrpSpPr>
                  <a:grpSpLocks/>
                </p:cNvGrpSpPr>
                <p:nvPr/>
              </p:nvGrpSpPr>
              <p:grpSpPr bwMode="auto">
                <a:xfrm>
                  <a:off x="2330" y="1211"/>
                  <a:ext cx="83" cy="102"/>
                  <a:chOff x="2330" y="1211"/>
                  <a:chExt cx="83" cy="102"/>
                </a:xfrm>
              </p:grpSpPr>
              <p:sp>
                <p:nvSpPr>
                  <p:cNvPr id="118850" name="Rectangle 365"/>
                  <p:cNvSpPr>
                    <a:spLocks noChangeArrowheads="1"/>
                  </p:cNvSpPr>
                  <p:nvPr/>
                </p:nvSpPr>
                <p:spPr bwMode="auto">
                  <a:xfrm>
                    <a:off x="2330" y="1211"/>
                    <a:ext cx="1" cy="59"/>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51" name="Freeform 366"/>
                  <p:cNvSpPr>
                    <a:spLocks/>
                  </p:cNvSpPr>
                  <p:nvPr/>
                </p:nvSpPr>
                <p:spPr bwMode="auto">
                  <a:xfrm>
                    <a:off x="2333" y="1256"/>
                    <a:ext cx="80" cy="57"/>
                  </a:xfrm>
                  <a:custGeom>
                    <a:avLst/>
                    <a:gdLst>
                      <a:gd name="T0" fmla="*/ 0 w 80"/>
                      <a:gd name="T1" fmla="*/ 2 h 57"/>
                      <a:gd name="T2" fmla="*/ 20 w 80"/>
                      <a:gd name="T3" fmla="*/ 16 h 57"/>
                      <a:gd name="T4" fmla="*/ 20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0" y="16"/>
                        </a:lnTo>
                        <a:lnTo>
                          <a:pt x="20"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315" name="Group 367"/>
                <p:cNvGrpSpPr>
                  <a:grpSpLocks/>
                </p:cNvGrpSpPr>
                <p:nvPr/>
              </p:nvGrpSpPr>
              <p:grpSpPr bwMode="auto">
                <a:xfrm>
                  <a:off x="2509" y="1193"/>
                  <a:ext cx="43" cy="39"/>
                  <a:chOff x="2509" y="1193"/>
                  <a:chExt cx="43" cy="39"/>
                </a:xfrm>
              </p:grpSpPr>
              <p:grpSp>
                <p:nvGrpSpPr>
                  <p:cNvPr id="1533316" name="Group 368"/>
                  <p:cNvGrpSpPr>
                    <a:grpSpLocks/>
                  </p:cNvGrpSpPr>
                  <p:nvPr/>
                </p:nvGrpSpPr>
                <p:grpSpPr bwMode="auto">
                  <a:xfrm>
                    <a:off x="2509" y="1202"/>
                    <a:ext cx="36" cy="30"/>
                    <a:chOff x="2509" y="1202"/>
                    <a:chExt cx="36" cy="30"/>
                  </a:xfrm>
                </p:grpSpPr>
                <p:sp>
                  <p:nvSpPr>
                    <p:cNvPr id="118848" name="Line 369"/>
                    <p:cNvSpPr>
                      <a:spLocks noChangeShapeType="1"/>
                    </p:cNvSpPr>
                    <p:nvPr/>
                  </p:nvSpPr>
                  <p:spPr bwMode="auto">
                    <a:xfrm>
                      <a:off x="2509" y="1205"/>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849" name="Line 370"/>
                    <p:cNvSpPr>
                      <a:spLocks noChangeShapeType="1"/>
                    </p:cNvSpPr>
                    <p:nvPr/>
                  </p:nvSpPr>
                  <p:spPr bwMode="auto">
                    <a:xfrm>
                      <a:off x="2512"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533317" name="Group 371"/>
                  <p:cNvGrpSpPr>
                    <a:grpSpLocks/>
                  </p:cNvGrpSpPr>
                  <p:nvPr/>
                </p:nvGrpSpPr>
                <p:grpSpPr bwMode="auto">
                  <a:xfrm>
                    <a:off x="2518" y="1193"/>
                    <a:ext cx="34" cy="29"/>
                    <a:chOff x="2518" y="1193"/>
                    <a:chExt cx="34" cy="29"/>
                  </a:xfrm>
                </p:grpSpPr>
                <p:sp>
                  <p:nvSpPr>
                    <p:cNvPr id="118846" name="Line 372"/>
                    <p:cNvSpPr>
                      <a:spLocks noChangeShapeType="1"/>
                    </p:cNvSpPr>
                    <p:nvPr/>
                  </p:nvSpPr>
                  <p:spPr bwMode="auto">
                    <a:xfrm>
                      <a:off x="2518" y="1196"/>
                      <a:ext cx="33"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847" name="Line 373"/>
                    <p:cNvSpPr>
                      <a:spLocks noChangeShapeType="1"/>
                    </p:cNvSpPr>
                    <p:nvPr/>
                  </p:nvSpPr>
                  <p:spPr bwMode="auto">
                    <a:xfrm>
                      <a:off x="2521"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sp>
              <p:nvSpPr>
                <p:cNvPr id="118833" name="Rectangle 374"/>
                <p:cNvSpPr>
                  <a:spLocks noChangeArrowheads="1"/>
                </p:cNvSpPr>
                <p:nvPr/>
              </p:nvSpPr>
              <p:spPr bwMode="auto">
                <a:xfrm>
                  <a:off x="2430" y="1294"/>
                  <a:ext cx="20" cy="2"/>
                </a:xfrm>
                <a:prstGeom prst="rect">
                  <a:avLst/>
                </a:prstGeom>
                <a:solidFill>
                  <a:srgbClr val="996600"/>
                </a:solidFill>
                <a:ln w="12700">
                  <a:solidFill>
                    <a:schemeClr val="tx1"/>
                  </a:solidFill>
                  <a:miter lim="800000"/>
                  <a:headEnd/>
                  <a:tailEnd/>
                </a:ln>
              </p:spPr>
              <p:txBody>
                <a:bodyPr wrap="none" anchor="ctr"/>
                <a:lstStyle/>
                <a:p>
                  <a:endParaRPr lang="zh-TW" altLang="en-US"/>
                </a:p>
              </p:txBody>
            </p:sp>
            <p:grpSp>
              <p:nvGrpSpPr>
                <p:cNvPr id="1533318" name="Group 375"/>
                <p:cNvGrpSpPr>
                  <a:grpSpLocks/>
                </p:cNvGrpSpPr>
                <p:nvPr/>
              </p:nvGrpSpPr>
              <p:grpSpPr bwMode="auto">
                <a:xfrm>
                  <a:off x="2474" y="1211"/>
                  <a:ext cx="83" cy="101"/>
                  <a:chOff x="2474" y="1211"/>
                  <a:chExt cx="83" cy="101"/>
                </a:xfrm>
              </p:grpSpPr>
              <p:sp>
                <p:nvSpPr>
                  <p:cNvPr id="118842" name="Rectangle 376"/>
                  <p:cNvSpPr>
                    <a:spLocks noChangeArrowheads="1"/>
                  </p:cNvSpPr>
                  <p:nvPr/>
                </p:nvSpPr>
                <p:spPr bwMode="auto">
                  <a:xfrm>
                    <a:off x="2474" y="1211"/>
                    <a:ext cx="3" cy="58"/>
                  </a:xfrm>
                  <a:prstGeom prst="rect">
                    <a:avLst/>
                  </a:prstGeom>
                  <a:solidFill>
                    <a:srgbClr val="996600"/>
                  </a:solidFill>
                  <a:ln w="12700">
                    <a:solidFill>
                      <a:schemeClr val="tx1"/>
                    </a:solidFill>
                    <a:miter lim="800000"/>
                    <a:headEnd/>
                    <a:tailEnd/>
                  </a:ln>
                </p:spPr>
                <p:txBody>
                  <a:bodyPr wrap="none" anchor="ctr"/>
                  <a:lstStyle/>
                  <a:p>
                    <a:endParaRPr lang="zh-TW" altLang="en-US"/>
                  </a:p>
                </p:txBody>
              </p:sp>
              <p:sp>
                <p:nvSpPr>
                  <p:cNvPr id="118843" name="Freeform 377"/>
                  <p:cNvSpPr>
                    <a:spLocks/>
                  </p:cNvSpPr>
                  <p:nvPr/>
                </p:nvSpPr>
                <p:spPr bwMode="auto">
                  <a:xfrm>
                    <a:off x="2477" y="1255"/>
                    <a:ext cx="80" cy="57"/>
                  </a:xfrm>
                  <a:custGeom>
                    <a:avLst/>
                    <a:gdLst>
                      <a:gd name="T0" fmla="*/ 0 w 80"/>
                      <a:gd name="T1" fmla="*/ 2 h 57"/>
                      <a:gd name="T2" fmla="*/ 21 w 80"/>
                      <a:gd name="T3" fmla="*/ 16 h 57"/>
                      <a:gd name="T4" fmla="*/ 21 w 80"/>
                      <a:gd name="T5" fmla="*/ 19 h 57"/>
                      <a:gd name="T6" fmla="*/ 79 w 80"/>
                      <a:gd name="T7" fmla="*/ 56 h 57"/>
                      <a:gd name="T8" fmla="*/ 79 w 80"/>
                      <a:gd name="T9" fmla="*/ 51 h 57"/>
                      <a:gd name="T10" fmla="*/ 0 w 80"/>
                      <a:gd name="T11" fmla="*/ 0 h 57"/>
                      <a:gd name="T12" fmla="*/ 0 w 80"/>
                      <a:gd name="T13" fmla="*/ 2 h 57"/>
                      <a:gd name="T14" fmla="*/ 0 60000 65536"/>
                      <a:gd name="T15" fmla="*/ 0 60000 65536"/>
                      <a:gd name="T16" fmla="*/ 0 60000 65536"/>
                      <a:gd name="T17" fmla="*/ 0 60000 65536"/>
                      <a:gd name="T18" fmla="*/ 0 60000 65536"/>
                      <a:gd name="T19" fmla="*/ 0 60000 65536"/>
                      <a:gd name="T20" fmla="*/ 0 60000 65536"/>
                      <a:gd name="T21" fmla="*/ 0 w 80"/>
                      <a:gd name="T22" fmla="*/ 0 h 57"/>
                      <a:gd name="T23" fmla="*/ 80 w 8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57">
                        <a:moveTo>
                          <a:pt x="0" y="2"/>
                        </a:moveTo>
                        <a:lnTo>
                          <a:pt x="21" y="16"/>
                        </a:lnTo>
                        <a:lnTo>
                          <a:pt x="21" y="19"/>
                        </a:lnTo>
                        <a:lnTo>
                          <a:pt x="79" y="56"/>
                        </a:lnTo>
                        <a:lnTo>
                          <a:pt x="79" y="51"/>
                        </a:lnTo>
                        <a:lnTo>
                          <a:pt x="0" y="0"/>
                        </a:lnTo>
                        <a:lnTo>
                          <a:pt x="0" y="2"/>
                        </a:lnTo>
                      </a:path>
                    </a:pathLst>
                  </a:custGeom>
                  <a:solidFill>
                    <a:srgbClr val="996600"/>
                  </a:solidFill>
                  <a:ln w="12700" cap="rnd">
                    <a:solidFill>
                      <a:schemeClr val="tx1"/>
                    </a:solidFill>
                    <a:round/>
                    <a:headEnd type="none" w="sm" len="sm"/>
                    <a:tailEnd type="none" w="sm" len="sm"/>
                  </a:ln>
                </p:spPr>
                <p:txBody>
                  <a:bodyPr/>
                  <a:lstStyle/>
                  <a:p>
                    <a:endParaRPr lang="zh-TW" altLang="en-US"/>
                  </a:p>
                </p:txBody>
              </p:sp>
            </p:grpSp>
            <p:grpSp>
              <p:nvGrpSpPr>
                <p:cNvPr id="1533319" name="Group 378"/>
                <p:cNvGrpSpPr>
                  <a:grpSpLocks/>
                </p:cNvGrpSpPr>
                <p:nvPr/>
              </p:nvGrpSpPr>
              <p:grpSpPr bwMode="auto">
                <a:xfrm>
                  <a:off x="2367" y="1193"/>
                  <a:ext cx="41" cy="39"/>
                  <a:chOff x="2367" y="1193"/>
                  <a:chExt cx="41" cy="39"/>
                </a:xfrm>
              </p:grpSpPr>
              <p:grpSp>
                <p:nvGrpSpPr>
                  <p:cNvPr id="1533320" name="Group 379"/>
                  <p:cNvGrpSpPr>
                    <a:grpSpLocks/>
                  </p:cNvGrpSpPr>
                  <p:nvPr/>
                </p:nvGrpSpPr>
                <p:grpSpPr bwMode="auto">
                  <a:xfrm>
                    <a:off x="2367" y="1202"/>
                    <a:ext cx="34" cy="30"/>
                    <a:chOff x="2367" y="1202"/>
                    <a:chExt cx="34" cy="30"/>
                  </a:xfrm>
                </p:grpSpPr>
                <p:sp>
                  <p:nvSpPr>
                    <p:cNvPr id="118840" name="Line 380"/>
                    <p:cNvSpPr>
                      <a:spLocks noChangeShapeType="1"/>
                    </p:cNvSpPr>
                    <p:nvPr/>
                  </p:nvSpPr>
                  <p:spPr bwMode="auto">
                    <a:xfrm>
                      <a:off x="2367" y="1205"/>
                      <a:ext cx="31" cy="27"/>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841" name="Line 381"/>
                    <p:cNvSpPr>
                      <a:spLocks noChangeShapeType="1"/>
                    </p:cNvSpPr>
                    <p:nvPr/>
                  </p:nvSpPr>
                  <p:spPr bwMode="auto">
                    <a:xfrm>
                      <a:off x="2368" y="1202"/>
                      <a:ext cx="33" cy="27"/>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nvGrpSpPr>
                  <p:cNvPr id="1533321" name="Group 382"/>
                  <p:cNvGrpSpPr>
                    <a:grpSpLocks/>
                  </p:cNvGrpSpPr>
                  <p:nvPr/>
                </p:nvGrpSpPr>
                <p:grpSpPr bwMode="auto">
                  <a:xfrm>
                    <a:off x="2376" y="1193"/>
                    <a:ext cx="32" cy="29"/>
                    <a:chOff x="2376" y="1193"/>
                    <a:chExt cx="32" cy="29"/>
                  </a:xfrm>
                </p:grpSpPr>
                <p:sp>
                  <p:nvSpPr>
                    <p:cNvPr id="118838" name="Line 383"/>
                    <p:cNvSpPr>
                      <a:spLocks noChangeShapeType="1"/>
                    </p:cNvSpPr>
                    <p:nvPr/>
                  </p:nvSpPr>
                  <p:spPr bwMode="auto">
                    <a:xfrm>
                      <a:off x="2376" y="1196"/>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sp>
                  <p:nvSpPr>
                    <p:cNvPr id="118839" name="Line 384"/>
                    <p:cNvSpPr>
                      <a:spLocks noChangeShapeType="1"/>
                    </p:cNvSpPr>
                    <p:nvPr/>
                  </p:nvSpPr>
                  <p:spPr bwMode="auto">
                    <a:xfrm>
                      <a:off x="2377" y="1193"/>
                      <a:ext cx="31" cy="26"/>
                    </a:xfrm>
                    <a:prstGeom prst="line">
                      <a:avLst/>
                    </a:prstGeom>
                    <a:noFill/>
                    <a:ln w="12700">
                      <a:solidFill>
                        <a:schemeClr val="tx1"/>
                      </a:solidFill>
                      <a:round/>
                      <a:headEnd type="none" w="sm" len="sm"/>
                      <a:tailEnd type="none" w="sm" len="sm"/>
                    </a:ln>
                  </p:spPr>
                  <p:txBody>
                    <a:bodyPr wrap="none" anchor="ctr"/>
                    <a:lstStyle/>
                    <a:p>
                      <a:endParaRPr lang="zh-TW" altLang="en-US"/>
                    </a:p>
                  </p:txBody>
                </p:sp>
              </p:grpSp>
            </p:grpSp>
          </p:grpSp>
        </p:grpSp>
        <p:sp>
          <p:nvSpPr>
            <p:cNvPr id="118803" name="Rectangle 385"/>
            <p:cNvSpPr>
              <a:spLocks noChangeArrowheads="1"/>
            </p:cNvSpPr>
            <p:nvPr/>
          </p:nvSpPr>
          <p:spPr bwMode="auto">
            <a:xfrm>
              <a:off x="1040" y="1104"/>
              <a:ext cx="1312" cy="816"/>
            </a:xfrm>
            <a:prstGeom prst="rect">
              <a:avLst/>
            </a:prstGeom>
            <a:noFill/>
            <a:ln w="9525">
              <a:solidFill>
                <a:schemeClr val="tx1"/>
              </a:solidFill>
              <a:miter lim="800000"/>
              <a:headEnd/>
              <a:tailEnd/>
            </a:ln>
          </p:spPr>
          <p:txBody>
            <a:bodyPr wrap="none" anchor="ctr"/>
            <a:lstStyle/>
            <a:p>
              <a:endParaRPr lang="zh-TW" altLang="en-US"/>
            </a:p>
          </p:txBody>
        </p:sp>
        <p:sp>
          <p:nvSpPr>
            <p:cNvPr id="118804" name="Oval 386"/>
            <p:cNvSpPr>
              <a:spLocks noChangeArrowheads="1"/>
            </p:cNvSpPr>
            <p:nvPr/>
          </p:nvSpPr>
          <p:spPr bwMode="auto">
            <a:xfrm>
              <a:off x="2304" y="2112"/>
              <a:ext cx="1296" cy="192"/>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台灣</a:t>
              </a:r>
            </a:p>
          </p:txBody>
        </p:sp>
        <p:sp>
          <p:nvSpPr>
            <p:cNvPr id="118805" name="AutoShape 387"/>
            <p:cNvSpPr>
              <a:spLocks noChangeArrowheads="1"/>
            </p:cNvSpPr>
            <p:nvPr/>
          </p:nvSpPr>
          <p:spPr bwMode="auto">
            <a:xfrm>
              <a:off x="1616" y="1392"/>
              <a:ext cx="132" cy="130"/>
            </a:xfrm>
            <a:prstGeom prst="rightArrow">
              <a:avLst>
                <a:gd name="adj1" fmla="val 50000"/>
                <a:gd name="adj2" fmla="val 25385"/>
              </a:avLst>
            </a:prstGeom>
            <a:solidFill>
              <a:schemeClr val="accent2"/>
            </a:solidFill>
            <a:ln w="9525">
              <a:noFill/>
              <a:miter lim="800000"/>
              <a:headEnd/>
              <a:tailEnd/>
            </a:ln>
          </p:spPr>
          <p:txBody>
            <a:bodyPr wrap="none" anchor="ctr"/>
            <a:lstStyle/>
            <a:p>
              <a:endParaRPr lang="zh-TW" altLang="en-US"/>
            </a:p>
          </p:txBody>
        </p:sp>
        <p:sp>
          <p:nvSpPr>
            <p:cNvPr id="118806" name="AutoShape 388"/>
            <p:cNvSpPr>
              <a:spLocks noChangeArrowheads="1"/>
            </p:cNvSpPr>
            <p:nvPr/>
          </p:nvSpPr>
          <p:spPr bwMode="auto">
            <a:xfrm>
              <a:off x="2432" y="1248"/>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118807" name="AutoShape 389"/>
            <p:cNvSpPr>
              <a:spLocks noChangeArrowheads="1"/>
            </p:cNvSpPr>
            <p:nvPr/>
          </p:nvSpPr>
          <p:spPr bwMode="auto">
            <a:xfrm>
              <a:off x="3168" y="1440"/>
              <a:ext cx="144" cy="130"/>
            </a:xfrm>
            <a:prstGeom prst="rightArrow">
              <a:avLst>
                <a:gd name="adj1" fmla="val 50000"/>
                <a:gd name="adj2" fmla="val 27692"/>
              </a:avLst>
            </a:prstGeom>
            <a:solidFill>
              <a:schemeClr val="accent2"/>
            </a:solidFill>
            <a:ln w="9525">
              <a:noFill/>
              <a:miter lim="800000"/>
              <a:headEnd/>
              <a:tailEnd/>
            </a:ln>
          </p:spPr>
          <p:txBody>
            <a:bodyPr wrap="none" anchor="ctr"/>
            <a:lstStyle/>
            <a:p>
              <a:endParaRPr lang="zh-TW" altLang="en-US"/>
            </a:p>
          </p:txBody>
        </p:sp>
        <p:sp>
          <p:nvSpPr>
            <p:cNvPr id="118808" name="AutoShape 390"/>
            <p:cNvSpPr>
              <a:spLocks noChangeArrowheads="1"/>
            </p:cNvSpPr>
            <p:nvPr/>
          </p:nvSpPr>
          <p:spPr bwMode="auto">
            <a:xfrm>
              <a:off x="4032" y="1200"/>
              <a:ext cx="125" cy="130"/>
            </a:xfrm>
            <a:prstGeom prst="rightArrow">
              <a:avLst>
                <a:gd name="adj1" fmla="val 50000"/>
                <a:gd name="adj2" fmla="val 25000"/>
              </a:avLst>
            </a:prstGeom>
            <a:solidFill>
              <a:schemeClr val="accent2"/>
            </a:solidFill>
            <a:ln w="9525">
              <a:noFill/>
              <a:miter lim="800000"/>
              <a:headEnd/>
              <a:tailEnd/>
            </a:ln>
          </p:spPr>
          <p:txBody>
            <a:bodyPr wrap="none" anchor="ctr"/>
            <a:lstStyle/>
            <a:p>
              <a:endParaRPr lang="zh-TW" altLang="en-US"/>
            </a:p>
          </p:txBody>
        </p:sp>
        <p:sp>
          <p:nvSpPr>
            <p:cNvPr id="118809" name="AutoShape 391"/>
            <p:cNvSpPr>
              <a:spLocks noChangeArrowheads="1"/>
            </p:cNvSpPr>
            <p:nvPr/>
          </p:nvSpPr>
          <p:spPr bwMode="auto">
            <a:xfrm>
              <a:off x="4800" y="1440"/>
              <a:ext cx="138" cy="130"/>
            </a:xfrm>
            <a:prstGeom prst="rightArrow">
              <a:avLst>
                <a:gd name="adj1" fmla="val 50000"/>
                <a:gd name="adj2" fmla="val 26538"/>
              </a:avLst>
            </a:prstGeom>
            <a:solidFill>
              <a:schemeClr val="accent2"/>
            </a:solidFill>
            <a:ln w="9525">
              <a:noFill/>
              <a:miter lim="800000"/>
              <a:headEnd/>
              <a:tailEnd/>
            </a:ln>
          </p:spPr>
          <p:txBody>
            <a:bodyPr wrap="none" anchor="ctr"/>
            <a:lstStyle/>
            <a:p>
              <a:endParaRPr lang="zh-TW" altLang="en-US"/>
            </a:p>
          </p:txBody>
        </p:sp>
        <p:sp>
          <p:nvSpPr>
            <p:cNvPr id="118810" name="Rectangle 392"/>
            <p:cNvSpPr>
              <a:spLocks noChangeArrowheads="1"/>
            </p:cNvSpPr>
            <p:nvPr/>
          </p:nvSpPr>
          <p:spPr bwMode="auto">
            <a:xfrm>
              <a:off x="2592" y="768"/>
              <a:ext cx="528" cy="768"/>
            </a:xfrm>
            <a:prstGeom prst="rect">
              <a:avLst/>
            </a:prstGeom>
            <a:noFill/>
            <a:ln w="9525">
              <a:solidFill>
                <a:schemeClr val="tx1"/>
              </a:solidFill>
              <a:miter lim="800000"/>
              <a:headEnd/>
              <a:tailEnd/>
            </a:ln>
          </p:spPr>
          <p:txBody>
            <a:bodyPr wrap="none" anchor="ctr"/>
            <a:lstStyle/>
            <a:p>
              <a:endParaRPr lang="zh-TW" altLang="en-US"/>
            </a:p>
          </p:txBody>
        </p:sp>
        <p:sp>
          <p:nvSpPr>
            <p:cNvPr id="118811" name="Rectangle 393"/>
            <p:cNvSpPr>
              <a:spLocks noChangeArrowheads="1"/>
            </p:cNvSpPr>
            <p:nvPr/>
          </p:nvSpPr>
          <p:spPr bwMode="auto">
            <a:xfrm>
              <a:off x="3360" y="1104"/>
              <a:ext cx="624" cy="816"/>
            </a:xfrm>
            <a:prstGeom prst="rect">
              <a:avLst/>
            </a:prstGeom>
            <a:noFill/>
            <a:ln w="9525">
              <a:solidFill>
                <a:schemeClr val="tx1"/>
              </a:solidFill>
              <a:miter lim="800000"/>
              <a:headEnd/>
              <a:tailEnd/>
            </a:ln>
          </p:spPr>
          <p:txBody>
            <a:bodyPr wrap="none" anchor="ctr"/>
            <a:lstStyle/>
            <a:p>
              <a:endParaRPr lang="zh-TW" altLang="en-US"/>
            </a:p>
          </p:txBody>
        </p:sp>
        <p:sp>
          <p:nvSpPr>
            <p:cNvPr id="118812" name="Rectangle 394"/>
            <p:cNvSpPr>
              <a:spLocks noChangeArrowheads="1"/>
            </p:cNvSpPr>
            <p:nvPr/>
          </p:nvSpPr>
          <p:spPr bwMode="auto">
            <a:xfrm>
              <a:off x="4176" y="672"/>
              <a:ext cx="576" cy="864"/>
            </a:xfrm>
            <a:prstGeom prst="rect">
              <a:avLst/>
            </a:prstGeom>
            <a:noFill/>
            <a:ln w="9525">
              <a:solidFill>
                <a:schemeClr val="tx1"/>
              </a:solidFill>
              <a:miter lim="800000"/>
              <a:headEnd/>
              <a:tailEnd/>
            </a:ln>
          </p:spPr>
          <p:txBody>
            <a:bodyPr wrap="none" anchor="ctr"/>
            <a:lstStyle/>
            <a:p>
              <a:endParaRPr lang="zh-TW" altLang="en-US"/>
            </a:p>
          </p:txBody>
        </p:sp>
        <p:sp>
          <p:nvSpPr>
            <p:cNvPr id="118813" name="Rectangle 395"/>
            <p:cNvSpPr>
              <a:spLocks noChangeArrowheads="1"/>
            </p:cNvSpPr>
            <p:nvPr/>
          </p:nvSpPr>
          <p:spPr bwMode="auto">
            <a:xfrm>
              <a:off x="4944" y="1056"/>
              <a:ext cx="599" cy="864"/>
            </a:xfrm>
            <a:prstGeom prst="rect">
              <a:avLst/>
            </a:prstGeom>
            <a:noFill/>
            <a:ln w="9525">
              <a:solidFill>
                <a:schemeClr val="tx1"/>
              </a:solidFill>
              <a:miter lim="800000"/>
              <a:headEnd/>
              <a:tailEnd/>
            </a:ln>
          </p:spPr>
          <p:txBody>
            <a:bodyPr wrap="none" anchor="ctr"/>
            <a:lstStyle/>
            <a:p>
              <a:endParaRPr lang="zh-TW" altLang="en-US"/>
            </a:p>
          </p:txBody>
        </p:sp>
        <p:sp>
          <p:nvSpPr>
            <p:cNvPr id="118814" name="Oval 396"/>
            <p:cNvSpPr>
              <a:spLocks noChangeArrowheads="1"/>
            </p:cNvSpPr>
            <p:nvPr/>
          </p:nvSpPr>
          <p:spPr bwMode="auto">
            <a:xfrm>
              <a:off x="2832" y="384"/>
              <a:ext cx="1008" cy="240"/>
            </a:xfrm>
            <a:prstGeom prst="ellipse">
              <a:avLst/>
            </a:prstGeom>
            <a:solidFill>
              <a:schemeClr val="hlink"/>
            </a:solidFill>
            <a:ln w="9525">
              <a:noFill/>
              <a:round/>
              <a:headEnd/>
              <a:tailEnd/>
            </a:ln>
          </p:spPr>
          <p:txBody>
            <a:bodyPr wrap="none" anchor="ctr"/>
            <a:lstStyle/>
            <a:p>
              <a:pPr algn="ctr"/>
              <a:r>
                <a:rPr lang="zh-TW" altLang="en-US" sz="2400">
                  <a:solidFill>
                    <a:srgbClr val="000000"/>
                  </a:solidFill>
                  <a:latin typeface="Times New Roman" pitchFamily="18" charset="0"/>
                  <a:ea typeface="標楷體" pitchFamily="65" charset="-120"/>
                </a:rPr>
                <a:t>大陸</a:t>
              </a:r>
            </a:p>
          </p:txBody>
        </p:sp>
        <p:sp>
          <p:nvSpPr>
            <p:cNvPr id="118815" name="Line 397"/>
            <p:cNvSpPr>
              <a:spLocks noChangeShapeType="1"/>
            </p:cNvSpPr>
            <p:nvPr/>
          </p:nvSpPr>
          <p:spPr bwMode="auto">
            <a:xfrm flipV="1">
              <a:off x="2588" y="528"/>
              <a:ext cx="292" cy="222"/>
            </a:xfrm>
            <a:prstGeom prst="line">
              <a:avLst/>
            </a:prstGeom>
            <a:noFill/>
            <a:ln w="9525">
              <a:solidFill>
                <a:schemeClr val="tx1"/>
              </a:solidFill>
              <a:round/>
              <a:headEnd/>
              <a:tailEnd type="triangle" w="med" len="med"/>
            </a:ln>
          </p:spPr>
          <p:txBody>
            <a:bodyPr/>
            <a:lstStyle/>
            <a:p>
              <a:endParaRPr lang="zh-TW" altLang="en-US"/>
            </a:p>
          </p:txBody>
        </p:sp>
        <p:sp>
          <p:nvSpPr>
            <p:cNvPr id="118816" name="Line 398"/>
            <p:cNvSpPr>
              <a:spLocks noChangeShapeType="1"/>
            </p:cNvSpPr>
            <p:nvPr/>
          </p:nvSpPr>
          <p:spPr bwMode="auto">
            <a:xfrm flipH="1" flipV="1">
              <a:off x="3840" y="528"/>
              <a:ext cx="528" cy="130"/>
            </a:xfrm>
            <a:prstGeom prst="line">
              <a:avLst/>
            </a:prstGeom>
            <a:noFill/>
            <a:ln w="9525">
              <a:solidFill>
                <a:schemeClr val="tx1"/>
              </a:solidFill>
              <a:round/>
              <a:headEnd/>
              <a:tailEnd type="triangle" w="med" len="med"/>
            </a:ln>
          </p:spPr>
          <p:txBody>
            <a:bodyPr/>
            <a:lstStyle/>
            <a:p>
              <a:endParaRPr lang="zh-TW" altLang="en-US"/>
            </a:p>
          </p:txBody>
        </p:sp>
        <p:sp>
          <p:nvSpPr>
            <p:cNvPr id="118817" name="Line 399"/>
            <p:cNvSpPr>
              <a:spLocks noChangeShapeType="1"/>
            </p:cNvSpPr>
            <p:nvPr/>
          </p:nvSpPr>
          <p:spPr bwMode="auto">
            <a:xfrm>
              <a:off x="1632" y="1920"/>
              <a:ext cx="720" cy="240"/>
            </a:xfrm>
            <a:prstGeom prst="line">
              <a:avLst/>
            </a:prstGeom>
            <a:noFill/>
            <a:ln w="9525">
              <a:solidFill>
                <a:schemeClr val="tx1"/>
              </a:solidFill>
              <a:round/>
              <a:headEnd/>
              <a:tailEnd type="triangle" w="med" len="med"/>
            </a:ln>
          </p:spPr>
          <p:txBody>
            <a:bodyPr/>
            <a:lstStyle/>
            <a:p>
              <a:endParaRPr lang="zh-TW" altLang="en-US"/>
            </a:p>
          </p:txBody>
        </p:sp>
        <p:sp>
          <p:nvSpPr>
            <p:cNvPr id="118818" name="Line 400"/>
            <p:cNvSpPr>
              <a:spLocks noChangeShapeType="1"/>
            </p:cNvSpPr>
            <p:nvPr/>
          </p:nvSpPr>
          <p:spPr bwMode="auto">
            <a:xfrm flipH="1">
              <a:off x="3456" y="1968"/>
              <a:ext cx="96" cy="144"/>
            </a:xfrm>
            <a:prstGeom prst="line">
              <a:avLst/>
            </a:prstGeom>
            <a:noFill/>
            <a:ln w="9525">
              <a:solidFill>
                <a:schemeClr val="tx1"/>
              </a:solidFill>
              <a:round/>
              <a:headEnd/>
              <a:tailEnd type="triangle" w="med" len="med"/>
            </a:ln>
          </p:spPr>
          <p:txBody>
            <a:bodyPr/>
            <a:lstStyle/>
            <a:p>
              <a:endParaRPr lang="zh-TW" altLang="en-US"/>
            </a:p>
          </p:txBody>
        </p:sp>
        <p:sp>
          <p:nvSpPr>
            <p:cNvPr id="118819" name="Line 401"/>
            <p:cNvSpPr>
              <a:spLocks noChangeShapeType="1"/>
            </p:cNvSpPr>
            <p:nvPr/>
          </p:nvSpPr>
          <p:spPr bwMode="auto">
            <a:xfrm flipH="1">
              <a:off x="3552" y="1920"/>
              <a:ext cx="1344" cy="240"/>
            </a:xfrm>
            <a:prstGeom prst="line">
              <a:avLst/>
            </a:prstGeom>
            <a:noFill/>
            <a:ln w="9525">
              <a:solidFill>
                <a:schemeClr val="tx1"/>
              </a:solidFill>
              <a:round/>
              <a:headEnd/>
              <a:tailEnd type="triangle" w="med" len="med"/>
            </a:ln>
          </p:spPr>
          <p:txBody>
            <a:bodyPr/>
            <a:lstStyle/>
            <a:p>
              <a:endParaRPr lang="zh-TW" altLang="en-US"/>
            </a:p>
          </p:txBody>
        </p:sp>
        <p:sp>
          <p:nvSpPr>
            <p:cNvPr id="1533330" name="Rectangle 402"/>
            <p:cNvSpPr>
              <a:spLocks noChangeArrowheads="1"/>
            </p:cNvSpPr>
            <p:nvPr/>
          </p:nvSpPr>
          <p:spPr bwMode="auto">
            <a:xfrm>
              <a:off x="432" y="768"/>
              <a:ext cx="585" cy="288"/>
            </a:xfrm>
            <a:prstGeom prst="rect">
              <a:avLst/>
            </a:prstGeom>
            <a:solidFill>
              <a:srgbClr val="FFCC66"/>
            </a:solidFill>
            <a:ln w="9525">
              <a:noFill/>
              <a:miter lim="800000"/>
              <a:headEnd/>
              <a:tailEnd/>
            </a:ln>
            <a:effectLst>
              <a:outerShdw dist="107763" dir="18900000" algn="ctr" rotWithShape="0">
                <a:schemeClr val="bg2"/>
              </a:outerShdw>
            </a:effectLst>
          </p:spPr>
          <p:txBody>
            <a:bodyPr wrap="none">
              <a:spAutoFit/>
            </a:bodyPr>
            <a:lstStyle/>
            <a:p>
              <a:pPr>
                <a:defRPr/>
              </a:pPr>
              <a:r>
                <a:rPr lang="en-US" altLang="zh-TW" sz="2400" b="1">
                  <a:solidFill>
                    <a:srgbClr val="FF0000"/>
                  </a:solidFill>
                  <a:latin typeface="Times New Roman" pitchFamily="18" charset="0"/>
                  <a:ea typeface="標楷體" pitchFamily="65" charset="-120"/>
                </a:rPr>
                <a:t>e</a:t>
              </a:r>
              <a:r>
                <a:rPr lang="zh-TW" altLang="en-US" sz="2400" b="1">
                  <a:solidFill>
                    <a:srgbClr val="FF0000"/>
                  </a:solidFill>
                  <a:latin typeface="Times New Roman" pitchFamily="18" charset="0"/>
                  <a:ea typeface="標楷體" pitchFamily="65" charset="-120"/>
                </a:rPr>
                <a:t>化前</a:t>
              </a:r>
            </a:p>
          </p:txBody>
        </p:sp>
        <p:sp>
          <p:nvSpPr>
            <p:cNvPr id="118821" name="Line 403"/>
            <p:cNvSpPr>
              <a:spLocks noChangeShapeType="1"/>
            </p:cNvSpPr>
            <p:nvPr/>
          </p:nvSpPr>
          <p:spPr bwMode="auto">
            <a:xfrm>
              <a:off x="3216" y="720"/>
              <a:ext cx="0" cy="1392"/>
            </a:xfrm>
            <a:prstGeom prst="line">
              <a:avLst/>
            </a:prstGeom>
            <a:noFill/>
            <a:ln w="38100">
              <a:solidFill>
                <a:schemeClr val="tx1"/>
              </a:solidFill>
              <a:prstDash val="sysDot"/>
              <a:round/>
              <a:headEnd/>
              <a:tailEnd type="triangle" w="med" len="med"/>
            </a:ln>
          </p:spPr>
          <p:txBody>
            <a:bodyPr wrap="none"/>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533127"/>
                                        </p:tgtEl>
                                        <p:attrNameLst>
                                          <p:attrName>style.visibility</p:attrName>
                                        </p:attrNameLst>
                                      </p:cBhvr>
                                      <p:to>
                                        <p:strVal val="visible"/>
                                      </p:to>
                                    </p:set>
                                    <p:animEffect transition="in" filter="slide(fromTop)">
                                      <p:cBhvr>
                                        <p:cTn id="7" dur="3000"/>
                                        <p:tgtEl>
                                          <p:spTgt spid="15331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Top)">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 name="投影片編號版面配置區 4"/>
          <p:cNvSpPr>
            <a:spLocks noGrp="1"/>
          </p:cNvSpPr>
          <p:nvPr>
            <p:ph type="sldNum" sz="quarter" idx="12"/>
          </p:nvPr>
        </p:nvSpPr>
        <p:spPr/>
        <p:txBody>
          <a:bodyPr/>
          <a:lstStyle/>
          <a:p>
            <a:pPr>
              <a:defRPr/>
            </a:pPr>
            <a:fld id="{EF3E23C2-1097-43E5-A1AF-C6C99954679C}" type="slidenum">
              <a:rPr lang="en-US" altLang="zh-TW"/>
              <a:pPr>
                <a:defRPr/>
              </a:pPr>
              <a:t>12</a:t>
            </a:fld>
            <a:endParaRPr lang="en-US" altLang="zh-TW"/>
          </a:p>
        </p:txBody>
      </p:sp>
      <p:sp>
        <p:nvSpPr>
          <p:cNvPr id="119811" name="Rectangle 21"/>
          <p:cNvSpPr>
            <a:spLocks noChangeArrowheads="1"/>
          </p:cNvSpPr>
          <p:nvPr/>
        </p:nvSpPr>
        <p:spPr bwMode="auto">
          <a:xfrm>
            <a:off x="746125" y="1358900"/>
            <a:ext cx="7516813" cy="4184650"/>
          </a:xfrm>
          <a:prstGeom prst="rect">
            <a:avLst/>
          </a:prstGeom>
          <a:solidFill>
            <a:schemeClr val="bg2"/>
          </a:solidFill>
          <a:ln w="9525">
            <a:solidFill>
              <a:schemeClr val="tx1"/>
            </a:solidFill>
            <a:miter lim="800000"/>
            <a:headEnd/>
            <a:tailEnd/>
          </a:ln>
        </p:spPr>
        <p:txBody>
          <a:bodyPr wrap="none" anchor="ctr"/>
          <a:lstStyle/>
          <a:p>
            <a:endParaRPr lang="zh-TW" altLang="en-US"/>
          </a:p>
        </p:txBody>
      </p:sp>
      <p:sp>
        <p:nvSpPr>
          <p:cNvPr id="1888258" name="Rectangle 2"/>
          <p:cNvSpPr>
            <a:spLocks noGrp="1" noChangeArrowheads="1"/>
          </p:cNvSpPr>
          <p:nvPr>
            <p:ph type="title"/>
          </p:nvPr>
        </p:nvSpPr>
        <p:spPr>
          <a:xfrm>
            <a:off x="528638" y="117475"/>
            <a:ext cx="7583487" cy="981075"/>
          </a:xfrm>
        </p:spPr>
        <p:txBody>
          <a:bodyPr/>
          <a:lstStyle/>
          <a:p>
            <a:pPr eaLnBrk="1" hangingPunct="1">
              <a:defRPr/>
            </a:pPr>
            <a:r>
              <a:rPr lang="zh-TW" altLang="en-US" smtClean="0">
                <a:latin typeface="標楷體" pitchFamily="65" charset="-120"/>
              </a:rPr>
              <a:t>速度革命</a:t>
            </a:r>
          </a:p>
        </p:txBody>
      </p:sp>
      <p:grpSp>
        <p:nvGrpSpPr>
          <p:cNvPr id="2" name="Group 3"/>
          <p:cNvGrpSpPr>
            <a:grpSpLocks/>
          </p:cNvGrpSpPr>
          <p:nvPr/>
        </p:nvGrpSpPr>
        <p:grpSpPr bwMode="auto">
          <a:xfrm>
            <a:off x="1447800" y="2590800"/>
            <a:ext cx="6324600" cy="2133600"/>
            <a:chOff x="912" y="1632"/>
            <a:chExt cx="3984" cy="1344"/>
          </a:xfrm>
        </p:grpSpPr>
        <p:sp>
          <p:nvSpPr>
            <p:cNvPr id="119825" name="Text Box 4"/>
            <p:cNvSpPr txBox="1">
              <a:spLocks noChangeArrowheads="1"/>
            </p:cNvSpPr>
            <p:nvPr/>
          </p:nvSpPr>
          <p:spPr bwMode="auto">
            <a:xfrm>
              <a:off x="912" y="1632"/>
              <a:ext cx="3984" cy="1344"/>
            </a:xfrm>
            <a:prstGeom prst="rect">
              <a:avLst/>
            </a:prstGeom>
            <a:noFill/>
            <a:ln w="12700" cap="sq">
              <a:noFill/>
              <a:miter lim="800000"/>
              <a:headEnd/>
              <a:tailEnd/>
            </a:ln>
          </p:spPr>
          <p:txBody>
            <a:bodyPr vert="eaVert"/>
            <a:lstStyle/>
            <a:p>
              <a:pPr eaLnBrk="0" hangingPunct="0">
                <a:lnSpc>
                  <a:spcPct val="150000"/>
                </a:lnSpc>
              </a:pPr>
              <a:r>
                <a:rPr lang="zh-TW" altLang="en-US" sz="2400">
                  <a:latin typeface="標楷體" pitchFamily="65" charset="-120"/>
                  <a:ea typeface="標楷體" pitchFamily="65" charset="-120"/>
                </a:rPr>
                <a:t>資料數位傳輸</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影像載波</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聲音載波</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文字載波</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文字印刷</a:t>
              </a:r>
            </a:p>
            <a:p>
              <a:pPr eaLnBrk="0" hangingPunct="0">
                <a:lnSpc>
                  <a:spcPct val="150000"/>
                </a:lnSpc>
              </a:pPr>
              <a:endParaRPr lang="zh-TW" altLang="en-US" sz="2400">
                <a:latin typeface="標楷體" pitchFamily="65" charset="-120"/>
                <a:ea typeface="標楷體" pitchFamily="65" charset="-120"/>
              </a:endParaRPr>
            </a:p>
            <a:p>
              <a:pPr eaLnBrk="0" hangingPunct="0">
                <a:lnSpc>
                  <a:spcPct val="150000"/>
                </a:lnSpc>
              </a:pPr>
              <a:r>
                <a:rPr lang="zh-TW" altLang="en-US" sz="2400">
                  <a:latin typeface="標楷體" pitchFamily="65" charset="-120"/>
                  <a:ea typeface="標楷體" pitchFamily="65" charset="-120"/>
                </a:rPr>
                <a:t>面對面交談</a:t>
              </a:r>
            </a:p>
          </p:txBody>
        </p:sp>
        <p:sp>
          <p:nvSpPr>
            <p:cNvPr id="119826" name="AutoShape 5"/>
            <p:cNvSpPr>
              <a:spLocks noChangeArrowheads="1"/>
            </p:cNvSpPr>
            <p:nvPr/>
          </p:nvSpPr>
          <p:spPr bwMode="auto">
            <a:xfrm>
              <a:off x="1344"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7" name="AutoShape 6"/>
            <p:cNvSpPr>
              <a:spLocks noChangeArrowheads="1"/>
            </p:cNvSpPr>
            <p:nvPr/>
          </p:nvSpPr>
          <p:spPr bwMode="auto">
            <a:xfrm>
              <a:off x="2064"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8" name="AutoShape 7"/>
            <p:cNvSpPr>
              <a:spLocks noChangeArrowheads="1"/>
            </p:cNvSpPr>
            <p:nvPr/>
          </p:nvSpPr>
          <p:spPr bwMode="auto">
            <a:xfrm>
              <a:off x="4128"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9" name="AutoShape 8"/>
            <p:cNvSpPr>
              <a:spLocks noChangeArrowheads="1"/>
            </p:cNvSpPr>
            <p:nvPr/>
          </p:nvSpPr>
          <p:spPr bwMode="auto">
            <a:xfrm>
              <a:off x="3456"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30" name="AutoShape 9"/>
            <p:cNvSpPr>
              <a:spLocks noChangeArrowheads="1"/>
            </p:cNvSpPr>
            <p:nvPr/>
          </p:nvSpPr>
          <p:spPr bwMode="auto">
            <a:xfrm>
              <a:off x="2736" y="1968"/>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grpSp>
      <p:grpSp>
        <p:nvGrpSpPr>
          <p:cNvPr id="3" name="Group 10"/>
          <p:cNvGrpSpPr>
            <a:grpSpLocks/>
          </p:cNvGrpSpPr>
          <p:nvPr/>
        </p:nvGrpSpPr>
        <p:grpSpPr bwMode="auto">
          <a:xfrm>
            <a:off x="914400" y="1600200"/>
            <a:ext cx="7620000" cy="457200"/>
            <a:chOff x="576" y="1008"/>
            <a:chExt cx="4800" cy="288"/>
          </a:xfrm>
        </p:grpSpPr>
        <p:sp>
          <p:nvSpPr>
            <p:cNvPr id="119820" name="AutoShape 11"/>
            <p:cNvSpPr>
              <a:spLocks noChangeArrowheads="1"/>
            </p:cNvSpPr>
            <p:nvPr/>
          </p:nvSpPr>
          <p:spPr bwMode="auto">
            <a:xfrm>
              <a:off x="1152" y="10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1" name="AutoShape 12"/>
            <p:cNvSpPr>
              <a:spLocks noChangeArrowheads="1"/>
            </p:cNvSpPr>
            <p:nvPr/>
          </p:nvSpPr>
          <p:spPr bwMode="auto">
            <a:xfrm>
              <a:off x="2304" y="10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2" name="AutoShape 13"/>
            <p:cNvSpPr>
              <a:spLocks noChangeArrowheads="1"/>
            </p:cNvSpPr>
            <p:nvPr/>
          </p:nvSpPr>
          <p:spPr bwMode="auto">
            <a:xfrm>
              <a:off x="3312" y="10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3" name="AutoShape 14"/>
            <p:cNvSpPr>
              <a:spLocks noChangeArrowheads="1"/>
            </p:cNvSpPr>
            <p:nvPr/>
          </p:nvSpPr>
          <p:spPr bwMode="auto">
            <a:xfrm>
              <a:off x="4272" y="1056"/>
              <a:ext cx="336"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3 w 21600"/>
                <a:gd name="T13" fmla="*/ 6300 h 21600"/>
                <a:gd name="T14" fmla="*/ 19350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24" name="Rectangle 15"/>
            <p:cNvSpPr>
              <a:spLocks noChangeArrowheads="1"/>
            </p:cNvSpPr>
            <p:nvPr/>
          </p:nvSpPr>
          <p:spPr bwMode="auto">
            <a:xfrm>
              <a:off x="576" y="1008"/>
              <a:ext cx="4800" cy="288"/>
            </a:xfrm>
            <a:prstGeom prst="rect">
              <a:avLst/>
            </a:prstGeom>
            <a:noFill/>
            <a:ln w="9525">
              <a:noFill/>
              <a:miter lim="800000"/>
              <a:headEnd/>
              <a:tailEnd/>
            </a:ln>
          </p:spPr>
          <p:txBody>
            <a:bodyPr>
              <a:spAutoFit/>
            </a:bodyPr>
            <a:lstStyle/>
            <a:p>
              <a:r>
                <a:rPr lang="zh-TW" altLang="en-US" sz="2400" b="1">
                  <a:latin typeface="標楷體" pitchFamily="65" charset="-120"/>
                  <a:ea typeface="標楷體" pitchFamily="65" charset="-120"/>
                </a:rPr>
                <a:t>人力      手推車      馬車      汽車      飛機</a:t>
              </a:r>
            </a:p>
          </p:txBody>
        </p:sp>
      </p:grpSp>
      <p:grpSp>
        <p:nvGrpSpPr>
          <p:cNvPr id="4" name="Group 16"/>
          <p:cNvGrpSpPr>
            <a:grpSpLocks/>
          </p:cNvGrpSpPr>
          <p:nvPr/>
        </p:nvGrpSpPr>
        <p:grpSpPr bwMode="auto">
          <a:xfrm>
            <a:off x="1371600" y="4876800"/>
            <a:ext cx="7239000" cy="457200"/>
            <a:chOff x="864" y="3072"/>
            <a:chExt cx="4560" cy="288"/>
          </a:xfrm>
        </p:grpSpPr>
        <p:sp>
          <p:nvSpPr>
            <p:cNvPr id="119816" name="AutoShape 17"/>
            <p:cNvSpPr>
              <a:spLocks noChangeArrowheads="1"/>
            </p:cNvSpPr>
            <p:nvPr/>
          </p:nvSpPr>
          <p:spPr bwMode="auto">
            <a:xfrm>
              <a:off x="1419" y="3144"/>
              <a:ext cx="379"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17" name="AutoShape 18"/>
            <p:cNvSpPr>
              <a:spLocks noChangeArrowheads="1"/>
            </p:cNvSpPr>
            <p:nvPr/>
          </p:nvSpPr>
          <p:spPr bwMode="auto">
            <a:xfrm>
              <a:off x="3936" y="3144"/>
              <a:ext cx="379"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18" name="AutoShape 19"/>
            <p:cNvSpPr>
              <a:spLocks noChangeArrowheads="1"/>
            </p:cNvSpPr>
            <p:nvPr/>
          </p:nvSpPr>
          <p:spPr bwMode="auto">
            <a:xfrm>
              <a:off x="2544" y="3144"/>
              <a:ext cx="379" cy="19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6300 h 21600"/>
                <a:gd name="T14" fmla="*/ 19377 w 21600"/>
                <a:gd name="T15" fmla="*/ 15300 h 21600"/>
              </a:gdLst>
              <a:ahLst/>
              <a:cxnLst>
                <a:cxn ang="T8">
                  <a:pos x="T0" y="T1"/>
                </a:cxn>
                <a:cxn ang="T9">
                  <a:pos x="T2" y="T3"/>
                </a:cxn>
                <a:cxn ang="T10">
                  <a:pos x="T4" y="T5"/>
                </a:cxn>
                <a:cxn ang="T11">
                  <a:pos x="T6" y="T7"/>
                </a:cxn>
              </a:cxnLst>
              <a:rect l="T12" t="T13" r="T14" b="T15"/>
              <a:pathLst>
                <a:path w="21600" h="21600">
                  <a:moveTo>
                    <a:pt x="16200" y="0"/>
                  </a:moveTo>
                  <a:lnTo>
                    <a:pt x="16200" y="6300"/>
                  </a:lnTo>
                  <a:lnTo>
                    <a:pt x="3375" y="6300"/>
                  </a:lnTo>
                  <a:lnTo>
                    <a:pt x="3375" y="15300"/>
                  </a:lnTo>
                  <a:lnTo>
                    <a:pt x="16200" y="15300"/>
                  </a:lnTo>
                  <a:lnTo>
                    <a:pt x="16200" y="21600"/>
                  </a:lnTo>
                  <a:lnTo>
                    <a:pt x="21600" y="10800"/>
                  </a:lnTo>
                  <a:close/>
                </a:path>
                <a:path w="21600" h="21600">
                  <a:moveTo>
                    <a:pt x="1350" y="6300"/>
                  </a:moveTo>
                  <a:lnTo>
                    <a:pt x="1350" y="15300"/>
                  </a:lnTo>
                  <a:lnTo>
                    <a:pt x="2700" y="15300"/>
                  </a:lnTo>
                  <a:lnTo>
                    <a:pt x="2700" y="6300"/>
                  </a:lnTo>
                  <a:close/>
                </a:path>
                <a:path w="21600" h="21600">
                  <a:moveTo>
                    <a:pt x="0" y="6300"/>
                  </a:moveTo>
                  <a:lnTo>
                    <a:pt x="0" y="15300"/>
                  </a:lnTo>
                  <a:lnTo>
                    <a:pt x="675" y="15300"/>
                  </a:lnTo>
                  <a:lnTo>
                    <a:pt x="675" y="6300"/>
                  </a:lnTo>
                  <a:close/>
                </a:path>
              </a:pathLst>
            </a:custGeom>
            <a:noFill/>
            <a:ln w="12700" cap="sq">
              <a:solidFill>
                <a:schemeClr val="tx1"/>
              </a:solidFill>
              <a:miter lim="800000"/>
              <a:headEnd/>
              <a:tailEnd/>
            </a:ln>
          </p:spPr>
          <p:txBody>
            <a:bodyPr anchor="ctr">
              <a:spAutoFit/>
            </a:bodyPr>
            <a:lstStyle/>
            <a:p>
              <a:endParaRPr lang="zh-TW" altLang="en-US"/>
            </a:p>
          </p:txBody>
        </p:sp>
        <p:sp>
          <p:nvSpPr>
            <p:cNvPr id="119819" name="Rectangle 20"/>
            <p:cNvSpPr>
              <a:spLocks noChangeArrowheads="1"/>
            </p:cNvSpPr>
            <p:nvPr/>
          </p:nvSpPr>
          <p:spPr bwMode="auto">
            <a:xfrm>
              <a:off x="864" y="3072"/>
              <a:ext cx="4560" cy="288"/>
            </a:xfrm>
            <a:prstGeom prst="rect">
              <a:avLst/>
            </a:prstGeom>
            <a:noFill/>
            <a:ln w="9525">
              <a:noFill/>
              <a:miter lim="800000"/>
              <a:headEnd/>
              <a:tailEnd/>
            </a:ln>
          </p:spPr>
          <p:txBody>
            <a:bodyPr>
              <a:spAutoFit/>
            </a:bodyPr>
            <a:lstStyle/>
            <a:p>
              <a:r>
                <a:rPr lang="zh-TW" altLang="en-US" sz="2400" b="1">
                  <a:latin typeface="標楷體" pitchFamily="65" charset="-120"/>
                  <a:ea typeface="標楷體" pitchFamily="65" charset="-120"/>
                </a:rPr>
                <a:t>速度       流量        交易量        </a:t>
              </a:r>
              <a:r>
                <a:rPr lang="zh-TW" altLang="en-US" sz="2400" b="1">
                  <a:solidFill>
                    <a:srgbClr val="FF0000"/>
                  </a:solidFill>
                  <a:latin typeface="標楷體" pitchFamily="65" charset="-120"/>
                  <a:ea typeface="標楷體" pitchFamily="65" charset="-120"/>
                </a:rPr>
                <a:t>關係</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4"/>
          <p:cNvSpPr>
            <a:spLocks noGrp="1"/>
          </p:cNvSpPr>
          <p:nvPr>
            <p:ph type="sldNum" sz="quarter" idx="12"/>
          </p:nvPr>
        </p:nvSpPr>
        <p:spPr/>
        <p:txBody>
          <a:bodyPr/>
          <a:lstStyle/>
          <a:p>
            <a:pPr>
              <a:defRPr/>
            </a:pPr>
            <a:fld id="{F8B2BFB1-3CD9-431F-BEB5-5AAE2DF299C9}" type="slidenum">
              <a:rPr lang="en-US" altLang="zh-TW"/>
              <a:pPr>
                <a:defRPr/>
              </a:pPr>
              <a:t>13</a:t>
            </a:fld>
            <a:endParaRPr lang="en-US" altLang="zh-TW"/>
          </a:p>
        </p:txBody>
      </p:sp>
      <p:pic>
        <p:nvPicPr>
          <p:cNvPr id="120835" name="Picture 2" descr="tmx3"/>
          <p:cNvPicPr>
            <a:picLocks noChangeAspect="1" noChangeArrowheads="1"/>
          </p:cNvPicPr>
          <p:nvPr/>
        </p:nvPicPr>
        <p:blipFill>
          <a:blip r:embed="rId3" cstate="print"/>
          <a:srcRect/>
          <a:stretch>
            <a:fillRect/>
          </a:stretch>
        </p:blipFill>
        <p:spPr bwMode="auto">
          <a:xfrm>
            <a:off x="6149975" y="511175"/>
            <a:ext cx="2327275" cy="2370138"/>
          </a:xfrm>
          <a:prstGeom prst="rect">
            <a:avLst/>
          </a:prstGeom>
          <a:noFill/>
          <a:ln w="9525">
            <a:noFill/>
            <a:miter lim="800000"/>
            <a:headEnd/>
            <a:tailEnd/>
          </a:ln>
        </p:spPr>
      </p:pic>
      <p:sp>
        <p:nvSpPr>
          <p:cNvPr id="1890307" name="Rectangle 3"/>
          <p:cNvSpPr>
            <a:spLocks noGrp="1" noChangeArrowheads="1"/>
          </p:cNvSpPr>
          <p:nvPr>
            <p:ph type="title"/>
          </p:nvPr>
        </p:nvSpPr>
        <p:spPr>
          <a:xfrm>
            <a:off x="1019175" y="0"/>
            <a:ext cx="5791200" cy="688975"/>
          </a:xfrm>
        </p:spPr>
        <p:txBody>
          <a:bodyPr/>
          <a:lstStyle/>
          <a:p>
            <a:pPr defTabSz="1016000" eaLnBrk="1" hangingPunct="1">
              <a:defRPr/>
            </a:pPr>
            <a:r>
              <a:rPr lang="en-US" altLang="zh-TW" smtClean="0"/>
              <a:t>A Natural Evolution</a:t>
            </a:r>
          </a:p>
        </p:txBody>
      </p:sp>
      <p:sp>
        <p:nvSpPr>
          <p:cNvPr id="1890308" name="Text Box 4"/>
          <p:cNvSpPr txBox="1">
            <a:spLocks noChangeArrowheads="1"/>
          </p:cNvSpPr>
          <p:nvPr/>
        </p:nvSpPr>
        <p:spPr bwMode="auto">
          <a:xfrm>
            <a:off x="3095625" y="4976813"/>
            <a:ext cx="1658938" cy="762000"/>
          </a:xfrm>
          <a:prstGeom prst="rect">
            <a:avLst/>
          </a:prstGeom>
          <a:noFill/>
          <a:ln w="9525">
            <a:noFill/>
            <a:miter lim="800000"/>
            <a:headEnd/>
            <a:tailEnd/>
          </a:ln>
          <a:effectLst/>
        </p:spPr>
        <p:txBody>
          <a:bodyPr wrap="none" lIns="92075" tIns="46038" rIns="92075" bIns="46038">
            <a:spAutoFit/>
          </a:bodyPr>
          <a:lstStyle/>
          <a:p>
            <a:pPr>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Supply Chain</a:t>
            </a:r>
          </a:p>
          <a:p>
            <a:pPr>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Optimization</a:t>
            </a:r>
          </a:p>
        </p:txBody>
      </p:sp>
      <p:pic>
        <p:nvPicPr>
          <p:cNvPr id="120838" name="Picture 5" descr="function2"/>
          <p:cNvPicPr>
            <a:picLocks noChangeAspect="1" noChangeArrowheads="1"/>
          </p:cNvPicPr>
          <p:nvPr/>
        </p:nvPicPr>
        <p:blipFill>
          <a:blip r:embed="rId4" cstate="print"/>
          <a:srcRect/>
          <a:stretch>
            <a:fillRect/>
          </a:stretch>
        </p:blipFill>
        <p:spPr bwMode="auto">
          <a:xfrm>
            <a:off x="1704975" y="4724400"/>
            <a:ext cx="1419225" cy="1014413"/>
          </a:xfrm>
          <a:prstGeom prst="rect">
            <a:avLst/>
          </a:prstGeom>
          <a:noFill/>
          <a:ln w="9525">
            <a:noFill/>
            <a:miter lim="800000"/>
            <a:headEnd/>
            <a:tailEnd/>
          </a:ln>
        </p:spPr>
      </p:pic>
      <p:sp>
        <p:nvSpPr>
          <p:cNvPr id="1890310" name="Text Box 6"/>
          <p:cNvSpPr txBox="1">
            <a:spLocks noChangeArrowheads="1"/>
          </p:cNvSpPr>
          <p:nvPr/>
        </p:nvSpPr>
        <p:spPr bwMode="auto">
          <a:xfrm>
            <a:off x="1857375" y="5916613"/>
            <a:ext cx="2085975" cy="427037"/>
          </a:xfrm>
          <a:prstGeom prst="rect">
            <a:avLst/>
          </a:prstGeom>
          <a:noFill/>
          <a:ln w="9525">
            <a:noFill/>
            <a:miter lim="800000"/>
            <a:headEnd/>
            <a:tailEnd/>
          </a:ln>
          <a:effectLst/>
        </p:spPr>
        <p:txBody>
          <a:bodyPr wrap="none" lIns="92075" tIns="46038" rIns="92075" bIns="46038">
            <a:spAutoFit/>
          </a:bodyPr>
          <a:lstStyle/>
          <a:p>
            <a:pPr>
              <a:spcAft>
                <a:spcPct val="40000"/>
              </a:spcAft>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Factory Planning</a:t>
            </a:r>
          </a:p>
        </p:txBody>
      </p:sp>
      <p:pic>
        <p:nvPicPr>
          <p:cNvPr id="120840" name="Picture 7" descr="function5"/>
          <p:cNvPicPr>
            <a:picLocks noChangeAspect="1" noChangeArrowheads="1"/>
          </p:cNvPicPr>
          <p:nvPr/>
        </p:nvPicPr>
        <p:blipFill>
          <a:blip r:embed="rId5" cstate="print"/>
          <a:srcRect/>
          <a:stretch>
            <a:fillRect/>
          </a:stretch>
        </p:blipFill>
        <p:spPr bwMode="auto">
          <a:xfrm>
            <a:off x="866775" y="5562600"/>
            <a:ext cx="993775" cy="762000"/>
          </a:xfrm>
          <a:prstGeom prst="rect">
            <a:avLst/>
          </a:prstGeom>
          <a:noFill/>
          <a:ln w="9525">
            <a:noFill/>
            <a:miter lim="800000"/>
            <a:headEnd/>
            <a:tailEnd/>
          </a:ln>
        </p:spPr>
      </p:pic>
      <p:sp>
        <p:nvSpPr>
          <p:cNvPr id="1890312" name="Text Box 8"/>
          <p:cNvSpPr txBox="1">
            <a:spLocks noChangeArrowheads="1"/>
          </p:cNvSpPr>
          <p:nvPr/>
        </p:nvSpPr>
        <p:spPr bwMode="auto">
          <a:xfrm>
            <a:off x="4752975" y="4316413"/>
            <a:ext cx="2244725" cy="762000"/>
          </a:xfrm>
          <a:prstGeom prst="rect">
            <a:avLst/>
          </a:prstGeom>
          <a:noFill/>
          <a:ln w="9525">
            <a:noFill/>
            <a:miter lim="800000"/>
            <a:headEnd/>
            <a:tailEnd/>
          </a:ln>
          <a:effectLst/>
        </p:spPr>
        <p:txBody>
          <a:bodyPr wrap="none" lIns="92075" tIns="46038" rIns="92075" bIns="46038">
            <a:spAutoFit/>
          </a:bodyPr>
          <a:lstStyle/>
          <a:p>
            <a:pPr>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eBusiness Process</a:t>
            </a:r>
          </a:p>
          <a:p>
            <a:pPr>
              <a:buClr>
                <a:schemeClr val="tx2"/>
              </a:buClr>
              <a:buFont typeface="Monotype Sorts" pitchFamily="2" charset="2"/>
              <a:buNone/>
              <a:defRPr/>
            </a:pPr>
            <a:r>
              <a:rPr kumimoji="0" lang="en-US" altLang="zh-TW" sz="2200">
                <a:effectLst>
                  <a:outerShdw blurRad="38100" dist="38100" dir="2700000" algn="tl">
                    <a:srgbClr val="000000"/>
                  </a:outerShdw>
                </a:effectLst>
                <a:latin typeface="SunSans-Demi" pitchFamily="16" charset="0"/>
              </a:rPr>
              <a:t>Optimization</a:t>
            </a:r>
          </a:p>
        </p:txBody>
      </p:sp>
      <p:pic>
        <p:nvPicPr>
          <p:cNvPr id="120842" name="Picture 9" descr="eBPO_(noblur)"/>
          <p:cNvPicPr>
            <a:picLocks noChangeAspect="1" noChangeArrowheads="1"/>
          </p:cNvPicPr>
          <p:nvPr/>
        </p:nvPicPr>
        <p:blipFill>
          <a:blip r:embed="rId6" cstate="print"/>
          <a:srcRect/>
          <a:stretch>
            <a:fillRect/>
          </a:stretch>
        </p:blipFill>
        <p:spPr bwMode="auto">
          <a:xfrm>
            <a:off x="2771775" y="3352800"/>
            <a:ext cx="2146300" cy="1512888"/>
          </a:xfrm>
          <a:prstGeom prst="rect">
            <a:avLst/>
          </a:prstGeom>
          <a:noFill/>
          <a:ln w="9525">
            <a:noFill/>
            <a:miter lim="800000"/>
            <a:headEnd/>
            <a:tailEnd/>
          </a:ln>
        </p:spPr>
      </p:pic>
      <p:sp>
        <p:nvSpPr>
          <p:cNvPr id="1890314" name="Text Box 10"/>
          <p:cNvSpPr txBox="1">
            <a:spLocks noChangeArrowheads="1"/>
          </p:cNvSpPr>
          <p:nvPr/>
        </p:nvSpPr>
        <p:spPr bwMode="auto">
          <a:xfrm>
            <a:off x="5991225" y="3603625"/>
            <a:ext cx="2320925" cy="762000"/>
          </a:xfrm>
          <a:prstGeom prst="rect">
            <a:avLst/>
          </a:prstGeom>
          <a:noFill/>
          <a:ln w="9525">
            <a:noFill/>
            <a:miter lim="800000"/>
            <a:headEnd/>
            <a:tailEnd/>
          </a:ln>
          <a:effectLst/>
        </p:spPr>
        <p:txBody>
          <a:bodyPr wrap="none" lIns="92075" tIns="46038" rIns="92075" bIns="46038">
            <a:spAutoFit/>
          </a:bodyPr>
          <a:lstStyle/>
          <a:p>
            <a:pPr>
              <a:buClr>
                <a:schemeClr val="tx2"/>
              </a:buClr>
              <a:buFont typeface="Monotype Sorts" pitchFamily="2" charset="2"/>
              <a:buNone/>
              <a:defRPr/>
            </a:pPr>
            <a:r>
              <a:rPr kumimoji="0" lang="en-US" altLang="zh-TW" sz="2200">
                <a:solidFill>
                  <a:schemeClr val="accent2"/>
                </a:solidFill>
                <a:latin typeface="SunSans-Demi" pitchFamily="16" charset="0"/>
              </a:rPr>
              <a:t>eMarketPlaces</a:t>
            </a:r>
          </a:p>
          <a:p>
            <a:pPr>
              <a:buClr>
                <a:schemeClr val="tx2"/>
              </a:buClr>
              <a:buFont typeface="Monotype Sorts" pitchFamily="2" charset="2"/>
              <a:buNone/>
              <a:defRPr/>
            </a:pPr>
            <a:r>
              <a:rPr kumimoji="0" lang="en-US" altLang="zh-TW" sz="2200">
                <a:solidFill>
                  <a:schemeClr val="accent2"/>
                </a:solidFill>
                <a:latin typeface="SunSans-Demi" pitchFamily="16" charset="0"/>
              </a:rPr>
              <a:t>  or tradeXchanges</a:t>
            </a:r>
            <a:endParaRPr kumimoji="0" lang="en-US" altLang="zh-TW" sz="2200">
              <a:solidFill>
                <a:schemeClr val="accent2"/>
              </a:solidFill>
              <a:effectLst>
                <a:outerShdw blurRad="38100" dist="38100" dir="2700000" algn="tl">
                  <a:srgbClr val="000000"/>
                </a:outerShdw>
              </a:effectLst>
              <a:latin typeface="SunSans-Demi" pitchFamily="16" charset="0"/>
            </a:endParaRPr>
          </a:p>
        </p:txBody>
      </p:sp>
      <p:pic>
        <p:nvPicPr>
          <p:cNvPr id="120844" name="Picture 11" descr="mp12"/>
          <p:cNvPicPr>
            <a:picLocks noChangeAspect="1" noChangeArrowheads="1"/>
          </p:cNvPicPr>
          <p:nvPr/>
        </p:nvPicPr>
        <p:blipFill>
          <a:blip r:embed="rId7" cstate="print"/>
          <a:srcRect/>
          <a:stretch>
            <a:fillRect/>
          </a:stretch>
        </p:blipFill>
        <p:spPr bwMode="auto">
          <a:xfrm>
            <a:off x="4364038" y="2362200"/>
            <a:ext cx="2127250" cy="1497013"/>
          </a:xfrm>
          <a:prstGeom prst="rect">
            <a:avLst/>
          </a:prstGeom>
          <a:noFill/>
          <a:ln w="9525">
            <a:noFill/>
            <a:miter lim="800000"/>
            <a:headEnd/>
            <a:tailEnd/>
          </a:ln>
        </p:spPr>
      </p:pic>
      <p:sp>
        <p:nvSpPr>
          <p:cNvPr id="1890316" name="Text Box 12"/>
          <p:cNvSpPr txBox="1">
            <a:spLocks noChangeArrowheads="1"/>
          </p:cNvSpPr>
          <p:nvPr/>
        </p:nvSpPr>
        <p:spPr bwMode="auto">
          <a:xfrm>
            <a:off x="6829425" y="2841625"/>
            <a:ext cx="1616075" cy="427038"/>
          </a:xfrm>
          <a:prstGeom prst="rect">
            <a:avLst/>
          </a:prstGeom>
          <a:noFill/>
          <a:ln w="9525">
            <a:noFill/>
            <a:miter lim="800000"/>
            <a:headEnd/>
            <a:tailEnd/>
          </a:ln>
          <a:effectLst/>
        </p:spPr>
        <p:txBody>
          <a:bodyPr wrap="none" lIns="92075" tIns="46038" rIns="92075" bIns="46038">
            <a:spAutoFit/>
          </a:bodyPr>
          <a:lstStyle/>
          <a:p>
            <a:pPr>
              <a:buClr>
                <a:schemeClr val="tx2"/>
              </a:buClr>
              <a:buFont typeface="Monotype Sorts" pitchFamily="2" charset="2"/>
              <a:buNone/>
              <a:defRPr/>
            </a:pPr>
            <a:r>
              <a:rPr kumimoji="0" lang="en-US" altLang="zh-TW" sz="2200">
                <a:solidFill>
                  <a:schemeClr val="accent2"/>
                </a:solidFill>
                <a:latin typeface="SunSans-Demi" pitchFamily="16" charset="0"/>
              </a:rPr>
              <a:t>eEcosystems</a:t>
            </a:r>
            <a:endParaRPr kumimoji="0" lang="en-US" altLang="zh-TW" sz="2200">
              <a:solidFill>
                <a:schemeClr val="accent2"/>
              </a:solidFill>
              <a:effectLst>
                <a:outerShdw blurRad="38100" dist="38100" dir="2700000" algn="tl">
                  <a:srgbClr val="000000"/>
                </a:outerShdw>
              </a:effectLst>
              <a:latin typeface="SunSans-Demi" pitchFamily="16"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投影片編號版面配置區 4"/>
          <p:cNvSpPr>
            <a:spLocks noGrp="1"/>
          </p:cNvSpPr>
          <p:nvPr>
            <p:ph type="sldNum" sz="quarter" idx="12"/>
          </p:nvPr>
        </p:nvSpPr>
        <p:spPr/>
        <p:txBody>
          <a:bodyPr/>
          <a:lstStyle/>
          <a:p>
            <a:pPr>
              <a:defRPr/>
            </a:pPr>
            <a:fld id="{F3032194-2694-4296-AE3F-E0C8C11C8FAE}" type="slidenum">
              <a:rPr lang="en-US" altLang="zh-TW"/>
              <a:pPr>
                <a:defRPr/>
              </a:pPr>
              <a:t>14</a:t>
            </a:fld>
            <a:endParaRPr lang="en-US" altLang="zh-TW"/>
          </a:p>
        </p:txBody>
      </p:sp>
      <p:sp>
        <p:nvSpPr>
          <p:cNvPr id="1892354" name="Rectangle 2"/>
          <p:cNvSpPr>
            <a:spLocks noGrp="1" noChangeArrowheads="1"/>
          </p:cNvSpPr>
          <p:nvPr>
            <p:ph type="title"/>
          </p:nvPr>
        </p:nvSpPr>
        <p:spPr/>
        <p:txBody>
          <a:bodyPr/>
          <a:lstStyle/>
          <a:p>
            <a:pPr eaLnBrk="1" hangingPunct="1">
              <a:defRPr/>
            </a:pPr>
            <a:r>
              <a:rPr lang="en-US" altLang="zh-TW" smtClean="0"/>
              <a:t>The Marketing Theory</a:t>
            </a:r>
          </a:p>
        </p:txBody>
      </p:sp>
      <p:sp>
        <p:nvSpPr>
          <p:cNvPr id="1892355" name="Rectangle 3"/>
          <p:cNvSpPr>
            <a:spLocks noChangeAspect="1" noChangeArrowheads="1"/>
          </p:cNvSpPr>
          <p:nvPr/>
        </p:nvSpPr>
        <p:spPr bwMode="auto">
          <a:xfrm>
            <a:off x="5868988" y="2540000"/>
            <a:ext cx="2541587" cy="2489200"/>
          </a:xfrm>
          <a:prstGeom prst="rect">
            <a:avLst/>
          </a:prstGeom>
          <a:noFill/>
          <a:ln w="28575">
            <a:solidFill>
              <a:srgbClr val="009900"/>
            </a:solidFill>
            <a:prstDash val="sysDot"/>
            <a:miter lim="800000"/>
            <a:headEnd/>
            <a:tailEnd/>
          </a:ln>
        </p:spPr>
        <p:txBody>
          <a:bodyPr wrap="none" anchor="b"/>
          <a:lstStyle/>
          <a:p>
            <a:pPr algn="r" eaLnBrk="0" hangingPunct="0">
              <a:lnSpc>
                <a:spcPct val="85000"/>
              </a:lnSpc>
              <a:spcBef>
                <a:spcPct val="15000"/>
              </a:spcBef>
            </a:pPr>
            <a:r>
              <a:rPr lang="en-US" altLang="zh-TW" sz="2200">
                <a:solidFill>
                  <a:schemeClr val="hlink"/>
                </a:solidFill>
              </a:rPr>
              <a:t>Interactive</a:t>
            </a:r>
          </a:p>
          <a:p>
            <a:pPr algn="r" eaLnBrk="0" hangingPunct="0">
              <a:lnSpc>
                <a:spcPct val="85000"/>
              </a:lnSpc>
              <a:spcBef>
                <a:spcPct val="15000"/>
              </a:spcBef>
            </a:pPr>
            <a:r>
              <a:rPr lang="en-US" altLang="zh-TW" sz="2200">
                <a:solidFill>
                  <a:schemeClr val="hlink"/>
                </a:solidFill>
              </a:rPr>
              <a:t>Marketing</a:t>
            </a:r>
          </a:p>
        </p:txBody>
      </p:sp>
      <p:sp>
        <p:nvSpPr>
          <p:cNvPr id="1892356" name="Rectangle 4"/>
          <p:cNvSpPr>
            <a:spLocks noChangeAspect="1" noChangeArrowheads="1"/>
          </p:cNvSpPr>
          <p:nvPr/>
        </p:nvSpPr>
        <p:spPr bwMode="auto">
          <a:xfrm>
            <a:off x="6400800" y="2743200"/>
            <a:ext cx="1903413" cy="1219200"/>
          </a:xfrm>
          <a:prstGeom prst="rect">
            <a:avLst/>
          </a:prstGeom>
          <a:solidFill>
            <a:srgbClr val="DDDDDD"/>
          </a:solidFill>
          <a:ln w="12700">
            <a:solidFill>
              <a:schemeClr val="bg2"/>
            </a:solidFill>
            <a:miter lim="800000"/>
            <a:headEnd/>
            <a:tailEnd/>
          </a:ln>
        </p:spPr>
        <p:txBody>
          <a:bodyPr wrap="none" anchor="ctr"/>
          <a:lstStyle/>
          <a:p>
            <a:pPr algn="ctr" eaLnBrk="0" hangingPunct="0">
              <a:lnSpc>
                <a:spcPct val="85000"/>
              </a:lnSpc>
              <a:spcBef>
                <a:spcPct val="15000"/>
              </a:spcBef>
            </a:pPr>
            <a:r>
              <a:rPr lang="en-US" altLang="zh-TW" sz="2000">
                <a:solidFill>
                  <a:schemeClr val="bg2"/>
                </a:solidFill>
              </a:rPr>
              <a:t>One-to-One</a:t>
            </a:r>
          </a:p>
          <a:p>
            <a:pPr algn="ctr" eaLnBrk="0" hangingPunct="0">
              <a:lnSpc>
                <a:spcPct val="85000"/>
              </a:lnSpc>
              <a:spcBef>
                <a:spcPct val="15000"/>
              </a:spcBef>
            </a:pPr>
            <a:r>
              <a:rPr lang="en-US" altLang="zh-TW" sz="2000">
                <a:solidFill>
                  <a:schemeClr val="bg2"/>
                </a:solidFill>
              </a:rPr>
              <a:t>Marketing</a:t>
            </a:r>
          </a:p>
        </p:txBody>
      </p:sp>
      <p:sp>
        <p:nvSpPr>
          <p:cNvPr id="1892357" name="Rectangle 5"/>
          <p:cNvSpPr>
            <a:spLocks noChangeAspect="1" noChangeArrowheads="1"/>
          </p:cNvSpPr>
          <p:nvPr/>
        </p:nvSpPr>
        <p:spPr bwMode="auto">
          <a:xfrm>
            <a:off x="3149600" y="2746375"/>
            <a:ext cx="3203575" cy="1727200"/>
          </a:xfrm>
          <a:prstGeom prst="rect">
            <a:avLst/>
          </a:prstGeom>
          <a:noFill/>
          <a:ln w="28575">
            <a:solidFill>
              <a:srgbClr val="A50021"/>
            </a:solidFill>
            <a:prstDash val="sysDot"/>
            <a:miter lim="800000"/>
            <a:headEnd/>
            <a:tailEnd/>
          </a:ln>
        </p:spPr>
        <p:txBody>
          <a:bodyPr wrap="none" anchor="b"/>
          <a:lstStyle/>
          <a:p>
            <a:pPr algn="ctr"/>
            <a:r>
              <a:rPr lang="en-US" altLang="zh-TW" sz="2200">
                <a:solidFill>
                  <a:srgbClr val="FF0000"/>
                </a:solidFill>
              </a:rPr>
              <a:t>Target Marketing</a:t>
            </a:r>
          </a:p>
        </p:txBody>
      </p:sp>
      <p:sp>
        <p:nvSpPr>
          <p:cNvPr id="1892358" name="AutoShape 6"/>
          <p:cNvSpPr>
            <a:spLocks noChangeAspect="1" noChangeArrowheads="1"/>
          </p:cNvSpPr>
          <p:nvPr/>
        </p:nvSpPr>
        <p:spPr bwMode="auto">
          <a:xfrm>
            <a:off x="798513" y="2863850"/>
            <a:ext cx="1646237"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algn="ctr" eaLnBrk="0" hangingPunct="0">
              <a:lnSpc>
                <a:spcPct val="85000"/>
              </a:lnSpc>
              <a:spcBef>
                <a:spcPct val="15000"/>
              </a:spcBef>
            </a:pPr>
            <a:r>
              <a:rPr lang="en-US" altLang="zh-TW" sz="2000">
                <a:solidFill>
                  <a:schemeClr val="bg2"/>
                </a:solidFill>
              </a:rPr>
              <a:t>Mass</a:t>
            </a:r>
          </a:p>
          <a:p>
            <a:pPr algn="ctr" eaLnBrk="0" hangingPunct="0">
              <a:lnSpc>
                <a:spcPct val="85000"/>
              </a:lnSpc>
              <a:spcBef>
                <a:spcPct val="15000"/>
              </a:spcBef>
            </a:pPr>
            <a:r>
              <a:rPr lang="en-US" altLang="zh-TW" sz="2000">
                <a:solidFill>
                  <a:schemeClr val="bg2"/>
                </a:solidFill>
              </a:rPr>
              <a:t>Marketing</a:t>
            </a:r>
          </a:p>
        </p:txBody>
      </p:sp>
      <p:sp>
        <p:nvSpPr>
          <p:cNvPr id="1892359" name="AutoShape 7"/>
          <p:cNvSpPr>
            <a:spLocks noChangeAspect="1" noChangeArrowheads="1"/>
          </p:cNvSpPr>
          <p:nvPr/>
        </p:nvSpPr>
        <p:spPr bwMode="auto">
          <a:xfrm>
            <a:off x="2651125" y="2863850"/>
            <a:ext cx="1646238"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algn="ctr" eaLnBrk="0" hangingPunct="0">
              <a:lnSpc>
                <a:spcPct val="85000"/>
              </a:lnSpc>
              <a:spcBef>
                <a:spcPct val="15000"/>
              </a:spcBef>
            </a:pPr>
            <a:r>
              <a:rPr lang="en-US" altLang="zh-TW" sz="2000">
                <a:solidFill>
                  <a:schemeClr val="bg2"/>
                </a:solidFill>
              </a:rPr>
              <a:t>Niche</a:t>
            </a:r>
          </a:p>
          <a:p>
            <a:pPr algn="ctr" eaLnBrk="0" hangingPunct="0">
              <a:lnSpc>
                <a:spcPct val="85000"/>
              </a:lnSpc>
              <a:spcBef>
                <a:spcPct val="15000"/>
              </a:spcBef>
            </a:pPr>
            <a:r>
              <a:rPr lang="en-US" altLang="zh-TW" sz="2000">
                <a:solidFill>
                  <a:schemeClr val="bg2"/>
                </a:solidFill>
              </a:rPr>
              <a:t>Marketing</a:t>
            </a:r>
          </a:p>
        </p:txBody>
      </p:sp>
      <p:sp>
        <p:nvSpPr>
          <p:cNvPr id="1892360" name="AutoShape 8"/>
          <p:cNvSpPr>
            <a:spLocks noChangeAspect="1" noChangeArrowheads="1"/>
          </p:cNvSpPr>
          <p:nvPr/>
        </p:nvSpPr>
        <p:spPr bwMode="auto">
          <a:xfrm>
            <a:off x="4503738" y="2863850"/>
            <a:ext cx="1646237" cy="960438"/>
          </a:xfrm>
          <a:prstGeom prst="homePlate">
            <a:avLst>
              <a:gd name="adj" fmla="val 42931"/>
            </a:avLst>
          </a:prstGeom>
          <a:solidFill>
            <a:srgbClr val="DDDDDD"/>
          </a:solidFill>
          <a:ln w="12700">
            <a:solidFill>
              <a:schemeClr val="bg2"/>
            </a:solidFill>
            <a:miter lim="800000"/>
            <a:headEnd/>
            <a:tailEnd/>
          </a:ln>
        </p:spPr>
        <p:txBody>
          <a:bodyPr wrap="none" lIns="92075" tIns="46038" rIns="92075" bIns="46038" anchor="ctr"/>
          <a:lstStyle/>
          <a:p>
            <a:pPr algn="ctr" eaLnBrk="0" hangingPunct="0">
              <a:lnSpc>
                <a:spcPct val="85000"/>
              </a:lnSpc>
              <a:spcBef>
                <a:spcPct val="15000"/>
              </a:spcBef>
            </a:pPr>
            <a:r>
              <a:rPr lang="en-US" altLang="zh-TW" sz="2000">
                <a:solidFill>
                  <a:schemeClr val="bg2"/>
                </a:solidFill>
              </a:rPr>
              <a:t>Database</a:t>
            </a:r>
          </a:p>
          <a:p>
            <a:pPr algn="ctr" eaLnBrk="0" hangingPunct="0">
              <a:lnSpc>
                <a:spcPct val="85000"/>
              </a:lnSpc>
              <a:spcBef>
                <a:spcPct val="15000"/>
              </a:spcBef>
            </a:pPr>
            <a:r>
              <a:rPr lang="en-US" altLang="zh-TW" sz="2000">
                <a:solidFill>
                  <a:schemeClr val="bg2"/>
                </a:solidFill>
              </a:rPr>
              <a:t>Marketing</a:t>
            </a:r>
          </a:p>
        </p:txBody>
      </p:sp>
      <p:sp>
        <p:nvSpPr>
          <p:cNvPr id="1892361" name="Rectangle 9"/>
          <p:cNvSpPr>
            <a:spLocks noChangeAspect="1" noChangeArrowheads="1"/>
          </p:cNvSpPr>
          <p:nvPr/>
        </p:nvSpPr>
        <p:spPr bwMode="auto">
          <a:xfrm>
            <a:off x="1430338" y="1878013"/>
            <a:ext cx="4105275" cy="446087"/>
          </a:xfrm>
          <a:prstGeom prst="rect">
            <a:avLst/>
          </a:prstGeom>
          <a:noFill/>
          <a:ln w="9525">
            <a:noFill/>
            <a:miter lim="800000"/>
            <a:headEnd/>
            <a:tailEnd/>
          </a:ln>
          <a:effectLst/>
        </p:spPr>
        <p:txBody>
          <a:bodyPr wrap="none" lIns="92075" tIns="46038" rIns="92075" bIns="46038" anchor="ctr"/>
          <a:lstStyle/>
          <a:p>
            <a:pPr algn="ctr" eaLnBrk="0" hangingPunct="0">
              <a:lnSpc>
                <a:spcPct val="85000"/>
              </a:lnSpc>
              <a:spcBef>
                <a:spcPct val="15000"/>
              </a:spcBef>
              <a:defRPr/>
            </a:pPr>
            <a:endParaRPr lang="zh-TW" altLang="zh-TW" sz="2800" b="1">
              <a:solidFill>
                <a:srgbClr val="FF6633"/>
              </a:solidFill>
              <a:effectLst>
                <a:outerShdw blurRad="38100" dist="38100" dir="2700000" algn="tl">
                  <a:srgbClr val="000000"/>
                </a:outerShdw>
              </a:effectLst>
              <a:latin typeface="Arial Narrow" pitchFamily="34" charset="0"/>
            </a:endParaRPr>
          </a:p>
        </p:txBody>
      </p:sp>
      <p:sp>
        <p:nvSpPr>
          <p:cNvPr id="1892362" name="Rectangle 10"/>
          <p:cNvSpPr>
            <a:spLocks noChangeAspect="1" noChangeArrowheads="1"/>
          </p:cNvSpPr>
          <p:nvPr/>
        </p:nvSpPr>
        <p:spPr bwMode="auto">
          <a:xfrm>
            <a:off x="1143000" y="6019800"/>
            <a:ext cx="5856288" cy="388938"/>
          </a:xfrm>
          <a:prstGeom prst="rect">
            <a:avLst/>
          </a:prstGeom>
          <a:noFill/>
          <a:ln w="9525">
            <a:noFill/>
            <a:miter lim="800000"/>
            <a:headEnd/>
            <a:tailEnd/>
          </a:ln>
        </p:spPr>
        <p:txBody>
          <a:bodyPr wrap="none" lIns="92075" tIns="46038" rIns="92075" bIns="46038" anchor="ctr"/>
          <a:lstStyle/>
          <a:p>
            <a:pPr algn="ctr" eaLnBrk="0" hangingPunct="0">
              <a:lnSpc>
                <a:spcPct val="85000"/>
              </a:lnSpc>
              <a:spcBef>
                <a:spcPct val="15000"/>
              </a:spcBef>
            </a:pPr>
            <a:endParaRPr lang="zh-TW" altLang="zh-TW" sz="2400" b="1">
              <a:solidFill>
                <a:schemeClr val="bg1"/>
              </a:solidFill>
            </a:endParaRPr>
          </a:p>
        </p:txBody>
      </p:sp>
      <p:sp>
        <p:nvSpPr>
          <p:cNvPr id="1892363" name="AutoShape 11"/>
          <p:cNvSpPr>
            <a:spLocks noChangeArrowheads="1"/>
          </p:cNvSpPr>
          <p:nvPr/>
        </p:nvSpPr>
        <p:spPr bwMode="auto">
          <a:xfrm>
            <a:off x="914400" y="4724400"/>
            <a:ext cx="5791200" cy="1219200"/>
          </a:xfrm>
          <a:prstGeom prst="rightArrow">
            <a:avLst>
              <a:gd name="adj1" fmla="val 45315"/>
              <a:gd name="adj2" fmla="val 69799"/>
            </a:avLst>
          </a:prstGeom>
          <a:solidFill>
            <a:srgbClr val="000099"/>
          </a:solidFill>
          <a:ln w="9525">
            <a:noFill/>
            <a:miter lim="800000"/>
            <a:headEnd/>
            <a:tailEnd/>
          </a:ln>
        </p:spPr>
        <p:txBody>
          <a:bodyPr wrap="none" anchor="ctr"/>
          <a:lstStyle/>
          <a:p>
            <a:pPr algn="ctr" eaLnBrk="0" hangingPunct="0"/>
            <a:r>
              <a:rPr lang="en-US" altLang="zh-TW" sz="2400" b="1">
                <a:solidFill>
                  <a:srgbClr val="FFFF00"/>
                </a:solidFill>
              </a:rPr>
              <a:t>How far along is </a:t>
            </a:r>
            <a:r>
              <a:rPr lang="en-US" altLang="zh-TW" sz="2400" b="1" i="1">
                <a:solidFill>
                  <a:srgbClr val="FFFF00"/>
                </a:solidFill>
              </a:rPr>
              <a:t>your</a:t>
            </a:r>
            <a:r>
              <a:rPr lang="en-US" altLang="zh-TW" sz="2400" b="1">
                <a:solidFill>
                  <a:srgbClr val="FFFF00"/>
                </a:solidFill>
              </a:rPr>
              <a:t> business….?</a:t>
            </a:r>
          </a:p>
        </p:txBody>
      </p:sp>
      <p:sp>
        <p:nvSpPr>
          <p:cNvPr id="1892364" name="AutoShape 12"/>
          <p:cNvSpPr>
            <a:spLocks noChangeArrowheads="1"/>
          </p:cNvSpPr>
          <p:nvPr/>
        </p:nvSpPr>
        <p:spPr bwMode="auto">
          <a:xfrm>
            <a:off x="838200" y="1524000"/>
            <a:ext cx="5410200" cy="838200"/>
          </a:xfrm>
          <a:prstGeom prst="leftRightArrow">
            <a:avLst>
              <a:gd name="adj1" fmla="val 65000"/>
              <a:gd name="adj2" fmla="val 85702"/>
            </a:avLst>
          </a:prstGeom>
          <a:gradFill rotWithShape="0">
            <a:gsLst>
              <a:gs pos="0">
                <a:srgbClr val="DDDDDD"/>
              </a:gs>
              <a:gs pos="50000">
                <a:schemeClr val="folHlink"/>
              </a:gs>
              <a:gs pos="100000">
                <a:srgbClr val="DDDDDD"/>
              </a:gs>
            </a:gsLst>
            <a:lin ang="0" scaled="1"/>
          </a:gradFill>
          <a:ln w="9525">
            <a:solidFill>
              <a:schemeClr val="folHlink"/>
            </a:solidFill>
            <a:miter lim="800000"/>
            <a:headEnd/>
            <a:tailEnd/>
          </a:ln>
          <a:effectLst/>
        </p:spPr>
        <p:txBody>
          <a:bodyPr wrap="none" anchor="ctr"/>
          <a:lstStyle/>
          <a:p>
            <a:pPr algn="ctr">
              <a:defRPr/>
            </a:pPr>
            <a:r>
              <a:rPr lang="en-US" altLang="zh-TW" sz="2400">
                <a:solidFill>
                  <a:srgbClr val="000099"/>
                </a:solidFill>
              </a:rPr>
              <a:t>Product-driven marketing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1892361"/>
                                        </p:tgtEl>
                                        <p:attrNameLst>
                                          <p:attrName>style.visibility</p:attrName>
                                        </p:attrNameLst>
                                      </p:cBhvr>
                                      <p:to>
                                        <p:strVal val="visible"/>
                                      </p:to>
                                    </p:set>
                                    <p:animEffect transition="in" filter="barn(outVertical)">
                                      <p:cBhvr>
                                        <p:cTn id="7" dur="500"/>
                                        <p:tgtEl>
                                          <p:spTgt spid="1892361"/>
                                        </p:tgtEl>
                                      </p:cBhvr>
                                    </p:animEffect>
                                  </p:childTnLst>
                                </p:cTn>
                              </p:par>
                            </p:childTnLst>
                          </p:cTn>
                        </p:par>
                        <p:par>
                          <p:cTn id="8" fill="hold">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892362"/>
                                        </p:tgtEl>
                                        <p:attrNameLst>
                                          <p:attrName>style.visibility</p:attrName>
                                        </p:attrNameLst>
                                      </p:cBhvr>
                                      <p:to>
                                        <p:strVal val="visible"/>
                                      </p:to>
                                    </p:set>
                                    <p:animEffect transition="in" filter="wipe(left)">
                                      <p:cBhvr>
                                        <p:cTn id="11" dur="500"/>
                                        <p:tgtEl>
                                          <p:spTgt spid="189236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92358"/>
                                        </p:tgtEl>
                                        <p:attrNameLst>
                                          <p:attrName>style.visibility</p:attrName>
                                        </p:attrNameLst>
                                      </p:cBhvr>
                                      <p:to>
                                        <p:strVal val="visible"/>
                                      </p:to>
                                    </p:set>
                                    <p:animEffect transition="in" filter="dissolve">
                                      <p:cBhvr>
                                        <p:cTn id="16" dur="500"/>
                                        <p:tgtEl>
                                          <p:spTgt spid="189235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92359"/>
                                        </p:tgtEl>
                                        <p:attrNameLst>
                                          <p:attrName>style.visibility</p:attrName>
                                        </p:attrNameLst>
                                      </p:cBhvr>
                                      <p:to>
                                        <p:strVal val="visible"/>
                                      </p:to>
                                    </p:set>
                                    <p:animEffect transition="in" filter="dissolve">
                                      <p:cBhvr>
                                        <p:cTn id="21" dur="500"/>
                                        <p:tgtEl>
                                          <p:spTgt spid="189235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92360"/>
                                        </p:tgtEl>
                                        <p:attrNameLst>
                                          <p:attrName>style.visibility</p:attrName>
                                        </p:attrNameLst>
                                      </p:cBhvr>
                                      <p:to>
                                        <p:strVal val="visible"/>
                                      </p:to>
                                    </p:set>
                                    <p:animEffect transition="in" filter="dissolve">
                                      <p:cBhvr>
                                        <p:cTn id="26" dur="500"/>
                                        <p:tgtEl>
                                          <p:spTgt spid="189236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92357"/>
                                        </p:tgtEl>
                                        <p:attrNameLst>
                                          <p:attrName>style.visibility</p:attrName>
                                        </p:attrNameLst>
                                      </p:cBhvr>
                                      <p:to>
                                        <p:strVal val="visible"/>
                                      </p:to>
                                    </p:set>
                                    <p:anim calcmode="lin" valueType="num">
                                      <p:cBhvr additive="base">
                                        <p:cTn id="31" dur="500" fill="hold"/>
                                        <p:tgtEl>
                                          <p:spTgt spid="1892357"/>
                                        </p:tgtEl>
                                        <p:attrNameLst>
                                          <p:attrName>ppt_x</p:attrName>
                                        </p:attrNameLst>
                                      </p:cBhvr>
                                      <p:tavLst>
                                        <p:tav tm="0">
                                          <p:val>
                                            <p:strVal val="#ppt_x"/>
                                          </p:val>
                                        </p:tav>
                                        <p:tav tm="100000">
                                          <p:val>
                                            <p:strVal val="#ppt_x"/>
                                          </p:val>
                                        </p:tav>
                                      </p:tavLst>
                                    </p:anim>
                                    <p:anim calcmode="lin" valueType="num">
                                      <p:cBhvr additive="base">
                                        <p:cTn id="32" dur="500" fill="hold"/>
                                        <p:tgtEl>
                                          <p:spTgt spid="189235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892364"/>
                                        </p:tgtEl>
                                        <p:attrNameLst>
                                          <p:attrName>style.visibility</p:attrName>
                                        </p:attrNameLst>
                                      </p:cBhvr>
                                      <p:to>
                                        <p:strVal val="visible"/>
                                      </p:to>
                                    </p:set>
                                    <p:animEffect transition="in" filter="barn(outVertical)">
                                      <p:cBhvr>
                                        <p:cTn id="37" dur="500"/>
                                        <p:tgtEl>
                                          <p:spTgt spid="189236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92356"/>
                                        </p:tgtEl>
                                        <p:attrNameLst>
                                          <p:attrName>style.visibility</p:attrName>
                                        </p:attrNameLst>
                                      </p:cBhvr>
                                      <p:to>
                                        <p:strVal val="visible"/>
                                      </p:to>
                                    </p:set>
                                    <p:animEffect transition="in" filter="dissolve">
                                      <p:cBhvr>
                                        <p:cTn id="42" dur="500"/>
                                        <p:tgtEl>
                                          <p:spTgt spid="189235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92355"/>
                                        </p:tgtEl>
                                        <p:attrNameLst>
                                          <p:attrName>style.visibility</p:attrName>
                                        </p:attrNameLst>
                                      </p:cBhvr>
                                      <p:to>
                                        <p:strVal val="visible"/>
                                      </p:to>
                                    </p:set>
                                    <p:anim calcmode="lin" valueType="num">
                                      <p:cBhvr additive="base">
                                        <p:cTn id="47" dur="500" fill="hold"/>
                                        <p:tgtEl>
                                          <p:spTgt spid="1892355"/>
                                        </p:tgtEl>
                                        <p:attrNameLst>
                                          <p:attrName>ppt_x</p:attrName>
                                        </p:attrNameLst>
                                      </p:cBhvr>
                                      <p:tavLst>
                                        <p:tav tm="0">
                                          <p:val>
                                            <p:strVal val="#ppt_x"/>
                                          </p:val>
                                        </p:tav>
                                        <p:tav tm="100000">
                                          <p:val>
                                            <p:strVal val="#ppt_x"/>
                                          </p:val>
                                        </p:tav>
                                      </p:tavLst>
                                    </p:anim>
                                    <p:anim calcmode="lin" valueType="num">
                                      <p:cBhvr additive="base">
                                        <p:cTn id="48" dur="500" fill="hold"/>
                                        <p:tgtEl>
                                          <p:spTgt spid="189235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92363"/>
                                        </p:tgtEl>
                                        <p:attrNameLst>
                                          <p:attrName>style.visibility</p:attrName>
                                        </p:attrNameLst>
                                      </p:cBhvr>
                                      <p:to>
                                        <p:strVal val="visible"/>
                                      </p:to>
                                    </p:set>
                                    <p:animEffect transition="in" filter="wipe(left)">
                                      <p:cBhvr>
                                        <p:cTn id="53" dur="500"/>
                                        <p:tgtEl>
                                          <p:spTgt spid="1892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2355" grpId="0" animBg="1" autoUpdateAnimBg="0"/>
      <p:bldP spid="1892356" grpId="0" animBg="1" autoUpdateAnimBg="0"/>
      <p:bldP spid="1892357" grpId="0" animBg="1" autoUpdateAnimBg="0"/>
      <p:bldP spid="1892358" grpId="0" animBg="1" autoUpdateAnimBg="0"/>
      <p:bldP spid="1892359" grpId="0" animBg="1" autoUpdateAnimBg="0"/>
      <p:bldP spid="1892360" grpId="0" animBg="1" autoUpdateAnimBg="0"/>
      <p:bldP spid="1892361" grpId="0" autoUpdateAnimBg="0"/>
      <p:bldP spid="1892362" grpId="0" autoUpdateAnimBg="0"/>
      <p:bldP spid="1892363" grpId="0" animBg="1" autoUpdateAnimBg="0"/>
      <p:bldP spid="189236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5"/>
          <p:cNvSpPr>
            <a:spLocks noGrp="1"/>
          </p:cNvSpPr>
          <p:nvPr>
            <p:ph type="sldNum" sz="quarter" idx="12"/>
          </p:nvPr>
        </p:nvSpPr>
        <p:spPr/>
        <p:txBody>
          <a:bodyPr/>
          <a:lstStyle/>
          <a:p>
            <a:pPr>
              <a:defRPr/>
            </a:pPr>
            <a:fld id="{229A09D4-4F14-44AA-869F-A3925030BC73}" type="slidenum">
              <a:rPr lang="en-US" altLang="zh-TW"/>
              <a:pPr>
                <a:defRPr/>
              </a:pPr>
              <a:t>15</a:t>
            </a:fld>
            <a:endParaRPr lang="en-US" altLang="zh-TW"/>
          </a:p>
        </p:txBody>
      </p:sp>
      <p:sp>
        <p:nvSpPr>
          <p:cNvPr id="1880066" name="Rectangle 2"/>
          <p:cNvSpPr>
            <a:spLocks noGrp="1" noChangeArrowheads="1"/>
          </p:cNvSpPr>
          <p:nvPr>
            <p:ph type="title"/>
          </p:nvPr>
        </p:nvSpPr>
        <p:spPr>
          <a:xfrm>
            <a:off x="395288" y="188913"/>
            <a:ext cx="8229600" cy="1143000"/>
          </a:xfrm>
        </p:spPr>
        <p:txBody>
          <a:bodyPr/>
          <a:lstStyle/>
          <a:p>
            <a:pPr eaLnBrk="1" hangingPunct="1">
              <a:defRPr/>
            </a:pPr>
            <a:r>
              <a:rPr lang="zh-TW" altLang="en-US" smtClean="0"/>
              <a:t>信息傳遞的典範轉移</a:t>
            </a:r>
          </a:p>
        </p:txBody>
      </p:sp>
      <p:sp>
        <p:nvSpPr>
          <p:cNvPr id="122884" name="Rectangle 3"/>
          <p:cNvSpPr>
            <a:spLocks noGrp="1" noChangeArrowheads="1"/>
          </p:cNvSpPr>
          <p:nvPr>
            <p:ph type="body" idx="1"/>
          </p:nvPr>
        </p:nvSpPr>
        <p:spPr/>
        <p:txBody>
          <a:bodyPr/>
          <a:lstStyle/>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a:p>
            <a:pPr eaLnBrk="1" hangingPunct="1">
              <a:lnSpc>
                <a:spcPct val="110000"/>
              </a:lnSpc>
            </a:pPr>
            <a:endParaRPr lang="en-US" altLang="zh-TW" smtClean="0"/>
          </a:p>
        </p:txBody>
      </p:sp>
      <p:grpSp>
        <p:nvGrpSpPr>
          <p:cNvPr id="2" name="Group 4"/>
          <p:cNvGrpSpPr>
            <a:grpSpLocks/>
          </p:cNvGrpSpPr>
          <p:nvPr/>
        </p:nvGrpSpPr>
        <p:grpSpPr bwMode="auto">
          <a:xfrm>
            <a:off x="1187450" y="1341438"/>
            <a:ext cx="7143750" cy="4391025"/>
            <a:chOff x="1270" y="1296"/>
            <a:chExt cx="3408" cy="1868"/>
          </a:xfrm>
        </p:grpSpPr>
        <p:grpSp>
          <p:nvGrpSpPr>
            <p:cNvPr id="3" name="Group 5"/>
            <p:cNvGrpSpPr>
              <a:grpSpLocks/>
            </p:cNvGrpSpPr>
            <p:nvPr/>
          </p:nvGrpSpPr>
          <p:grpSpPr bwMode="auto">
            <a:xfrm>
              <a:off x="1486" y="1354"/>
              <a:ext cx="2640" cy="1632"/>
              <a:chOff x="1872" y="1488"/>
              <a:chExt cx="2640" cy="1632"/>
            </a:xfrm>
          </p:grpSpPr>
          <p:sp>
            <p:nvSpPr>
              <p:cNvPr id="122904" name="Line 6"/>
              <p:cNvSpPr>
                <a:spLocks noChangeShapeType="1"/>
              </p:cNvSpPr>
              <p:nvPr/>
            </p:nvSpPr>
            <p:spPr bwMode="auto">
              <a:xfrm flipV="1">
                <a:off x="1872" y="1488"/>
                <a:ext cx="0" cy="1632"/>
              </a:xfrm>
              <a:prstGeom prst="line">
                <a:avLst/>
              </a:prstGeom>
              <a:noFill/>
              <a:ln w="9525">
                <a:solidFill>
                  <a:schemeClr val="tx1"/>
                </a:solidFill>
                <a:round/>
                <a:headEnd/>
                <a:tailEnd type="triangle" w="med" len="lg"/>
              </a:ln>
            </p:spPr>
            <p:txBody>
              <a:bodyPr anchor="ctr">
                <a:spAutoFit/>
              </a:bodyPr>
              <a:lstStyle/>
              <a:p>
                <a:endParaRPr lang="zh-TW" altLang="en-US"/>
              </a:p>
            </p:txBody>
          </p:sp>
          <p:sp>
            <p:nvSpPr>
              <p:cNvPr id="122905" name="Line 7"/>
              <p:cNvSpPr>
                <a:spLocks noChangeShapeType="1"/>
              </p:cNvSpPr>
              <p:nvPr/>
            </p:nvSpPr>
            <p:spPr bwMode="auto">
              <a:xfrm>
                <a:off x="1872" y="3120"/>
                <a:ext cx="2640" cy="0"/>
              </a:xfrm>
              <a:prstGeom prst="line">
                <a:avLst/>
              </a:prstGeom>
              <a:noFill/>
              <a:ln w="9525">
                <a:solidFill>
                  <a:schemeClr val="tx1"/>
                </a:solidFill>
                <a:round/>
                <a:headEnd/>
                <a:tailEnd type="triangle" w="med" len="lg"/>
              </a:ln>
            </p:spPr>
            <p:txBody>
              <a:bodyPr wrap="none" anchor="ctr">
                <a:spAutoFit/>
              </a:bodyPr>
              <a:lstStyle/>
              <a:p>
                <a:endParaRPr lang="zh-TW" altLang="en-US"/>
              </a:p>
            </p:txBody>
          </p:sp>
        </p:grpSp>
        <p:sp>
          <p:nvSpPr>
            <p:cNvPr id="122888" name="Text Box 8"/>
            <p:cNvSpPr txBox="1">
              <a:spLocks noChangeArrowheads="1"/>
            </p:cNvSpPr>
            <p:nvPr/>
          </p:nvSpPr>
          <p:spPr bwMode="auto">
            <a:xfrm>
              <a:off x="1270" y="1296"/>
              <a:ext cx="219" cy="234"/>
            </a:xfrm>
            <a:prstGeom prst="rect">
              <a:avLst/>
            </a:prstGeom>
            <a:noFill/>
            <a:ln w="9525">
              <a:noFill/>
              <a:miter lim="800000"/>
              <a:headEnd/>
              <a:tailEnd/>
            </a:ln>
          </p:spPr>
          <p:txBody>
            <a:bodyPr vert="eaVert" wrap="none">
              <a:spAutoFit/>
            </a:bodyPr>
            <a:lstStyle/>
            <a:p>
              <a:pPr eaLnBrk="0" hangingPunct="0"/>
              <a:r>
                <a:rPr kumimoji="0" lang="zh-TW" altLang="en-US">
                  <a:latin typeface="Times New Roman" pitchFamily="18" charset="0"/>
                  <a:ea typeface="標楷體" pitchFamily="65" charset="-120"/>
                </a:rPr>
                <a:t>成本</a:t>
              </a:r>
            </a:p>
          </p:txBody>
        </p:sp>
        <p:sp>
          <p:nvSpPr>
            <p:cNvPr id="122889" name="Text Box 9"/>
            <p:cNvSpPr txBox="1">
              <a:spLocks noChangeArrowheads="1"/>
            </p:cNvSpPr>
            <p:nvPr/>
          </p:nvSpPr>
          <p:spPr bwMode="auto">
            <a:xfrm>
              <a:off x="3820" y="3008"/>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時間</a:t>
              </a:r>
            </a:p>
          </p:txBody>
        </p:sp>
        <p:grpSp>
          <p:nvGrpSpPr>
            <p:cNvPr id="4" name="Group 10"/>
            <p:cNvGrpSpPr>
              <a:grpSpLocks/>
            </p:cNvGrpSpPr>
            <p:nvPr/>
          </p:nvGrpSpPr>
          <p:grpSpPr bwMode="auto">
            <a:xfrm>
              <a:off x="1630" y="1498"/>
              <a:ext cx="2304" cy="1344"/>
              <a:chOff x="2112" y="1632"/>
              <a:chExt cx="2552" cy="1872"/>
            </a:xfrm>
          </p:grpSpPr>
          <p:sp>
            <p:nvSpPr>
              <p:cNvPr id="122899" name="Freeform 11"/>
              <p:cNvSpPr>
                <a:spLocks/>
              </p:cNvSpPr>
              <p:nvPr/>
            </p:nvSpPr>
            <p:spPr bwMode="auto">
              <a:xfrm>
                <a:off x="2112" y="1632"/>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122900" name="Freeform 12"/>
              <p:cNvSpPr>
                <a:spLocks/>
              </p:cNvSpPr>
              <p:nvPr/>
            </p:nvSpPr>
            <p:spPr bwMode="auto">
              <a:xfrm>
                <a:off x="2496" y="1968"/>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122901" name="Freeform 13"/>
              <p:cNvSpPr>
                <a:spLocks/>
              </p:cNvSpPr>
              <p:nvPr/>
            </p:nvSpPr>
            <p:spPr bwMode="auto">
              <a:xfrm>
                <a:off x="2928" y="2304"/>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122902" name="Freeform 14"/>
              <p:cNvSpPr>
                <a:spLocks/>
              </p:cNvSpPr>
              <p:nvPr/>
            </p:nvSpPr>
            <p:spPr bwMode="auto">
              <a:xfrm>
                <a:off x="3408" y="2640"/>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sp>
            <p:nvSpPr>
              <p:cNvPr id="122903" name="Freeform 15"/>
              <p:cNvSpPr>
                <a:spLocks/>
              </p:cNvSpPr>
              <p:nvPr/>
            </p:nvSpPr>
            <p:spPr bwMode="auto">
              <a:xfrm>
                <a:off x="3888" y="2976"/>
                <a:ext cx="776" cy="528"/>
              </a:xfrm>
              <a:custGeom>
                <a:avLst/>
                <a:gdLst>
                  <a:gd name="T0" fmla="*/ 0 w 776"/>
                  <a:gd name="T1" fmla="*/ 0 h 512"/>
                  <a:gd name="T2" fmla="*/ 776 w 776"/>
                  <a:gd name="T3" fmla="*/ 587 h 512"/>
                  <a:gd name="T4" fmla="*/ 0 60000 65536"/>
                  <a:gd name="T5" fmla="*/ 0 60000 65536"/>
                  <a:gd name="T6" fmla="*/ 0 w 776"/>
                  <a:gd name="T7" fmla="*/ 0 h 512"/>
                  <a:gd name="T8" fmla="*/ 776 w 776"/>
                  <a:gd name="T9" fmla="*/ 512 h 512"/>
                </a:gdLst>
                <a:ahLst/>
                <a:cxnLst>
                  <a:cxn ang="T4">
                    <a:pos x="T0" y="T1"/>
                  </a:cxn>
                  <a:cxn ang="T5">
                    <a:pos x="T2" y="T3"/>
                  </a:cxn>
                </a:cxnLst>
                <a:rect l="T6" t="T7" r="T8" b="T9"/>
                <a:pathLst>
                  <a:path w="776" h="512">
                    <a:moveTo>
                      <a:pt x="0" y="0"/>
                    </a:moveTo>
                    <a:cubicBezTo>
                      <a:pt x="0" y="512"/>
                      <a:pt x="456" y="488"/>
                      <a:pt x="776" y="432"/>
                    </a:cubicBezTo>
                  </a:path>
                </a:pathLst>
              </a:custGeom>
              <a:noFill/>
              <a:ln w="19050">
                <a:solidFill>
                  <a:schemeClr val="tx1"/>
                </a:solidFill>
                <a:round/>
                <a:headEnd/>
                <a:tailEnd/>
              </a:ln>
            </p:spPr>
            <p:txBody>
              <a:bodyPr anchor="ctr">
                <a:spAutoFit/>
              </a:bodyPr>
              <a:lstStyle/>
              <a:p>
                <a:endParaRPr lang="zh-TW" altLang="en-US"/>
              </a:p>
            </p:txBody>
          </p:sp>
        </p:grpSp>
        <p:sp>
          <p:nvSpPr>
            <p:cNvPr id="122891" name="Text Box 16"/>
            <p:cNvSpPr txBox="1">
              <a:spLocks noChangeArrowheads="1"/>
            </p:cNvSpPr>
            <p:nvPr/>
          </p:nvSpPr>
          <p:spPr bwMode="auto">
            <a:xfrm>
              <a:off x="1918" y="1498"/>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馬車</a:t>
              </a:r>
            </a:p>
          </p:txBody>
        </p:sp>
        <p:sp>
          <p:nvSpPr>
            <p:cNvPr id="122892" name="Text Box 17"/>
            <p:cNvSpPr txBox="1">
              <a:spLocks noChangeArrowheads="1"/>
            </p:cNvSpPr>
            <p:nvPr/>
          </p:nvSpPr>
          <p:spPr bwMode="auto">
            <a:xfrm>
              <a:off x="2350" y="1738"/>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火車</a:t>
              </a:r>
            </a:p>
          </p:txBody>
        </p:sp>
        <p:sp>
          <p:nvSpPr>
            <p:cNvPr id="122893" name="Text Box 18"/>
            <p:cNvSpPr txBox="1">
              <a:spLocks noChangeArrowheads="1"/>
            </p:cNvSpPr>
            <p:nvPr/>
          </p:nvSpPr>
          <p:spPr bwMode="auto">
            <a:xfrm>
              <a:off x="2782" y="1978"/>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電報</a:t>
              </a:r>
            </a:p>
          </p:txBody>
        </p:sp>
        <p:sp>
          <p:nvSpPr>
            <p:cNvPr id="122894" name="Text Box 19"/>
            <p:cNvSpPr txBox="1">
              <a:spLocks noChangeArrowheads="1"/>
            </p:cNvSpPr>
            <p:nvPr/>
          </p:nvSpPr>
          <p:spPr bwMode="auto">
            <a:xfrm>
              <a:off x="3214" y="2266"/>
              <a:ext cx="30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電話</a:t>
              </a:r>
            </a:p>
          </p:txBody>
        </p:sp>
        <p:sp>
          <p:nvSpPr>
            <p:cNvPr id="122895" name="Text Box 20"/>
            <p:cNvSpPr txBox="1">
              <a:spLocks noChangeArrowheads="1"/>
            </p:cNvSpPr>
            <p:nvPr/>
          </p:nvSpPr>
          <p:spPr bwMode="auto">
            <a:xfrm>
              <a:off x="3742" y="2553"/>
              <a:ext cx="936" cy="156"/>
            </a:xfrm>
            <a:prstGeom prst="rect">
              <a:avLst/>
            </a:prstGeom>
            <a:noFill/>
            <a:ln w="9525">
              <a:noFill/>
              <a:miter lim="800000"/>
              <a:headEnd/>
              <a:tailEnd/>
            </a:ln>
          </p:spPr>
          <p:txBody>
            <a:bodyPr wrap="none">
              <a:spAutoFit/>
            </a:bodyPr>
            <a:lstStyle/>
            <a:p>
              <a:pPr eaLnBrk="0" hangingPunct="0"/>
              <a:r>
                <a:rPr kumimoji="0" lang="zh-TW" altLang="en-US">
                  <a:latin typeface="Times New Roman" pitchFamily="18" charset="0"/>
                  <a:ea typeface="標楷體" pitchFamily="65" charset="-120"/>
                </a:rPr>
                <a:t>網路視訊</a:t>
              </a:r>
              <a:r>
                <a:rPr kumimoji="0" lang="en-US" altLang="zh-TW">
                  <a:latin typeface="Times New Roman" pitchFamily="18" charset="0"/>
                  <a:ea typeface="標楷體" pitchFamily="65" charset="-120"/>
                </a:rPr>
                <a:t>(Internet)</a:t>
              </a:r>
            </a:p>
          </p:txBody>
        </p:sp>
        <p:sp>
          <p:nvSpPr>
            <p:cNvPr id="122896" name="Line 21"/>
            <p:cNvSpPr>
              <a:spLocks noChangeShapeType="1"/>
            </p:cNvSpPr>
            <p:nvPr/>
          </p:nvSpPr>
          <p:spPr bwMode="auto">
            <a:xfrm>
              <a:off x="1776" y="1776"/>
              <a:ext cx="1" cy="288"/>
            </a:xfrm>
            <a:prstGeom prst="line">
              <a:avLst/>
            </a:prstGeom>
            <a:noFill/>
            <a:ln w="9525">
              <a:solidFill>
                <a:schemeClr val="tx1"/>
              </a:solidFill>
              <a:round/>
              <a:headEnd/>
              <a:tailEnd type="triangle" w="med" len="lg"/>
            </a:ln>
          </p:spPr>
          <p:txBody>
            <a:bodyPr wrap="none" anchor="ctr">
              <a:spAutoFit/>
            </a:bodyPr>
            <a:lstStyle/>
            <a:p>
              <a:endParaRPr lang="zh-TW" altLang="en-US"/>
            </a:p>
          </p:txBody>
        </p:sp>
        <p:sp>
          <p:nvSpPr>
            <p:cNvPr id="122897" name="Freeform 22"/>
            <p:cNvSpPr>
              <a:spLocks/>
            </p:cNvSpPr>
            <p:nvPr/>
          </p:nvSpPr>
          <p:spPr bwMode="auto">
            <a:xfrm>
              <a:off x="1927" y="1991"/>
              <a:ext cx="146" cy="164"/>
            </a:xfrm>
            <a:custGeom>
              <a:avLst/>
              <a:gdLst>
                <a:gd name="T0" fmla="*/ 146 w 146"/>
                <a:gd name="T1" fmla="*/ 0 h 164"/>
                <a:gd name="T2" fmla="*/ 0 w 146"/>
                <a:gd name="T3" fmla="*/ 164 h 164"/>
                <a:gd name="T4" fmla="*/ 0 60000 65536"/>
                <a:gd name="T5" fmla="*/ 0 60000 65536"/>
                <a:gd name="T6" fmla="*/ 0 w 146"/>
                <a:gd name="T7" fmla="*/ 0 h 164"/>
                <a:gd name="T8" fmla="*/ 146 w 146"/>
                <a:gd name="T9" fmla="*/ 164 h 164"/>
              </a:gdLst>
              <a:ahLst/>
              <a:cxnLst>
                <a:cxn ang="T4">
                  <a:pos x="T0" y="T1"/>
                </a:cxn>
                <a:cxn ang="T5">
                  <a:pos x="T2" y="T3"/>
                </a:cxn>
              </a:cxnLst>
              <a:rect l="T6" t="T7" r="T8" b="T9"/>
              <a:pathLst>
                <a:path w="146" h="164">
                  <a:moveTo>
                    <a:pt x="146" y="0"/>
                  </a:moveTo>
                  <a:lnTo>
                    <a:pt x="0" y="164"/>
                  </a:lnTo>
                </a:path>
              </a:pathLst>
            </a:custGeom>
            <a:noFill/>
            <a:ln w="9525">
              <a:solidFill>
                <a:schemeClr val="tx1"/>
              </a:solidFill>
              <a:round/>
              <a:headEnd/>
              <a:tailEnd type="triangle" w="med" len="lg"/>
            </a:ln>
          </p:spPr>
          <p:txBody>
            <a:bodyPr wrap="none" anchor="ctr">
              <a:spAutoFit/>
            </a:bodyPr>
            <a:lstStyle/>
            <a:p>
              <a:endParaRPr lang="zh-TW" altLang="en-US"/>
            </a:p>
          </p:txBody>
        </p:sp>
        <p:sp>
          <p:nvSpPr>
            <p:cNvPr id="122898" name="Text Box 23"/>
            <p:cNvSpPr txBox="1">
              <a:spLocks noChangeArrowheads="1"/>
            </p:cNvSpPr>
            <p:nvPr/>
          </p:nvSpPr>
          <p:spPr bwMode="auto">
            <a:xfrm>
              <a:off x="1724" y="2064"/>
              <a:ext cx="219" cy="864"/>
            </a:xfrm>
            <a:prstGeom prst="rect">
              <a:avLst/>
            </a:prstGeom>
            <a:noFill/>
            <a:ln w="9525">
              <a:noFill/>
              <a:miter lim="800000"/>
              <a:headEnd/>
              <a:tailEnd/>
            </a:ln>
          </p:spPr>
          <p:txBody>
            <a:bodyPr vert="eaVert">
              <a:spAutoFit/>
            </a:bodyPr>
            <a:lstStyle/>
            <a:p>
              <a:pPr eaLnBrk="0" hangingPunct="0"/>
              <a:r>
                <a:rPr kumimoji="0" lang="zh-TW" altLang="en-US">
                  <a:latin typeface="Times New Roman" pitchFamily="18" charset="0"/>
                  <a:ea typeface="標楷體" pitchFamily="65" charset="-120"/>
                </a:rPr>
                <a:t>注意新典範</a:t>
              </a:r>
            </a:p>
          </p:txBody>
        </p:sp>
      </p:grpSp>
      <p:sp>
        <p:nvSpPr>
          <p:cNvPr id="122886" name="Text Box 24"/>
          <p:cNvSpPr txBox="1">
            <a:spLocks noChangeArrowheads="1"/>
          </p:cNvSpPr>
          <p:nvPr/>
        </p:nvSpPr>
        <p:spPr bwMode="auto">
          <a:xfrm>
            <a:off x="2916238" y="5734050"/>
            <a:ext cx="2317750" cy="336550"/>
          </a:xfrm>
          <a:prstGeom prst="rect">
            <a:avLst/>
          </a:prstGeom>
          <a:noFill/>
          <a:ln w="9525">
            <a:noFill/>
            <a:miter lim="800000"/>
            <a:headEnd/>
            <a:tailEnd/>
          </a:ln>
        </p:spPr>
        <p:txBody>
          <a:bodyPr wrap="none">
            <a:spAutoFit/>
          </a:bodyPr>
          <a:lstStyle/>
          <a:p>
            <a:r>
              <a:rPr lang="zh-TW" altLang="en-US" sz="1600">
                <a:latin typeface="Times New Roman" pitchFamily="18" charset="0"/>
                <a:ea typeface="標楷體" pitchFamily="65" charset="-120"/>
              </a:rPr>
              <a:t>資料來源：林東清</a:t>
            </a:r>
            <a:r>
              <a:rPr lang="en-US" altLang="zh-TW" sz="1600">
                <a:latin typeface="Times New Roman" pitchFamily="18" charset="0"/>
                <a:ea typeface="Arial Unicode MS" pitchFamily="34" charset="-120"/>
                <a:cs typeface="Arial Unicode MS" pitchFamily="34" charset="-120"/>
              </a:rPr>
              <a:t>, 2004</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投影片編號版面配置區 3"/>
          <p:cNvSpPr>
            <a:spLocks noGrp="1"/>
          </p:cNvSpPr>
          <p:nvPr>
            <p:ph type="sldNum" sz="quarter" idx="12"/>
          </p:nvPr>
        </p:nvSpPr>
        <p:spPr/>
        <p:txBody>
          <a:bodyPr/>
          <a:lstStyle/>
          <a:p>
            <a:pPr>
              <a:defRPr/>
            </a:pPr>
            <a:fld id="{71621D23-A996-42BF-968C-E614EE6C4966}" type="slidenum">
              <a:rPr lang="en-US" altLang="zh-TW"/>
              <a:pPr>
                <a:defRPr/>
              </a:pPr>
              <a:t>16</a:t>
            </a:fld>
            <a:endParaRPr lang="en-US" altLang="zh-TW"/>
          </a:p>
        </p:txBody>
      </p:sp>
      <p:sp>
        <p:nvSpPr>
          <p:cNvPr id="123907" name="Rectangle 2"/>
          <p:cNvSpPr>
            <a:spLocks noChangeArrowheads="1"/>
          </p:cNvSpPr>
          <p:nvPr/>
        </p:nvSpPr>
        <p:spPr bwMode="auto">
          <a:xfrm>
            <a:off x="1219200" y="0"/>
            <a:ext cx="7791450" cy="914400"/>
          </a:xfrm>
          <a:prstGeom prst="rect">
            <a:avLst/>
          </a:prstGeom>
          <a:noFill/>
          <a:ln w="9525">
            <a:noFill/>
            <a:miter lim="800000"/>
            <a:headEnd/>
            <a:tailEnd/>
          </a:ln>
        </p:spPr>
        <p:txBody>
          <a:bodyPr lIns="92075" tIns="46038" rIns="92075" bIns="46038" anchor="ctr"/>
          <a:lstStyle/>
          <a:p>
            <a:r>
              <a:rPr lang="zh-TW" altLang="zh-TW" sz="3800">
                <a:solidFill>
                  <a:schemeClr val="tx2"/>
                </a:solidFill>
                <a:latin typeface="標楷體" pitchFamily="65" charset="-120"/>
                <a:ea typeface="標楷體" pitchFamily="65" charset="-120"/>
              </a:rPr>
              <a:t> </a:t>
            </a:r>
            <a:r>
              <a:rPr lang="zh-TW" altLang="zh-TW" sz="3200" b="1">
                <a:solidFill>
                  <a:schemeClr val="tx2"/>
                </a:solidFill>
                <a:latin typeface="標楷體" pitchFamily="65" charset="-120"/>
                <a:ea typeface="標楷體" pitchFamily="65" charset="-120"/>
              </a:rPr>
              <a:t>企業</a:t>
            </a:r>
            <a:r>
              <a:rPr lang="zh-TW" altLang="en-US" sz="3200" b="1">
                <a:solidFill>
                  <a:schemeClr val="tx2"/>
                </a:solidFill>
                <a:latin typeface="標楷體" pitchFamily="65" charset="-120"/>
                <a:ea typeface="標楷體" pitchFamily="65" charset="-120"/>
              </a:rPr>
              <a:t>資訊技術應用趨勢與發展重點</a:t>
            </a:r>
            <a:endParaRPr lang="zh-TW" altLang="zh-TW" sz="3200">
              <a:solidFill>
                <a:schemeClr val="tx2"/>
              </a:solidFill>
              <a:latin typeface="標楷體" pitchFamily="65" charset="-120"/>
              <a:ea typeface="標楷體" pitchFamily="65" charset="-120"/>
            </a:endParaRPr>
          </a:p>
        </p:txBody>
      </p:sp>
      <p:sp>
        <p:nvSpPr>
          <p:cNvPr id="123908" name="Text Box 3"/>
          <p:cNvSpPr txBox="1">
            <a:spLocks noChangeArrowheads="1"/>
          </p:cNvSpPr>
          <p:nvPr/>
        </p:nvSpPr>
        <p:spPr bwMode="auto">
          <a:xfrm>
            <a:off x="1144588" y="5984875"/>
            <a:ext cx="3365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I</a:t>
            </a:r>
          </a:p>
        </p:txBody>
      </p:sp>
      <p:sp>
        <p:nvSpPr>
          <p:cNvPr id="123909" name="Text Box 4"/>
          <p:cNvSpPr txBox="1">
            <a:spLocks noChangeArrowheads="1"/>
          </p:cNvSpPr>
          <p:nvPr/>
        </p:nvSpPr>
        <p:spPr bwMode="auto">
          <a:xfrm>
            <a:off x="2998788" y="5945188"/>
            <a:ext cx="4889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II</a:t>
            </a:r>
          </a:p>
        </p:txBody>
      </p:sp>
      <p:sp>
        <p:nvSpPr>
          <p:cNvPr id="123910" name="Text Box 5"/>
          <p:cNvSpPr txBox="1">
            <a:spLocks noChangeArrowheads="1"/>
          </p:cNvSpPr>
          <p:nvPr/>
        </p:nvSpPr>
        <p:spPr bwMode="auto">
          <a:xfrm>
            <a:off x="5024438" y="5945188"/>
            <a:ext cx="6413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III</a:t>
            </a:r>
          </a:p>
        </p:txBody>
      </p:sp>
      <p:sp>
        <p:nvSpPr>
          <p:cNvPr id="123911" name="Text Box 6"/>
          <p:cNvSpPr txBox="1">
            <a:spLocks noChangeArrowheads="1"/>
          </p:cNvSpPr>
          <p:nvPr/>
        </p:nvSpPr>
        <p:spPr bwMode="auto">
          <a:xfrm>
            <a:off x="7034213" y="5945188"/>
            <a:ext cx="4889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IV</a:t>
            </a:r>
          </a:p>
        </p:txBody>
      </p:sp>
      <p:sp>
        <p:nvSpPr>
          <p:cNvPr id="123912" name="Text Box 7"/>
          <p:cNvSpPr txBox="1">
            <a:spLocks noChangeArrowheads="1"/>
          </p:cNvSpPr>
          <p:nvPr/>
        </p:nvSpPr>
        <p:spPr bwMode="auto">
          <a:xfrm>
            <a:off x="8218488" y="5984875"/>
            <a:ext cx="336550" cy="457200"/>
          </a:xfrm>
          <a:prstGeom prst="rect">
            <a:avLst/>
          </a:prstGeom>
          <a:noFill/>
          <a:ln w="9525">
            <a:noFill/>
            <a:miter lim="800000"/>
            <a:headEnd/>
            <a:tailEnd/>
          </a:ln>
        </p:spPr>
        <p:txBody>
          <a:bodyPr wrap="none">
            <a:spAutoFit/>
          </a:bodyPr>
          <a:lstStyle/>
          <a:p>
            <a:r>
              <a:rPr lang="en-US" altLang="zh-TW" sz="2400">
                <a:latin typeface="標楷體" pitchFamily="65" charset="-120"/>
                <a:ea typeface="標楷體" pitchFamily="65" charset="-120"/>
              </a:rPr>
              <a:t>V</a:t>
            </a:r>
          </a:p>
        </p:txBody>
      </p:sp>
      <p:sp>
        <p:nvSpPr>
          <p:cNvPr id="1533960" name="Oval 8"/>
          <p:cNvSpPr>
            <a:spLocks noChangeArrowheads="1"/>
          </p:cNvSpPr>
          <p:nvPr/>
        </p:nvSpPr>
        <p:spPr bwMode="auto">
          <a:xfrm>
            <a:off x="5097463" y="860425"/>
            <a:ext cx="4035425" cy="439738"/>
          </a:xfrm>
          <a:prstGeom prst="ellipse">
            <a:avLst/>
          </a:prstGeom>
          <a:solidFill>
            <a:srgbClr val="0033CC"/>
          </a:solidFill>
          <a:ln w="9525">
            <a:solidFill>
              <a:schemeClr val="tx1"/>
            </a:solidFill>
            <a:round/>
            <a:headEnd/>
            <a:tailEnd/>
          </a:ln>
          <a:effectLst>
            <a:outerShdw dist="107763" dir="2700000" algn="ctr" rotWithShape="0">
              <a:schemeClr val="bg2"/>
            </a:outerShdw>
          </a:effectLst>
        </p:spPr>
        <p:txBody>
          <a:bodyPr wrap="none" anchor="ctr"/>
          <a:lstStyle/>
          <a:p>
            <a:pPr algn="ctr">
              <a:defRPr/>
            </a:pPr>
            <a:endParaRPr lang="zh-TW" altLang="zh-TW">
              <a:latin typeface="標楷體" pitchFamily="65" charset="-120"/>
              <a:ea typeface="標楷體" pitchFamily="65" charset="-120"/>
            </a:endParaRPr>
          </a:p>
        </p:txBody>
      </p:sp>
      <p:sp>
        <p:nvSpPr>
          <p:cNvPr id="123914" name="Text Box 9"/>
          <p:cNvSpPr txBox="1">
            <a:spLocks noChangeArrowheads="1"/>
          </p:cNvSpPr>
          <p:nvPr/>
        </p:nvSpPr>
        <p:spPr bwMode="gray">
          <a:xfrm>
            <a:off x="6592888" y="836613"/>
            <a:ext cx="1454150" cy="396875"/>
          </a:xfrm>
          <a:prstGeom prst="rect">
            <a:avLst/>
          </a:prstGeom>
          <a:noFill/>
          <a:ln w="9525">
            <a:noFill/>
            <a:miter lim="800000"/>
            <a:headEnd/>
            <a:tailEnd/>
          </a:ln>
        </p:spPr>
        <p:txBody>
          <a:bodyPr wrap="none">
            <a:spAutoFit/>
          </a:bodyPr>
          <a:lstStyle/>
          <a:p>
            <a:r>
              <a:rPr lang="en-US" altLang="zh-TW" sz="2000" b="1">
                <a:solidFill>
                  <a:srgbClr val="FFFF00"/>
                </a:solidFill>
                <a:latin typeface="標楷體" pitchFamily="65" charset="-120"/>
                <a:ea typeface="標楷體" pitchFamily="65" charset="-120"/>
              </a:rPr>
              <a:t>e-Business</a:t>
            </a:r>
          </a:p>
        </p:txBody>
      </p:sp>
      <p:sp>
        <p:nvSpPr>
          <p:cNvPr id="123915" name="Text Box 10"/>
          <p:cNvSpPr txBox="1">
            <a:spLocks noChangeArrowheads="1"/>
          </p:cNvSpPr>
          <p:nvPr/>
        </p:nvSpPr>
        <p:spPr bwMode="auto">
          <a:xfrm>
            <a:off x="8440738" y="6043613"/>
            <a:ext cx="692150" cy="396875"/>
          </a:xfrm>
          <a:prstGeom prst="rect">
            <a:avLst/>
          </a:prstGeom>
          <a:noFill/>
          <a:ln w="9525">
            <a:noFill/>
            <a:miter lim="800000"/>
            <a:headEnd/>
            <a:tailEnd/>
          </a:ln>
        </p:spPr>
        <p:txBody>
          <a:bodyPr>
            <a:spAutoFit/>
          </a:bodyPr>
          <a:lstStyle/>
          <a:p>
            <a:r>
              <a:rPr lang="zh-TW" altLang="en-US" sz="2000" b="1">
                <a:latin typeface="標楷體" pitchFamily="65" charset="-120"/>
                <a:ea typeface="標楷體" pitchFamily="65" charset="-120"/>
              </a:rPr>
              <a:t>時間</a:t>
            </a:r>
            <a:endParaRPr lang="zh-TW" altLang="en-US" sz="2400">
              <a:latin typeface="標楷體" pitchFamily="65" charset="-120"/>
              <a:ea typeface="標楷體" pitchFamily="65" charset="-120"/>
            </a:endParaRPr>
          </a:p>
        </p:txBody>
      </p:sp>
      <p:sp>
        <p:nvSpPr>
          <p:cNvPr id="123916" name="Text Box 11"/>
          <p:cNvSpPr txBox="1">
            <a:spLocks noChangeArrowheads="1"/>
          </p:cNvSpPr>
          <p:nvPr/>
        </p:nvSpPr>
        <p:spPr bwMode="auto">
          <a:xfrm>
            <a:off x="179388" y="1487488"/>
            <a:ext cx="458787" cy="987425"/>
          </a:xfrm>
          <a:prstGeom prst="rect">
            <a:avLst/>
          </a:prstGeom>
          <a:noFill/>
          <a:ln w="9525">
            <a:noFill/>
            <a:miter lim="800000"/>
            <a:headEnd/>
            <a:tailEnd/>
          </a:ln>
        </p:spPr>
        <p:txBody>
          <a:bodyPr vert="eaVert" wrap="none">
            <a:spAutoFit/>
          </a:bodyPr>
          <a:lstStyle/>
          <a:p>
            <a:r>
              <a:rPr lang="zh-TW" altLang="en-US" b="1">
                <a:latin typeface="標楷體" pitchFamily="65" charset="-120"/>
                <a:ea typeface="標楷體" pitchFamily="65" charset="-120"/>
              </a:rPr>
              <a:t>整合程度</a:t>
            </a:r>
            <a:endParaRPr lang="zh-TW" altLang="en-US" sz="2400">
              <a:latin typeface="標楷體" pitchFamily="65" charset="-120"/>
              <a:ea typeface="標楷體" pitchFamily="65" charset="-120"/>
            </a:endParaRPr>
          </a:p>
        </p:txBody>
      </p:sp>
      <p:sp>
        <p:nvSpPr>
          <p:cNvPr id="123917" name="Line 12"/>
          <p:cNvSpPr>
            <a:spLocks noChangeShapeType="1"/>
          </p:cNvSpPr>
          <p:nvPr/>
        </p:nvSpPr>
        <p:spPr bwMode="auto">
          <a:xfrm flipH="1">
            <a:off x="5519738" y="936625"/>
            <a:ext cx="41275" cy="4973638"/>
          </a:xfrm>
          <a:prstGeom prst="line">
            <a:avLst/>
          </a:prstGeom>
          <a:noFill/>
          <a:ln w="28575" cap="rnd">
            <a:solidFill>
              <a:schemeClr val="tx1"/>
            </a:solidFill>
            <a:prstDash val="sysDot"/>
            <a:round/>
            <a:headEnd/>
            <a:tailEnd/>
          </a:ln>
        </p:spPr>
        <p:txBody>
          <a:bodyPr wrap="none" anchor="ctr"/>
          <a:lstStyle/>
          <a:p>
            <a:endParaRPr lang="zh-TW" altLang="en-US"/>
          </a:p>
        </p:txBody>
      </p:sp>
      <p:sp>
        <p:nvSpPr>
          <p:cNvPr id="123918" name="Line 13"/>
          <p:cNvSpPr>
            <a:spLocks noChangeShapeType="1"/>
          </p:cNvSpPr>
          <p:nvPr/>
        </p:nvSpPr>
        <p:spPr bwMode="auto">
          <a:xfrm flipH="1">
            <a:off x="141288" y="728663"/>
            <a:ext cx="20637" cy="5200650"/>
          </a:xfrm>
          <a:prstGeom prst="line">
            <a:avLst/>
          </a:prstGeom>
          <a:noFill/>
          <a:ln w="12700">
            <a:solidFill>
              <a:schemeClr val="tx1"/>
            </a:solidFill>
            <a:round/>
            <a:headEnd type="triangle" w="med" len="med"/>
            <a:tailEnd/>
          </a:ln>
        </p:spPr>
        <p:txBody>
          <a:bodyPr wrap="none" anchor="ctr"/>
          <a:lstStyle/>
          <a:p>
            <a:endParaRPr lang="zh-TW" altLang="en-US"/>
          </a:p>
        </p:txBody>
      </p:sp>
      <p:sp>
        <p:nvSpPr>
          <p:cNvPr id="123919" name="Line 14"/>
          <p:cNvSpPr>
            <a:spLocks noChangeShapeType="1"/>
          </p:cNvSpPr>
          <p:nvPr/>
        </p:nvSpPr>
        <p:spPr bwMode="auto">
          <a:xfrm>
            <a:off x="0" y="5927725"/>
            <a:ext cx="9259888" cy="0"/>
          </a:xfrm>
          <a:prstGeom prst="line">
            <a:avLst/>
          </a:prstGeom>
          <a:noFill/>
          <a:ln w="12700">
            <a:solidFill>
              <a:schemeClr val="tx1"/>
            </a:solidFill>
            <a:round/>
            <a:headEnd type="none" w="sm" len="sm"/>
            <a:tailEnd type="triangle" w="med" len="med"/>
          </a:ln>
        </p:spPr>
        <p:txBody>
          <a:bodyPr wrap="none" anchor="ctr"/>
          <a:lstStyle/>
          <a:p>
            <a:endParaRPr lang="zh-TW" altLang="en-US"/>
          </a:p>
        </p:txBody>
      </p:sp>
      <p:grpSp>
        <p:nvGrpSpPr>
          <p:cNvPr id="2" name="Group 15"/>
          <p:cNvGrpSpPr>
            <a:grpSpLocks/>
          </p:cNvGrpSpPr>
          <p:nvPr/>
        </p:nvGrpSpPr>
        <p:grpSpPr bwMode="auto">
          <a:xfrm>
            <a:off x="330200" y="5367338"/>
            <a:ext cx="1981200" cy="555625"/>
            <a:chOff x="208" y="3381"/>
            <a:chExt cx="1248" cy="350"/>
          </a:xfrm>
        </p:grpSpPr>
        <p:sp>
          <p:nvSpPr>
            <p:cNvPr id="123981" name="Oval 16" descr="寬右斜對角線"/>
            <p:cNvSpPr>
              <a:spLocks noChangeArrowheads="1"/>
            </p:cNvSpPr>
            <p:nvPr/>
          </p:nvSpPr>
          <p:spPr bwMode="auto">
            <a:xfrm>
              <a:off x="208" y="3381"/>
              <a:ext cx="1248" cy="350"/>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82" name="Text Box 17"/>
            <p:cNvSpPr txBox="1">
              <a:spLocks noChangeArrowheads="1"/>
            </p:cNvSpPr>
            <p:nvPr/>
          </p:nvSpPr>
          <p:spPr bwMode="auto">
            <a:xfrm>
              <a:off x="442" y="3439"/>
              <a:ext cx="836" cy="231"/>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孤島式系統</a:t>
              </a:r>
            </a:p>
          </p:txBody>
        </p:sp>
      </p:grpSp>
      <p:grpSp>
        <p:nvGrpSpPr>
          <p:cNvPr id="3" name="Group 18"/>
          <p:cNvGrpSpPr>
            <a:grpSpLocks/>
          </p:cNvGrpSpPr>
          <p:nvPr/>
        </p:nvGrpSpPr>
        <p:grpSpPr bwMode="auto">
          <a:xfrm>
            <a:off x="2559050" y="4811713"/>
            <a:ext cx="1981200" cy="765175"/>
            <a:chOff x="1612" y="3031"/>
            <a:chExt cx="1248" cy="482"/>
          </a:xfrm>
        </p:grpSpPr>
        <p:sp>
          <p:nvSpPr>
            <p:cNvPr id="123979" name="Oval 19" descr="寬右斜對角線"/>
            <p:cNvSpPr>
              <a:spLocks noChangeArrowheads="1"/>
            </p:cNvSpPr>
            <p:nvPr/>
          </p:nvSpPr>
          <p:spPr bwMode="auto">
            <a:xfrm>
              <a:off x="1612" y="3031"/>
              <a:ext cx="1248" cy="482"/>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80" name="Text Box 20"/>
            <p:cNvSpPr txBox="1">
              <a:spLocks noChangeArrowheads="1"/>
            </p:cNvSpPr>
            <p:nvPr/>
          </p:nvSpPr>
          <p:spPr bwMode="auto">
            <a:xfrm>
              <a:off x="1918" y="3088"/>
              <a:ext cx="692" cy="404"/>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局部功能</a:t>
              </a:r>
            </a:p>
            <a:p>
              <a:pPr algn="ctr"/>
              <a:r>
                <a:rPr lang="zh-TW" altLang="en-US">
                  <a:solidFill>
                    <a:schemeClr val="bg2"/>
                  </a:solidFill>
                  <a:latin typeface="標楷體" pitchFamily="65" charset="-120"/>
                  <a:ea typeface="標楷體" pitchFamily="65" charset="-120"/>
                </a:rPr>
                <a:t>整合系統</a:t>
              </a:r>
            </a:p>
          </p:txBody>
        </p:sp>
      </p:grpSp>
      <p:grpSp>
        <p:nvGrpSpPr>
          <p:cNvPr id="4" name="Group 21"/>
          <p:cNvGrpSpPr>
            <a:grpSpLocks/>
          </p:cNvGrpSpPr>
          <p:nvPr/>
        </p:nvGrpSpPr>
        <p:grpSpPr bwMode="auto">
          <a:xfrm>
            <a:off x="4446588" y="3981450"/>
            <a:ext cx="2112962" cy="765175"/>
            <a:chOff x="2801" y="2508"/>
            <a:chExt cx="1331" cy="482"/>
          </a:xfrm>
        </p:grpSpPr>
        <p:sp>
          <p:nvSpPr>
            <p:cNvPr id="123977" name="Oval 22" descr="寬右斜對角線"/>
            <p:cNvSpPr>
              <a:spLocks noChangeArrowheads="1"/>
            </p:cNvSpPr>
            <p:nvPr/>
          </p:nvSpPr>
          <p:spPr bwMode="auto">
            <a:xfrm>
              <a:off x="2801" y="2508"/>
              <a:ext cx="1331" cy="482"/>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78" name="Text Box 23"/>
            <p:cNvSpPr txBox="1">
              <a:spLocks noChangeArrowheads="1"/>
            </p:cNvSpPr>
            <p:nvPr/>
          </p:nvSpPr>
          <p:spPr bwMode="auto">
            <a:xfrm>
              <a:off x="2879" y="2567"/>
              <a:ext cx="1052" cy="404"/>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個別廠區</a:t>
              </a:r>
              <a:r>
                <a:rPr lang="en-US" altLang="zh-TW">
                  <a:solidFill>
                    <a:schemeClr val="bg2"/>
                  </a:solidFill>
                  <a:latin typeface="標楷體" pitchFamily="65" charset="-120"/>
                  <a:ea typeface="標楷體" pitchFamily="65" charset="-120"/>
                </a:rPr>
                <a:t>/</a:t>
              </a:r>
              <a:r>
                <a:rPr lang="zh-TW" altLang="en-US">
                  <a:solidFill>
                    <a:schemeClr val="bg2"/>
                  </a:solidFill>
                  <a:latin typeface="標楷體" pitchFamily="65" charset="-120"/>
                  <a:ea typeface="標楷體" pitchFamily="65" charset="-120"/>
                </a:rPr>
                <a:t>地點</a:t>
              </a:r>
            </a:p>
            <a:p>
              <a:pPr algn="ctr"/>
              <a:r>
                <a:rPr lang="zh-TW" altLang="en-US">
                  <a:solidFill>
                    <a:schemeClr val="bg2"/>
                  </a:solidFill>
                  <a:latin typeface="標楷體" pitchFamily="65" charset="-120"/>
                  <a:ea typeface="標楷體" pitchFamily="65" charset="-120"/>
                </a:rPr>
                <a:t>整體整合</a:t>
              </a:r>
            </a:p>
          </p:txBody>
        </p:sp>
      </p:grpSp>
      <p:grpSp>
        <p:nvGrpSpPr>
          <p:cNvPr id="5" name="Group 24"/>
          <p:cNvGrpSpPr>
            <a:grpSpLocks/>
          </p:cNvGrpSpPr>
          <p:nvPr/>
        </p:nvGrpSpPr>
        <p:grpSpPr bwMode="auto">
          <a:xfrm>
            <a:off x="6521450" y="3143250"/>
            <a:ext cx="2112963" cy="765175"/>
            <a:chOff x="4108" y="1980"/>
            <a:chExt cx="1331" cy="482"/>
          </a:xfrm>
        </p:grpSpPr>
        <p:sp>
          <p:nvSpPr>
            <p:cNvPr id="123975" name="Oval 25" descr="寬右斜對角線"/>
            <p:cNvSpPr>
              <a:spLocks noChangeArrowheads="1"/>
            </p:cNvSpPr>
            <p:nvPr/>
          </p:nvSpPr>
          <p:spPr bwMode="auto">
            <a:xfrm>
              <a:off x="4108" y="1980"/>
              <a:ext cx="1331" cy="482"/>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76" name="Text Box 26"/>
            <p:cNvSpPr txBox="1">
              <a:spLocks noChangeArrowheads="1"/>
            </p:cNvSpPr>
            <p:nvPr/>
          </p:nvSpPr>
          <p:spPr bwMode="auto">
            <a:xfrm>
              <a:off x="4445" y="2039"/>
              <a:ext cx="692" cy="404"/>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全球關係</a:t>
              </a:r>
            </a:p>
            <a:p>
              <a:pPr algn="ctr"/>
              <a:r>
                <a:rPr lang="zh-TW" altLang="en-US">
                  <a:solidFill>
                    <a:schemeClr val="bg2"/>
                  </a:solidFill>
                  <a:latin typeface="標楷體" pitchFamily="65" charset="-120"/>
                  <a:ea typeface="標楷體" pitchFamily="65" charset="-120"/>
                </a:rPr>
                <a:t>企業整合</a:t>
              </a:r>
            </a:p>
          </p:txBody>
        </p:sp>
      </p:grpSp>
      <p:grpSp>
        <p:nvGrpSpPr>
          <p:cNvPr id="6" name="Group 27"/>
          <p:cNvGrpSpPr>
            <a:grpSpLocks/>
          </p:cNvGrpSpPr>
          <p:nvPr/>
        </p:nvGrpSpPr>
        <p:grpSpPr bwMode="auto">
          <a:xfrm>
            <a:off x="7016750" y="2171700"/>
            <a:ext cx="2116138" cy="765175"/>
            <a:chOff x="4420" y="1368"/>
            <a:chExt cx="1333" cy="482"/>
          </a:xfrm>
        </p:grpSpPr>
        <p:sp>
          <p:nvSpPr>
            <p:cNvPr id="123973" name="Oval 28" descr="寬右斜對角線"/>
            <p:cNvSpPr>
              <a:spLocks noChangeArrowheads="1"/>
            </p:cNvSpPr>
            <p:nvPr/>
          </p:nvSpPr>
          <p:spPr bwMode="auto">
            <a:xfrm>
              <a:off x="4420" y="1368"/>
              <a:ext cx="1333" cy="482"/>
            </a:xfrm>
            <a:prstGeom prst="ellipse">
              <a:avLst/>
            </a:prstGeom>
            <a:pattFill prst="wdUpDiag">
              <a:fgClr>
                <a:srgbClr val="CCFFFF"/>
              </a:fgClr>
              <a:bgClr>
                <a:srgbClr val="FFFFFF"/>
              </a:bgClr>
            </a:pattFill>
            <a:ln w="9525">
              <a:solidFill>
                <a:schemeClr val="tx1"/>
              </a:solidFill>
              <a:round/>
              <a:headEnd/>
              <a:tailEnd/>
            </a:ln>
          </p:spPr>
          <p:txBody>
            <a:bodyPr wrap="none" anchor="ctr"/>
            <a:lstStyle/>
            <a:p>
              <a:endParaRPr lang="zh-TW" altLang="en-US"/>
            </a:p>
          </p:txBody>
        </p:sp>
        <p:sp>
          <p:nvSpPr>
            <p:cNvPr id="123974" name="Text Box 29"/>
            <p:cNvSpPr txBox="1">
              <a:spLocks noChangeArrowheads="1"/>
            </p:cNvSpPr>
            <p:nvPr/>
          </p:nvSpPr>
          <p:spPr bwMode="auto">
            <a:xfrm>
              <a:off x="4647" y="1417"/>
              <a:ext cx="980" cy="404"/>
            </a:xfrm>
            <a:prstGeom prst="rect">
              <a:avLst/>
            </a:prstGeom>
            <a:noFill/>
            <a:ln w="9525">
              <a:noFill/>
              <a:miter lim="800000"/>
              <a:headEnd/>
              <a:tailEnd/>
            </a:ln>
          </p:spPr>
          <p:txBody>
            <a:bodyPr wrap="none">
              <a:spAutoFit/>
            </a:bodyPr>
            <a:lstStyle/>
            <a:p>
              <a:pPr algn="ctr"/>
              <a:r>
                <a:rPr lang="zh-TW" altLang="en-US">
                  <a:solidFill>
                    <a:schemeClr val="bg2"/>
                  </a:solidFill>
                  <a:latin typeface="標楷體" pitchFamily="65" charset="-120"/>
                  <a:ea typeface="標楷體" pitchFamily="65" charset="-120"/>
                </a:rPr>
                <a:t>上中下游企業</a:t>
              </a:r>
            </a:p>
            <a:p>
              <a:pPr algn="ctr"/>
              <a:r>
                <a:rPr lang="zh-TW" altLang="en-US">
                  <a:solidFill>
                    <a:schemeClr val="bg2"/>
                  </a:solidFill>
                  <a:latin typeface="標楷體" pitchFamily="65" charset="-120"/>
                  <a:ea typeface="標楷體" pitchFamily="65" charset="-120"/>
                </a:rPr>
                <a:t>跨產業間整合</a:t>
              </a:r>
            </a:p>
          </p:txBody>
        </p:sp>
      </p:grpSp>
      <p:sp>
        <p:nvSpPr>
          <p:cNvPr id="123925" name="Oval 30"/>
          <p:cNvSpPr>
            <a:spLocks noChangeArrowheads="1"/>
          </p:cNvSpPr>
          <p:nvPr/>
        </p:nvSpPr>
        <p:spPr bwMode="auto">
          <a:xfrm>
            <a:off x="990600" y="4116388"/>
            <a:ext cx="825500" cy="417512"/>
          </a:xfrm>
          <a:prstGeom prst="ellipse">
            <a:avLst/>
          </a:prstGeom>
          <a:noFill/>
          <a:ln w="9525">
            <a:solidFill>
              <a:schemeClr val="tx1"/>
            </a:solidFill>
            <a:round/>
            <a:headEnd/>
            <a:tailEnd/>
          </a:ln>
        </p:spPr>
        <p:txBody>
          <a:bodyPr wrap="none" anchor="ctr"/>
          <a:lstStyle/>
          <a:p>
            <a:endParaRPr lang="zh-TW" altLang="en-US"/>
          </a:p>
        </p:txBody>
      </p:sp>
      <p:sp>
        <p:nvSpPr>
          <p:cNvPr id="123926" name="Text Box 31"/>
          <p:cNvSpPr txBox="1">
            <a:spLocks noChangeArrowheads="1"/>
          </p:cNvSpPr>
          <p:nvPr/>
        </p:nvSpPr>
        <p:spPr bwMode="auto">
          <a:xfrm>
            <a:off x="990600" y="4152900"/>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BOM</a:t>
            </a:r>
          </a:p>
        </p:txBody>
      </p:sp>
      <p:sp>
        <p:nvSpPr>
          <p:cNvPr id="123927" name="Oval 32"/>
          <p:cNvSpPr>
            <a:spLocks noChangeArrowheads="1"/>
          </p:cNvSpPr>
          <p:nvPr/>
        </p:nvSpPr>
        <p:spPr bwMode="auto">
          <a:xfrm>
            <a:off x="217488" y="4687888"/>
            <a:ext cx="749300" cy="415925"/>
          </a:xfrm>
          <a:prstGeom prst="ellipse">
            <a:avLst/>
          </a:prstGeom>
          <a:noFill/>
          <a:ln w="12700">
            <a:solidFill>
              <a:schemeClr val="tx1"/>
            </a:solidFill>
            <a:round/>
            <a:headEnd/>
            <a:tailEnd/>
          </a:ln>
        </p:spPr>
        <p:txBody>
          <a:bodyPr wrap="none" anchor="ctr"/>
          <a:lstStyle/>
          <a:p>
            <a:endParaRPr lang="zh-TW" altLang="en-US"/>
          </a:p>
        </p:txBody>
      </p:sp>
      <p:sp>
        <p:nvSpPr>
          <p:cNvPr id="123928" name="Text Box 33"/>
          <p:cNvSpPr txBox="1">
            <a:spLocks noChangeArrowheads="1"/>
          </p:cNvSpPr>
          <p:nvPr/>
        </p:nvSpPr>
        <p:spPr bwMode="auto">
          <a:xfrm>
            <a:off x="217488" y="4687888"/>
            <a:ext cx="708025" cy="366712"/>
          </a:xfrm>
          <a:prstGeom prst="rect">
            <a:avLst/>
          </a:prstGeom>
          <a:noFill/>
          <a:ln w="19050">
            <a:noFill/>
            <a:miter lim="800000"/>
            <a:headEnd/>
            <a:tailEnd/>
          </a:ln>
        </p:spPr>
        <p:txBody>
          <a:bodyPr>
            <a:spAutoFit/>
          </a:bodyPr>
          <a:lstStyle/>
          <a:p>
            <a:r>
              <a:rPr lang="en-US" altLang="zh-TW">
                <a:latin typeface="標楷體" pitchFamily="65" charset="-120"/>
                <a:ea typeface="標楷體" pitchFamily="65" charset="-120"/>
              </a:rPr>
              <a:t>ACC</a:t>
            </a:r>
          </a:p>
        </p:txBody>
      </p:sp>
      <p:sp>
        <p:nvSpPr>
          <p:cNvPr id="123929" name="Oval 34"/>
          <p:cNvSpPr>
            <a:spLocks noChangeArrowheads="1"/>
          </p:cNvSpPr>
          <p:nvPr/>
        </p:nvSpPr>
        <p:spPr bwMode="auto">
          <a:xfrm>
            <a:off x="990600" y="4673600"/>
            <a:ext cx="709613" cy="415925"/>
          </a:xfrm>
          <a:prstGeom prst="ellipse">
            <a:avLst/>
          </a:prstGeom>
          <a:noFill/>
          <a:ln w="9525">
            <a:solidFill>
              <a:schemeClr val="tx1"/>
            </a:solidFill>
            <a:round/>
            <a:headEnd/>
            <a:tailEnd/>
          </a:ln>
        </p:spPr>
        <p:txBody>
          <a:bodyPr wrap="none" anchor="ctr"/>
          <a:lstStyle/>
          <a:p>
            <a:endParaRPr lang="zh-TW" altLang="en-US"/>
          </a:p>
        </p:txBody>
      </p:sp>
      <p:sp>
        <p:nvSpPr>
          <p:cNvPr id="123930" name="Text Box 35"/>
          <p:cNvSpPr txBox="1">
            <a:spLocks noChangeArrowheads="1"/>
          </p:cNvSpPr>
          <p:nvPr/>
        </p:nvSpPr>
        <p:spPr bwMode="auto">
          <a:xfrm>
            <a:off x="990600" y="4708525"/>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INV</a:t>
            </a:r>
          </a:p>
        </p:txBody>
      </p:sp>
      <p:sp>
        <p:nvSpPr>
          <p:cNvPr id="123931" name="Oval 36"/>
          <p:cNvSpPr>
            <a:spLocks noChangeArrowheads="1"/>
          </p:cNvSpPr>
          <p:nvPr/>
        </p:nvSpPr>
        <p:spPr bwMode="auto">
          <a:xfrm>
            <a:off x="1816100" y="4673600"/>
            <a:ext cx="768350" cy="415925"/>
          </a:xfrm>
          <a:prstGeom prst="ellipse">
            <a:avLst/>
          </a:prstGeom>
          <a:noFill/>
          <a:ln w="9525">
            <a:solidFill>
              <a:schemeClr val="tx1"/>
            </a:solidFill>
            <a:round/>
            <a:headEnd/>
            <a:tailEnd/>
          </a:ln>
        </p:spPr>
        <p:txBody>
          <a:bodyPr wrap="none" anchor="ctr"/>
          <a:lstStyle/>
          <a:p>
            <a:endParaRPr lang="zh-TW" altLang="en-US"/>
          </a:p>
        </p:txBody>
      </p:sp>
      <p:sp>
        <p:nvSpPr>
          <p:cNvPr id="123932" name="Text Box 37"/>
          <p:cNvSpPr txBox="1">
            <a:spLocks noChangeArrowheads="1"/>
          </p:cNvSpPr>
          <p:nvPr/>
        </p:nvSpPr>
        <p:spPr bwMode="auto">
          <a:xfrm>
            <a:off x="1816100" y="4708525"/>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EOS</a:t>
            </a:r>
          </a:p>
        </p:txBody>
      </p:sp>
      <p:sp>
        <p:nvSpPr>
          <p:cNvPr id="123933" name="Oval 38"/>
          <p:cNvSpPr>
            <a:spLocks noChangeArrowheads="1"/>
          </p:cNvSpPr>
          <p:nvPr/>
        </p:nvSpPr>
        <p:spPr bwMode="auto">
          <a:xfrm>
            <a:off x="2308225" y="3838575"/>
            <a:ext cx="730250" cy="417513"/>
          </a:xfrm>
          <a:prstGeom prst="ellipse">
            <a:avLst/>
          </a:prstGeom>
          <a:noFill/>
          <a:ln w="9525">
            <a:solidFill>
              <a:schemeClr val="tx1"/>
            </a:solidFill>
            <a:round/>
            <a:headEnd/>
            <a:tailEnd/>
          </a:ln>
        </p:spPr>
        <p:txBody>
          <a:bodyPr wrap="none" anchor="ctr"/>
          <a:lstStyle/>
          <a:p>
            <a:endParaRPr lang="zh-TW" altLang="en-US"/>
          </a:p>
        </p:txBody>
      </p:sp>
      <p:sp>
        <p:nvSpPr>
          <p:cNvPr id="123934" name="Text Box 39"/>
          <p:cNvSpPr txBox="1">
            <a:spLocks noChangeArrowheads="1"/>
          </p:cNvSpPr>
          <p:nvPr/>
        </p:nvSpPr>
        <p:spPr bwMode="auto">
          <a:xfrm>
            <a:off x="2308225" y="3875088"/>
            <a:ext cx="527050" cy="366712"/>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POS</a:t>
            </a:r>
          </a:p>
        </p:txBody>
      </p:sp>
      <p:sp>
        <p:nvSpPr>
          <p:cNvPr id="123935" name="Oval 40"/>
          <p:cNvSpPr>
            <a:spLocks noChangeArrowheads="1"/>
          </p:cNvSpPr>
          <p:nvPr/>
        </p:nvSpPr>
        <p:spPr bwMode="auto">
          <a:xfrm>
            <a:off x="2571750" y="4324350"/>
            <a:ext cx="730250" cy="417513"/>
          </a:xfrm>
          <a:prstGeom prst="ellipse">
            <a:avLst/>
          </a:prstGeom>
          <a:noFill/>
          <a:ln w="9525">
            <a:solidFill>
              <a:schemeClr val="tx1"/>
            </a:solidFill>
            <a:round/>
            <a:headEnd/>
            <a:tailEnd/>
          </a:ln>
        </p:spPr>
        <p:txBody>
          <a:bodyPr wrap="none" anchor="ctr"/>
          <a:lstStyle/>
          <a:p>
            <a:endParaRPr lang="zh-TW" altLang="en-US"/>
          </a:p>
        </p:txBody>
      </p:sp>
      <p:sp>
        <p:nvSpPr>
          <p:cNvPr id="123936" name="Text Box 41"/>
          <p:cNvSpPr txBox="1">
            <a:spLocks noChangeArrowheads="1"/>
          </p:cNvSpPr>
          <p:nvPr/>
        </p:nvSpPr>
        <p:spPr bwMode="auto">
          <a:xfrm>
            <a:off x="2628900" y="4360863"/>
            <a:ext cx="527050" cy="366712"/>
          </a:xfrm>
          <a:prstGeom prst="rect">
            <a:avLst/>
          </a:prstGeom>
          <a:noFill/>
          <a:ln w="9525">
            <a:noFill/>
            <a:miter lim="800000"/>
            <a:headEnd/>
            <a:tailEnd/>
          </a:ln>
        </p:spPr>
        <p:txBody>
          <a:bodyPr wrap="none">
            <a:spAutoFit/>
          </a:bodyPr>
          <a:lstStyle/>
          <a:p>
            <a:pPr algn="ctr"/>
            <a:r>
              <a:rPr lang="en-US" altLang="zh-TW">
                <a:latin typeface="標楷體" pitchFamily="65" charset="-120"/>
                <a:ea typeface="標楷體" pitchFamily="65" charset="-120"/>
              </a:rPr>
              <a:t>FIN</a:t>
            </a:r>
          </a:p>
        </p:txBody>
      </p:sp>
      <p:sp>
        <p:nvSpPr>
          <p:cNvPr id="123937" name="Oval 42"/>
          <p:cNvSpPr>
            <a:spLocks noChangeArrowheads="1"/>
          </p:cNvSpPr>
          <p:nvPr/>
        </p:nvSpPr>
        <p:spPr bwMode="auto">
          <a:xfrm>
            <a:off x="3397250" y="4324350"/>
            <a:ext cx="730250" cy="417513"/>
          </a:xfrm>
          <a:prstGeom prst="ellipse">
            <a:avLst/>
          </a:prstGeom>
          <a:noFill/>
          <a:ln w="9525">
            <a:solidFill>
              <a:schemeClr val="tx1"/>
            </a:solidFill>
            <a:round/>
            <a:headEnd/>
            <a:tailEnd/>
          </a:ln>
        </p:spPr>
        <p:txBody>
          <a:bodyPr wrap="none" anchor="ctr"/>
          <a:lstStyle/>
          <a:p>
            <a:endParaRPr lang="zh-TW" altLang="en-US"/>
          </a:p>
        </p:txBody>
      </p:sp>
      <p:sp>
        <p:nvSpPr>
          <p:cNvPr id="123938" name="Text Box 43"/>
          <p:cNvSpPr txBox="1">
            <a:spLocks noChangeArrowheads="1"/>
          </p:cNvSpPr>
          <p:nvPr/>
        </p:nvSpPr>
        <p:spPr bwMode="auto">
          <a:xfrm>
            <a:off x="3454400" y="4360863"/>
            <a:ext cx="527050" cy="366712"/>
          </a:xfrm>
          <a:prstGeom prst="rect">
            <a:avLst/>
          </a:prstGeom>
          <a:noFill/>
          <a:ln w="9525">
            <a:noFill/>
            <a:miter lim="800000"/>
            <a:headEnd/>
            <a:tailEnd/>
          </a:ln>
        </p:spPr>
        <p:txBody>
          <a:bodyPr wrap="none">
            <a:spAutoFit/>
          </a:bodyPr>
          <a:lstStyle/>
          <a:p>
            <a:pPr algn="ctr"/>
            <a:r>
              <a:rPr lang="en-US" altLang="zh-TW">
                <a:latin typeface="標楷體" pitchFamily="65" charset="-120"/>
                <a:ea typeface="標楷體" pitchFamily="65" charset="-120"/>
              </a:rPr>
              <a:t>IMS</a:t>
            </a:r>
          </a:p>
        </p:txBody>
      </p:sp>
      <p:sp>
        <p:nvSpPr>
          <p:cNvPr id="123939" name="Oval 44"/>
          <p:cNvSpPr>
            <a:spLocks noChangeArrowheads="1"/>
          </p:cNvSpPr>
          <p:nvPr/>
        </p:nvSpPr>
        <p:spPr bwMode="auto">
          <a:xfrm>
            <a:off x="3125788" y="3703638"/>
            <a:ext cx="1512887" cy="415925"/>
          </a:xfrm>
          <a:prstGeom prst="ellipse">
            <a:avLst/>
          </a:prstGeom>
          <a:noFill/>
          <a:ln w="9525">
            <a:solidFill>
              <a:schemeClr val="tx1"/>
            </a:solidFill>
            <a:round/>
            <a:headEnd/>
            <a:tailEnd/>
          </a:ln>
        </p:spPr>
        <p:txBody>
          <a:bodyPr wrap="none" anchor="ctr"/>
          <a:lstStyle/>
          <a:p>
            <a:endParaRPr lang="zh-TW" altLang="en-US"/>
          </a:p>
        </p:txBody>
      </p:sp>
      <p:sp>
        <p:nvSpPr>
          <p:cNvPr id="123940" name="Text Box 45"/>
          <p:cNvSpPr txBox="1">
            <a:spLocks noChangeArrowheads="1"/>
          </p:cNvSpPr>
          <p:nvPr/>
        </p:nvSpPr>
        <p:spPr bwMode="auto">
          <a:xfrm>
            <a:off x="3136900" y="3735388"/>
            <a:ext cx="984250" cy="366712"/>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CAD/CAM</a:t>
            </a:r>
          </a:p>
        </p:txBody>
      </p:sp>
      <p:sp>
        <p:nvSpPr>
          <p:cNvPr id="123941" name="Oval 46"/>
          <p:cNvSpPr>
            <a:spLocks noChangeArrowheads="1"/>
          </p:cNvSpPr>
          <p:nvPr/>
        </p:nvSpPr>
        <p:spPr bwMode="auto">
          <a:xfrm>
            <a:off x="4635500" y="3421063"/>
            <a:ext cx="730250" cy="417512"/>
          </a:xfrm>
          <a:prstGeom prst="ellipse">
            <a:avLst/>
          </a:prstGeom>
          <a:noFill/>
          <a:ln w="9525">
            <a:solidFill>
              <a:schemeClr val="tx1"/>
            </a:solidFill>
            <a:round/>
            <a:headEnd/>
            <a:tailEnd/>
          </a:ln>
        </p:spPr>
        <p:txBody>
          <a:bodyPr wrap="none" anchor="ctr"/>
          <a:lstStyle/>
          <a:p>
            <a:endParaRPr lang="zh-TW" altLang="en-US"/>
          </a:p>
        </p:txBody>
      </p:sp>
      <p:sp>
        <p:nvSpPr>
          <p:cNvPr id="123942" name="Text Box 47"/>
          <p:cNvSpPr txBox="1">
            <a:spLocks noChangeArrowheads="1"/>
          </p:cNvSpPr>
          <p:nvPr/>
        </p:nvSpPr>
        <p:spPr bwMode="auto">
          <a:xfrm>
            <a:off x="4635500" y="3457575"/>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MRP</a:t>
            </a:r>
          </a:p>
        </p:txBody>
      </p:sp>
      <p:sp>
        <p:nvSpPr>
          <p:cNvPr id="123943" name="Oval 48"/>
          <p:cNvSpPr>
            <a:spLocks noChangeArrowheads="1"/>
          </p:cNvSpPr>
          <p:nvPr/>
        </p:nvSpPr>
        <p:spPr bwMode="auto">
          <a:xfrm>
            <a:off x="5365750" y="3282950"/>
            <a:ext cx="1000125" cy="415925"/>
          </a:xfrm>
          <a:prstGeom prst="ellipse">
            <a:avLst/>
          </a:prstGeom>
          <a:noFill/>
          <a:ln w="9525">
            <a:solidFill>
              <a:schemeClr val="tx1"/>
            </a:solidFill>
            <a:round/>
            <a:headEnd/>
            <a:tailEnd/>
          </a:ln>
        </p:spPr>
        <p:txBody>
          <a:bodyPr wrap="none" anchor="ctr"/>
          <a:lstStyle/>
          <a:p>
            <a:endParaRPr lang="zh-TW" altLang="en-US"/>
          </a:p>
        </p:txBody>
      </p:sp>
      <p:sp>
        <p:nvSpPr>
          <p:cNvPr id="123944" name="Text Box 49"/>
          <p:cNvSpPr txBox="1">
            <a:spLocks noChangeArrowheads="1"/>
          </p:cNvSpPr>
          <p:nvPr/>
        </p:nvSpPr>
        <p:spPr bwMode="auto">
          <a:xfrm>
            <a:off x="5311775" y="3373438"/>
            <a:ext cx="1054100" cy="366712"/>
          </a:xfrm>
          <a:prstGeom prst="rect">
            <a:avLst/>
          </a:prstGeom>
          <a:noFill/>
          <a:ln w="9525">
            <a:noFill/>
            <a:miter lim="800000"/>
            <a:headEnd/>
            <a:tailEnd/>
          </a:ln>
        </p:spPr>
        <p:txBody>
          <a:bodyPr>
            <a:spAutoFit/>
          </a:bodyPr>
          <a:lstStyle/>
          <a:p>
            <a:r>
              <a:rPr lang="zh-TW" altLang="zh-TW">
                <a:latin typeface="標楷體" pitchFamily="65" charset="-120"/>
                <a:ea typeface="標楷體" pitchFamily="65" charset="-120"/>
              </a:rPr>
              <a:t> </a:t>
            </a:r>
            <a:r>
              <a:rPr lang="en-US" altLang="zh-TW">
                <a:latin typeface="標楷體" pitchFamily="65" charset="-120"/>
                <a:ea typeface="標楷體" pitchFamily="65" charset="-120"/>
              </a:rPr>
              <a:t>MRPII</a:t>
            </a:r>
          </a:p>
        </p:txBody>
      </p:sp>
      <p:sp>
        <p:nvSpPr>
          <p:cNvPr id="123945" name="Oval 50"/>
          <p:cNvSpPr>
            <a:spLocks noChangeArrowheads="1"/>
          </p:cNvSpPr>
          <p:nvPr/>
        </p:nvSpPr>
        <p:spPr bwMode="auto">
          <a:xfrm>
            <a:off x="4800600" y="2865438"/>
            <a:ext cx="730250" cy="417512"/>
          </a:xfrm>
          <a:prstGeom prst="ellipse">
            <a:avLst/>
          </a:prstGeom>
          <a:noFill/>
          <a:ln w="9525">
            <a:solidFill>
              <a:schemeClr val="tx1"/>
            </a:solidFill>
            <a:round/>
            <a:headEnd/>
            <a:tailEnd/>
          </a:ln>
        </p:spPr>
        <p:txBody>
          <a:bodyPr wrap="none" anchor="ctr"/>
          <a:lstStyle/>
          <a:p>
            <a:endParaRPr lang="zh-TW" altLang="en-US"/>
          </a:p>
        </p:txBody>
      </p:sp>
      <p:sp>
        <p:nvSpPr>
          <p:cNvPr id="123946" name="Text Box 51"/>
          <p:cNvSpPr txBox="1">
            <a:spLocks noChangeArrowheads="1"/>
          </p:cNvSpPr>
          <p:nvPr/>
        </p:nvSpPr>
        <p:spPr bwMode="auto">
          <a:xfrm>
            <a:off x="4800600" y="2901950"/>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CIM</a:t>
            </a:r>
          </a:p>
        </p:txBody>
      </p:sp>
      <p:sp>
        <p:nvSpPr>
          <p:cNvPr id="123947" name="Oval 52"/>
          <p:cNvSpPr>
            <a:spLocks noChangeArrowheads="1"/>
          </p:cNvSpPr>
          <p:nvPr/>
        </p:nvSpPr>
        <p:spPr bwMode="auto">
          <a:xfrm>
            <a:off x="5616575" y="2454275"/>
            <a:ext cx="728663" cy="415925"/>
          </a:xfrm>
          <a:prstGeom prst="ellipse">
            <a:avLst/>
          </a:prstGeom>
          <a:noFill/>
          <a:ln w="9525">
            <a:solidFill>
              <a:schemeClr val="tx1"/>
            </a:solidFill>
            <a:round/>
            <a:headEnd/>
            <a:tailEnd/>
          </a:ln>
        </p:spPr>
        <p:txBody>
          <a:bodyPr wrap="none" anchor="ctr"/>
          <a:lstStyle/>
          <a:p>
            <a:endParaRPr lang="zh-TW" altLang="en-US"/>
          </a:p>
        </p:txBody>
      </p:sp>
      <p:sp>
        <p:nvSpPr>
          <p:cNvPr id="123948" name="Text Box 53"/>
          <p:cNvSpPr txBox="1">
            <a:spLocks noChangeArrowheads="1"/>
          </p:cNvSpPr>
          <p:nvPr/>
        </p:nvSpPr>
        <p:spPr bwMode="auto">
          <a:xfrm>
            <a:off x="5602288" y="2524125"/>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ERP</a:t>
            </a:r>
          </a:p>
        </p:txBody>
      </p:sp>
      <p:sp>
        <p:nvSpPr>
          <p:cNvPr id="123949" name="Oval 54"/>
          <p:cNvSpPr>
            <a:spLocks noChangeArrowheads="1"/>
          </p:cNvSpPr>
          <p:nvPr/>
        </p:nvSpPr>
        <p:spPr bwMode="auto">
          <a:xfrm>
            <a:off x="5626100" y="2865438"/>
            <a:ext cx="730250" cy="417512"/>
          </a:xfrm>
          <a:prstGeom prst="ellipse">
            <a:avLst/>
          </a:prstGeom>
          <a:noFill/>
          <a:ln w="9525">
            <a:solidFill>
              <a:schemeClr val="tx1"/>
            </a:solidFill>
            <a:round/>
            <a:headEnd/>
            <a:tailEnd/>
          </a:ln>
        </p:spPr>
        <p:txBody>
          <a:bodyPr wrap="none" anchor="ctr"/>
          <a:lstStyle/>
          <a:p>
            <a:endParaRPr lang="zh-TW" altLang="en-US"/>
          </a:p>
        </p:txBody>
      </p:sp>
      <p:sp>
        <p:nvSpPr>
          <p:cNvPr id="123950" name="Text Box 55"/>
          <p:cNvSpPr txBox="1">
            <a:spLocks noChangeArrowheads="1"/>
          </p:cNvSpPr>
          <p:nvPr/>
        </p:nvSpPr>
        <p:spPr bwMode="auto">
          <a:xfrm>
            <a:off x="5767388" y="2882900"/>
            <a:ext cx="5270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EIS</a:t>
            </a:r>
          </a:p>
        </p:txBody>
      </p:sp>
      <p:sp>
        <p:nvSpPr>
          <p:cNvPr id="123951" name="Oval 56"/>
          <p:cNvSpPr>
            <a:spLocks noChangeArrowheads="1"/>
          </p:cNvSpPr>
          <p:nvPr/>
        </p:nvSpPr>
        <p:spPr bwMode="auto">
          <a:xfrm>
            <a:off x="6262688" y="2657475"/>
            <a:ext cx="728662" cy="417513"/>
          </a:xfrm>
          <a:prstGeom prst="ellipse">
            <a:avLst/>
          </a:prstGeom>
          <a:noFill/>
          <a:ln w="9525">
            <a:solidFill>
              <a:schemeClr val="tx1"/>
            </a:solidFill>
            <a:round/>
            <a:headEnd/>
            <a:tailEnd/>
          </a:ln>
        </p:spPr>
        <p:txBody>
          <a:bodyPr wrap="none" anchor="ctr"/>
          <a:lstStyle/>
          <a:p>
            <a:endParaRPr lang="zh-TW" altLang="en-US"/>
          </a:p>
        </p:txBody>
      </p:sp>
      <p:sp>
        <p:nvSpPr>
          <p:cNvPr id="123952" name="Text Box 57"/>
          <p:cNvSpPr txBox="1">
            <a:spLocks noChangeArrowheads="1"/>
          </p:cNvSpPr>
          <p:nvPr/>
        </p:nvSpPr>
        <p:spPr bwMode="auto">
          <a:xfrm>
            <a:off x="6286500" y="2693988"/>
            <a:ext cx="527050" cy="366712"/>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EDI</a:t>
            </a:r>
          </a:p>
        </p:txBody>
      </p:sp>
      <p:sp>
        <p:nvSpPr>
          <p:cNvPr id="123953" name="Oval 58"/>
          <p:cNvSpPr>
            <a:spLocks noChangeArrowheads="1"/>
          </p:cNvSpPr>
          <p:nvPr/>
        </p:nvSpPr>
        <p:spPr bwMode="auto">
          <a:xfrm>
            <a:off x="6191250" y="2239963"/>
            <a:ext cx="728663" cy="417512"/>
          </a:xfrm>
          <a:prstGeom prst="ellipse">
            <a:avLst/>
          </a:prstGeom>
          <a:noFill/>
          <a:ln w="9525">
            <a:solidFill>
              <a:schemeClr val="tx1"/>
            </a:solidFill>
            <a:round/>
            <a:headEnd/>
            <a:tailEnd/>
          </a:ln>
        </p:spPr>
        <p:txBody>
          <a:bodyPr wrap="none" anchor="ctr"/>
          <a:lstStyle/>
          <a:p>
            <a:endParaRPr lang="zh-TW" altLang="en-US"/>
          </a:p>
        </p:txBody>
      </p:sp>
      <p:sp>
        <p:nvSpPr>
          <p:cNvPr id="123954" name="Text Box 59"/>
          <p:cNvSpPr txBox="1">
            <a:spLocks noChangeArrowheads="1"/>
          </p:cNvSpPr>
          <p:nvPr/>
        </p:nvSpPr>
        <p:spPr bwMode="auto">
          <a:xfrm>
            <a:off x="6299200" y="2263775"/>
            <a:ext cx="4127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EC</a:t>
            </a:r>
          </a:p>
        </p:txBody>
      </p:sp>
      <p:sp>
        <p:nvSpPr>
          <p:cNvPr id="123955" name="Oval 60"/>
          <p:cNvSpPr>
            <a:spLocks noChangeArrowheads="1"/>
          </p:cNvSpPr>
          <p:nvPr/>
        </p:nvSpPr>
        <p:spPr bwMode="auto">
          <a:xfrm>
            <a:off x="5175250" y="1797050"/>
            <a:ext cx="1500188" cy="417513"/>
          </a:xfrm>
          <a:prstGeom prst="ellipse">
            <a:avLst/>
          </a:prstGeom>
          <a:noFill/>
          <a:ln w="9525">
            <a:solidFill>
              <a:schemeClr val="tx1"/>
            </a:solidFill>
            <a:round/>
            <a:headEnd/>
            <a:tailEnd/>
          </a:ln>
        </p:spPr>
        <p:txBody>
          <a:bodyPr wrap="none" anchor="ctr"/>
          <a:lstStyle/>
          <a:p>
            <a:endParaRPr lang="zh-TW" altLang="en-US"/>
          </a:p>
        </p:txBody>
      </p:sp>
      <p:sp>
        <p:nvSpPr>
          <p:cNvPr id="123956" name="Text Box 61"/>
          <p:cNvSpPr txBox="1">
            <a:spLocks noChangeArrowheads="1"/>
          </p:cNvSpPr>
          <p:nvPr/>
        </p:nvSpPr>
        <p:spPr bwMode="auto">
          <a:xfrm>
            <a:off x="5286375" y="1812925"/>
            <a:ext cx="984250" cy="366713"/>
          </a:xfrm>
          <a:prstGeom prst="rect">
            <a:avLst/>
          </a:prstGeom>
          <a:noFill/>
          <a:ln w="9525">
            <a:noFill/>
            <a:miter lim="800000"/>
            <a:headEnd/>
            <a:tailEnd/>
          </a:ln>
        </p:spPr>
        <p:txBody>
          <a:bodyPr wrap="none">
            <a:spAutoFit/>
          </a:bodyPr>
          <a:lstStyle/>
          <a:p>
            <a:r>
              <a:rPr lang="zh-TW" altLang="zh-TW">
                <a:latin typeface="標楷體" pitchFamily="65" charset="-120"/>
                <a:ea typeface="標楷體" pitchFamily="65" charset="-120"/>
              </a:rPr>
              <a:t>   </a:t>
            </a:r>
            <a:r>
              <a:rPr lang="en-US" altLang="zh-TW">
                <a:latin typeface="標楷體" pitchFamily="65" charset="-120"/>
                <a:ea typeface="標楷體" pitchFamily="65" charset="-120"/>
              </a:rPr>
              <a:t>CALS</a:t>
            </a:r>
          </a:p>
        </p:txBody>
      </p:sp>
      <p:sp>
        <p:nvSpPr>
          <p:cNvPr id="123957" name="Oval 62"/>
          <p:cNvSpPr>
            <a:spLocks noChangeArrowheads="1"/>
          </p:cNvSpPr>
          <p:nvPr/>
        </p:nvSpPr>
        <p:spPr bwMode="auto">
          <a:xfrm>
            <a:off x="6262688" y="1393825"/>
            <a:ext cx="2789237" cy="369888"/>
          </a:xfrm>
          <a:prstGeom prst="ellipse">
            <a:avLst/>
          </a:prstGeom>
          <a:gradFill rotWithShape="0">
            <a:gsLst>
              <a:gs pos="0">
                <a:srgbClr val="CCFFFF"/>
              </a:gs>
              <a:gs pos="100000">
                <a:srgbClr val="FFFFFF"/>
              </a:gs>
            </a:gsLst>
            <a:lin ang="5400000" scaled="1"/>
          </a:gradFill>
          <a:ln w="9525">
            <a:solidFill>
              <a:schemeClr val="tx1"/>
            </a:solidFill>
            <a:round/>
            <a:headEnd/>
            <a:tailEnd/>
          </a:ln>
        </p:spPr>
        <p:txBody>
          <a:bodyPr wrap="none" anchor="ctr"/>
          <a:lstStyle/>
          <a:p>
            <a:endParaRPr lang="zh-TW" altLang="en-US"/>
          </a:p>
        </p:txBody>
      </p:sp>
      <p:sp>
        <p:nvSpPr>
          <p:cNvPr id="123958" name="Text Box 63"/>
          <p:cNvSpPr txBox="1">
            <a:spLocks noChangeArrowheads="1"/>
          </p:cNvSpPr>
          <p:nvPr/>
        </p:nvSpPr>
        <p:spPr bwMode="auto">
          <a:xfrm>
            <a:off x="6840538" y="1393825"/>
            <a:ext cx="2732087" cy="336550"/>
          </a:xfrm>
          <a:prstGeom prst="rect">
            <a:avLst/>
          </a:prstGeom>
          <a:noFill/>
          <a:ln w="9525">
            <a:noFill/>
            <a:miter lim="800000"/>
            <a:headEnd/>
            <a:tailEnd/>
          </a:ln>
        </p:spPr>
        <p:txBody>
          <a:bodyPr>
            <a:spAutoFit/>
          </a:bodyPr>
          <a:lstStyle/>
          <a:p>
            <a:r>
              <a:rPr lang="en-US" altLang="zh-TW" sz="1600">
                <a:solidFill>
                  <a:schemeClr val="bg2"/>
                </a:solidFill>
                <a:latin typeface="標楷體" pitchFamily="65" charset="-120"/>
                <a:ea typeface="標楷體" pitchFamily="65" charset="-120"/>
              </a:rPr>
              <a:t>SCM / CSM</a:t>
            </a:r>
          </a:p>
        </p:txBody>
      </p:sp>
      <p:grpSp>
        <p:nvGrpSpPr>
          <p:cNvPr id="7" name="Group 64"/>
          <p:cNvGrpSpPr>
            <a:grpSpLocks/>
          </p:cNvGrpSpPr>
          <p:nvPr/>
        </p:nvGrpSpPr>
        <p:grpSpPr bwMode="auto">
          <a:xfrm>
            <a:off x="4110038" y="5453063"/>
            <a:ext cx="1327150" cy="336550"/>
            <a:chOff x="2589" y="3435"/>
            <a:chExt cx="836" cy="212"/>
          </a:xfrm>
        </p:grpSpPr>
        <p:sp>
          <p:nvSpPr>
            <p:cNvPr id="123971" name="AutoShape 65"/>
            <p:cNvSpPr>
              <a:spLocks noChangeArrowheads="1"/>
            </p:cNvSpPr>
            <p:nvPr/>
          </p:nvSpPr>
          <p:spPr bwMode="auto">
            <a:xfrm>
              <a:off x="2632" y="3462"/>
              <a:ext cx="793" cy="169"/>
            </a:xfrm>
            <a:prstGeom prst="wedgeRectCallout">
              <a:avLst>
                <a:gd name="adj1" fmla="val 40162"/>
                <a:gd name="adj2" fmla="val 96153"/>
              </a:avLst>
            </a:prstGeom>
            <a:solidFill>
              <a:srgbClr val="CCFFFF"/>
            </a:solidFill>
            <a:ln w="9525">
              <a:solidFill>
                <a:schemeClr val="tx1"/>
              </a:solidFill>
              <a:miter lim="800000"/>
              <a:headEnd/>
              <a:tailEnd/>
            </a:ln>
          </p:spPr>
          <p:txBody>
            <a:bodyPr wrap="none" anchor="ctr"/>
            <a:lstStyle/>
            <a:p>
              <a:pPr algn="ctr"/>
              <a:endParaRPr lang="zh-TW" altLang="zh-TW" sz="2400">
                <a:solidFill>
                  <a:schemeClr val="bg2"/>
                </a:solidFill>
                <a:latin typeface="標楷體" pitchFamily="65" charset="-120"/>
                <a:ea typeface="標楷體" pitchFamily="65" charset="-120"/>
              </a:endParaRPr>
            </a:p>
          </p:txBody>
        </p:sp>
        <p:sp>
          <p:nvSpPr>
            <p:cNvPr id="123972" name="Text Box 66"/>
            <p:cNvSpPr txBox="1">
              <a:spLocks noChangeArrowheads="1"/>
            </p:cNvSpPr>
            <p:nvPr/>
          </p:nvSpPr>
          <p:spPr bwMode="auto">
            <a:xfrm>
              <a:off x="2589" y="3435"/>
              <a:ext cx="756" cy="212"/>
            </a:xfrm>
            <a:prstGeom prst="rect">
              <a:avLst/>
            </a:prstGeom>
            <a:noFill/>
            <a:ln w="9525">
              <a:noFill/>
              <a:miter lim="800000"/>
              <a:headEnd/>
              <a:tailEnd/>
            </a:ln>
          </p:spPr>
          <p:txBody>
            <a:bodyPr wrap="none">
              <a:spAutoFit/>
            </a:bodyPr>
            <a:lstStyle/>
            <a:p>
              <a:r>
                <a:rPr lang="zh-TW" altLang="en-US" sz="1600">
                  <a:solidFill>
                    <a:schemeClr val="bg2"/>
                  </a:solidFill>
                  <a:latin typeface="標楷體" pitchFamily="65" charset="-120"/>
                  <a:ea typeface="標楷體" pitchFamily="65" charset="-120"/>
                </a:rPr>
                <a:t>目前的狀況</a:t>
              </a:r>
              <a:endParaRPr lang="zh-TW" altLang="en-US" sz="2400">
                <a:solidFill>
                  <a:schemeClr val="bg2"/>
                </a:solidFill>
                <a:latin typeface="標楷體" pitchFamily="65" charset="-120"/>
                <a:ea typeface="標楷體" pitchFamily="65" charset="-120"/>
              </a:endParaRPr>
            </a:p>
          </p:txBody>
        </p:sp>
      </p:grpSp>
      <p:sp>
        <p:nvSpPr>
          <p:cNvPr id="123960" name="Oval 67"/>
          <p:cNvSpPr>
            <a:spLocks noChangeArrowheads="1"/>
          </p:cNvSpPr>
          <p:nvPr/>
        </p:nvSpPr>
        <p:spPr bwMode="auto">
          <a:xfrm>
            <a:off x="7913688" y="1797050"/>
            <a:ext cx="1073150" cy="415925"/>
          </a:xfrm>
          <a:prstGeom prst="ellipse">
            <a:avLst/>
          </a:prstGeom>
          <a:noFill/>
          <a:ln w="9525">
            <a:solidFill>
              <a:schemeClr val="tx1"/>
            </a:solidFill>
            <a:round/>
            <a:headEnd/>
            <a:tailEnd/>
          </a:ln>
        </p:spPr>
        <p:txBody>
          <a:bodyPr wrap="none" anchor="ctr"/>
          <a:lstStyle/>
          <a:p>
            <a:endParaRPr lang="zh-TW" altLang="en-US"/>
          </a:p>
        </p:txBody>
      </p:sp>
      <p:sp>
        <p:nvSpPr>
          <p:cNvPr id="123961" name="Text Box 68"/>
          <p:cNvSpPr txBox="1">
            <a:spLocks noChangeArrowheads="1"/>
          </p:cNvSpPr>
          <p:nvPr/>
        </p:nvSpPr>
        <p:spPr bwMode="auto">
          <a:xfrm>
            <a:off x="7913688" y="1812925"/>
            <a:ext cx="1098550" cy="366713"/>
          </a:xfrm>
          <a:prstGeom prst="rect">
            <a:avLst/>
          </a:prstGeom>
          <a:noFill/>
          <a:ln w="9525">
            <a:noFill/>
            <a:miter lim="800000"/>
            <a:headEnd/>
            <a:tailEnd/>
          </a:ln>
        </p:spPr>
        <p:txBody>
          <a:bodyPr wrap="none">
            <a:spAutoFit/>
          </a:bodyPr>
          <a:lstStyle/>
          <a:p>
            <a:r>
              <a:rPr lang="en-US" altLang="zh-TW">
                <a:latin typeface="標楷體" pitchFamily="65" charset="-120"/>
                <a:ea typeface="標楷體" pitchFamily="65" charset="-120"/>
              </a:rPr>
              <a:t>Extranet</a:t>
            </a:r>
          </a:p>
        </p:txBody>
      </p:sp>
      <p:sp>
        <p:nvSpPr>
          <p:cNvPr id="123962" name="Oval 69"/>
          <p:cNvSpPr>
            <a:spLocks noChangeArrowheads="1"/>
          </p:cNvSpPr>
          <p:nvPr/>
        </p:nvSpPr>
        <p:spPr bwMode="auto">
          <a:xfrm>
            <a:off x="6675438" y="1774825"/>
            <a:ext cx="1038225" cy="417513"/>
          </a:xfrm>
          <a:prstGeom prst="ellipse">
            <a:avLst/>
          </a:prstGeom>
          <a:noFill/>
          <a:ln w="9525">
            <a:solidFill>
              <a:schemeClr val="tx1"/>
            </a:solidFill>
            <a:round/>
            <a:headEnd/>
            <a:tailEnd/>
          </a:ln>
        </p:spPr>
        <p:txBody>
          <a:bodyPr wrap="none" anchor="ctr"/>
          <a:lstStyle/>
          <a:p>
            <a:endParaRPr lang="zh-TW" altLang="en-US"/>
          </a:p>
        </p:txBody>
      </p:sp>
      <p:sp>
        <p:nvSpPr>
          <p:cNvPr id="123963" name="Text Box 70"/>
          <p:cNvSpPr txBox="1">
            <a:spLocks noChangeArrowheads="1"/>
          </p:cNvSpPr>
          <p:nvPr/>
        </p:nvSpPr>
        <p:spPr bwMode="auto">
          <a:xfrm>
            <a:off x="6840538" y="1811338"/>
            <a:ext cx="742950" cy="366712"/>
          </a:xfrm>
          <a:prstGeom prst="rect">
            <a:avLst/>
          </a:prstGeom>
          <a:noFill/>
          <a:ln w="9525">
            <a:noFill/>
            <a:miter lim="800000"/>
            <a:headEnd/>
            <a:tailEnd/>
          </a:ln>
        </p:spPr>
        <p:txBody>
          <a:bodyPr>
            <a:spAutoFit/>
          </a:bodyPr>
          <a:lstStyle/>
          <a:p>
            <a:pPr algn="ctr"/>
            <a:r>
              <a:rPr lang="en-US" altLang="zh-TW">
                <a:latin typeface="標楷體" pitchFamily="65" charset="-120"/>
                <a:ea typeface="標楷體" pitchFamily="65" charset="-120"/>
              </a:rPr>
              <a:t>GLS</a:t>
            </a:r>
          </a:p>
        </p:txBody>
      </p:sp>
      <p:sp>
        <p:nvSpPr>
          <p:cNvPr id="123964" name="Line 71"/>
          <p:cNvSpPr>
            <a:spLocks noChangeShapeType="1"/>
          </p:cNvSpPr>
          <p:nvPr/>
        </p:nvSpPr>
        <p:spPr bwMode="auto">
          <a:xfrm flipH="1">
            <a:off x="7253288" y="860425"/>
            <a:ext cx="41275" cy="4973638"/>
          </a:xfrm>
          <a:prstGeom prst="line">
            <a:avLst/>
          </a:prstGeom>
          <a:noFill/>
          <a:ln w="28575" cap="rnd">
            <a:solidFill>
              <a:schemeClr val="tx1"/>
            </a:solidFill>
            <a:prstDash val="sysDot"/>
            <a:round/>
            <a:headEnd/>
            <a:tailEnd/>
          </a:ln>
        </p:spPr>
        <p:txBody>
          <a:bodyPr wrap="none" anchor="ctr"/>
          <a:lstStyle/>
          <a:p>
            <a:endParaRPr lang="zh-TW" altLang="en-US"/>
          </a:p>
        </p:txBody>
      </p:sp>
      <p:grpSp>
        <p:nvGrpSpPr>
          <p:cNvPr id="8" name="Group 72"/>
          <p:cNvGrpSpPr>
            <a:grpSpLocks/>
          </p:cNvGrpSpPr>
          <p:nvPr/>
        </p:nvGrpSpPr>
        <p:grpSpPr bwMode="auto">
          <a:xfrm>
            <a:off x="5519738" y="4899025"/>
            <a:ext cx="1830387" cy="609600"/>
            <a:chOff x="3477" y="3086"/>
            <a:chExt cx="1153" cy="384"/>
          </a:xfrm>
        </p:grpSpPr>
        <p:sp>
          <p:nvSpPr>
            <p:cNvPr id="123969" name="AutoShape 73"/>
            <p:cNvSpPr>
              <a:spLocks noChangeArrowheads="1"/>
            </p:cNvSpPr>
            <p:nvPr/>
          </p:nvSpPr>
          <p:spPr bwMode="auto">
            <a:xfrm>
              <a:off x="3477" y="3086"/>
              <a:ext cx="1040" cy="384"/>
            </a:xfrm>
            <a:prstGeom prst="leftRightArrow">
              <a:avLst>
                <a:gd name="adj1" fmla="val 43750"/>
                <a:gd name="adj2" fmla="val 71094"/>
              </a:avLst>
            </a:prstGeom>
            <a:solidFill>
              <a:srgbClr val="FFFFCC"/>
            </a:solidFill>
            <a:ln w="9525">
              <a:solidFill>
                <a:schemeClr val="tx1"/>
              </a:solidFill>
              <a:miter lim="800000"/>
              <a:headEnd/>
              <a:tailEnd/>
            </a:ln>
          </p:spPr>
          <p:txBody>
            <a:bodyPr wrap="none" anchor="ctr"/>
            <a:lstStyle/>
            <a:p>
              <a:pPr algn="ctr"/>
              <a:r>
                <a:rPr lang="en-US" altLang="zh-TW" sz="2400">
                  <a:latin typeface="標楷體" pitchFamily="65" charset="-120"/>
                  <a:ea typeface="標楷體" pitchFamily="65" charset="-120"/>
                </a:rPr>
                <a:t> </a:t>
              </a:r>
            </a:p>
          </p:txBody>
        </p:sp>
        <p:sp>
          <p:nvSpPr>
            <p:cNvPr id="123970" name="Text Box 74"/>
            <p:cNvSpPr txBox="1">
              <a:spLocks noChangeArrowheads="1"/>
            </p:cNvSpPr>
            <p:nvPr/>
          </p:nvSpPr>
          <p:spPr bwMode="auto">
            <a:xfrm>
              <a:off x="3529" y="3162"/>
              <a:ext cx="1101" cy="231"/>
            </a:xfrm>
            <a:prstGeom prst="rect">
              <a:avLst/>
            </a:prstGeom>
            <a:noFill/>
            <a:ln w="9525">
              <a:noFill/>
              <a:miter lim="800000"/>
              <a:headEnd/>
              <a:tailEnd/>
            </a:ln>
          </p:spPr>
          <p:txBody>
            <a:bodyPr>
              <a:spAutoFit/>
            </a:bodyPr>
            <a:lstStyle/>
            <a:p>
              <a:r>
                <a:rPr lang="zh-TW" altLang="en-US" sz="1600">
                  <a:solidFill>
                    <a:schemeClr val="bg2"/>
                  </a:solidFill>
                  <a:latin typeface="標楷體" pitchFamily="65" charset="-120"/>
                  <a:ea typeface="標楷體" pitchFamily="65" charset="-120"/>
                </a:rPr>
                <a:t>目前發展重點</a:t>
              </a:r>
              <a:r>
                <a:rPr lang="zh-TW" altLang="en-US">
                  <a:solidFill>
                    <a:schemeClr val="bg2"/>
                  </a:solidFill>
                  <a:latin typeface="標楷體" pitchFamily="65" charset="-120"/>
                  <a:ea typeface="標楷體" pitchFamily="65" charset="-120"/>
                </a:rPr>
                <a:t> </a:t>
              </a:r>
              <a:endParaRPr lang="zh-TW" altLang="en-US" sz="2400">
                <a:solidFill>
                  <a:schemeClr val="bg2"/>
                </a:solidFill>
                <a:latin typeface="標楷體" pitchFamily="65" charset="-120"/>
                <a:ea typeface="標楷體" pitchFamily="65" charset="-120"/>
              </a:endParaRPr>
            </a:p>
          </p:txBody>
        </p:sp>
      </p:grpSp>
      <p:grpSp>
        <p:nvGrpSpPr>
          <p:cNvPr id="9" name="Group 75"/>
          <p:cNvGrpSpPr>
            <a:grpSpLocks/>
          </p:cNvGrpSpPr>
          <p:nvPr/>
        </p:nvGrpSpPr>
        <p:grpSpPr bwMode="auto">
          <a:xfrm>
            <a:off x="7321550" y="4899025"/>
            <a:ext cx="1830388" cy="609600"/>
            <a:chOff x="4612" y="3086"/>
            <a:chExt cx="1153" cy="384"/>
          </a:xfrm>
        </p:grpSpPr>
        <p:sp>
          <p:nvSpPr>
            <p:cNvPr id="123967" name="AutoShape 76"/>
            <p:cNvSpPr>
              <a:spLocks noChangeArrowheads="1"/>
            </p:cNvSpPr>
            <p:nvPr/>
          </p:nvSpPr>
          <p:spPr bwMode="auto">
            <a:xfrm>
              <a:off x="4612" y="3086"/>
              <a:ext cx="1040" cy="384"/>
            </a:xfrm>
            <a:prstGeom prst="leftRightArrow">
              <a:avLst>
                <a:gd name="adj1" fmla="val 43750"/>
                <a:gd name="adj2" fmla="val 71094"/>
              </a:avLst>
            </a:prstGeom>
            <a:solidFill>
              <a:srgbClr val="FFFFCC"/>
            </a:solidFill>
            <a:ln w="9525">
              <a:solidFill>
                <a:schemeClr val="tx1"/>
              </a:solidFill>
              <a:miter lim="800000"/>
              <a:headEnd/>
              <a:tailEnd/>
            </a:ln>
          </p:spPr>
          <p:txBody>
            <a:bodyPr wrap="none" anchor="ctr"/>
            <a:lstStyle/>
            <a:p>
              <a:pPr algn="ctr"/>
              <a:r>
                <a:rPr lang="en-US" altLang="zh-TW" sz="2400">
                  <a:latin typeface="標楷體" pitchFamily="65" charset="-120"/>
                  <a:ea typeface="標楷體" pitchFamily="65" charset="-120"/>
                </a:rPr>
                <a:t> </a:t>
              </a:r>
            </a:p>
          </p:txBody>
        </p:sp>
        <p:sp>
          <p:nvSpPr>
            <p:cNvPr id="123968" name="Text Box 77"/>
            <p:cNvSpPr txBox="1">
              <a:spLocks noChangeArrowheads="1"/>
            </p:cNvSpPr>
            <p:nvPr/>
          </p:nvSpPr>
          <p:spPr bwMode="auto">
            <a:xfrm>
              <a:off x="4664" y="3162"/>
              <a:ext cx="1101" cy="231"/>
            </a:xfrm>
            <a:prstGeom prst="rect">
              <a:avLst/>
            </a:prstGeom>
            <a:noFill/>
            <a:ln w="9525">
              <a:noFill/>
              <a:miter lim="800000"/>
              <a:headEnd/>
              <a:tailEnd/>
            </a:ln>
          </p:spPr>
          <p:txBody>
            <a:bodyPr>
              <a:spAutoFit/>
            </a:bodyPr>
            <a:lstStyle/>
            <a:p>
              <a:r>
                <a:rPr lang="zh-TW" altLang="en-US" sz="1600">
                  <a:solidFill>
                    <a:schemeClr val="bg2"/>
                  </a:solidFill>
                  <a:latin typeface="標楷體" pitchFamily="65" charset="-120"/>
                  <a:ea typeface="標楷體" pitchFamily="65" charset="-120"/>
                </a:rPr>
                <a:t>未來發展重點</a:t>
              </a:r>
              <a:r>
                <a:rPr lang="zh-TW" altLang="en-US">
                  <a:solidFill>
                    <a:schemeClr val="bg2"/>
                  </a:solidFill>
                  <a:latin typeface="標楷體" pitchFamily="65" charset="-120"/>
                  <a:ea typeface="標楷體" pitchFamily="65" charset="-120"/>
                </a:rPr>
                <a:t> </a:t>
              </a:r>
              <a:endParaRPr lang="zh-TW" altLang="en-US" sz="2400">
                <a:solidFill>
                  <a:schemeClr val="bg2"/>
                </a:solidFill>
                <a:latin typeface="標楷體" pitchFamily="65" charset="-120"/>
                <a:ea typeface="標楷體" pitchFamily="65"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30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Bottom)">
                                      <p:cBhvr>
                                        <p:cTn id="10" dur="3000"/>
                                        <p:tgtEl>
                                          <p:spTgt spid="3"/>
                                        </p:tgtEl>
                                      </p:cBhvr>
                                    </p:animEffect>
                                  </p:childTnLst>
                                </p:cTn>
                              </p:par>
                              <p:par>
                                <p:cTn id="11" presetID="1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3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3000"/>
                                        <p:tgtEl>
                                          <p:spTgt spid="4"/>
                                        </p:tgtEl>
                                      </p:cBhvr>
                                    </p:animEffect>
                                  </p:childTnLst>
                                </p:cTn>
                              </p:par>
                              <p:par>
                                <p:cTn id="19" presetID="1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Bottom)">
                                      <p:cBhvr>
                                        <p:cTn id="21" dur="3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lide(fromBottom)">
                                      <p:cBhvr>
                                        <p:cTn id="26" dur="3000"/>
                                        <p:tgtEl>
                                          <p:spTgt spid="5"/>
                                        </p:tgtEl>
                                      </p:cBhvr>
                                    </p:animEffect>
                                  </p:childTnLst>
                                </p:cTn>
                              </p:par>
                              <p:par>
                                <p:cTn id="27" presetID="1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3000"/>
                                        <p:tgtEl>
                                          <p:spTgt spid="6"/>
                                        </p:tgtEl>
                                      </p:cBhvr>
                                    </p:animEffect>
                                  </p:childTnLst>
                                </p:cTn>
                              </p:par>
                              <p:par>
                                <p:cTn id="30" presetID="1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lide(fromBottom)">
                                      <p:cBhvr>
                                        <p:cTn id="32"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p:txBody>
          <a:bodyPr/>
          <a:lstStyle/>
          <a:p>
            <a:pPr>
              <a:defRPr/>
            </a:pPr>
            <a:fld id="{8F9D5844-1E72-42DC-97E4-18542D51A3A2}" type="slidenum">
              <a:rPr lang="en-US" altLang="zh-TW"/>
              <a:pPr>
                <a:defRPr/>
              </a:pPr>
              <a:t>17</a:t>
            </a:fld>
            <a:endParaRPr lang="en-US" altLang="zh-TW"/>
          </a:p>
        </p:txBody>
      </p:sp>
      <p:sp>
        <p:nvSpPr>
          <p:cNvPr id="124931" name="Rectangle 2"/>
          <p:cNvSpPr>
            <a:spLocks noChangeArrowheads="1"/>
          </p:cNvSpPr>
          <p:nvPr/>
        </p:nvSpPr>
        <p:spPr bwMode="auto">
          <a:xfrm>
            <a:off x="2411413" y="1719263"/>
            <a:ext cx="3505200" cy="2362200"/>
          </a:xfrm>
          <a:prstGeom prst="rect">
            <a:avLst/>
          </a:prstGeom>
          <a:solidFill>
            <a:schemeClr val="hlink"/>
          </a:solidFill>
          <a:ln w="9525">
            <a:noFill/>
            <a:miter lim="800000"/>
            <a:headEnd/>
            <a:tailEnd/>
          </a:ln>
        </p:spPr>
        <p:txBody>
          <a:bodyPr wrap="none" anchor="ctr">
            <a:spAutoFit/>
          </a:bodyPr>
          <a:lstStyle/>
          <a:p>
            <a:endParaRPr lang="zh-TW" altLang="en-US"/>
          </a:p>
        </p:txBody>
      </p:sp>
      <p:sp>
        <p:nvSpPr>
          <p:cNvPr id="124932" name="Freeform 3"/>
          <p:cNvSpPr>
            <a:spLocks/>
          </p:cNvSpPr>
          <p:nvPr/>
        </p:nvSpPr>
        <p:spPr bwMode="auto">
          <a:xfrm>
            <a:off x="2408238" y="1722438"/>
            <a:ext cx="3505200" cy="2352675"/>
          </a:xfrm>
          <a:custGeom>
            <a:avLst/>
            <a:gdLst>
              <a:gd name="T0" fmla="*/ 2147483647 w 2208"/>
              <a:gd name="T1" fmla="*/ 2147483647 h 1482"/>
              <a:gd name="T2" fmla="*/ 0 w 2208"/>
              <a:gd name="T3" fmla="*/ 0 h 1482"/>
              <a:gd name="T4" fmla="*/ 2147483647 w 2208"/>
              <a:gd name="T5" fmla="*/ 0 h 1482"/>
              <a:gd name="T6" fmla="*/ 2147483647 w 2208"/>
              <a:gd name="T7" fmla="*/ 2147483647 h 1482"/>
              <a:gd name="T8" fmla="*/ 0 60000 65536"/>
              <a:gd name="T9" fmla="*/ 0 60000 65536"/>
              <a:gd name="T10" fmla="*/ 0 60000 65536"/>
              <a:gd name="T11" fmla="*/ 0 60000 65536"/>
              <a:gd name="T12" fmla="*/ 0 w 2208"/>
              <a:gd name="T13" fmla="*/ 0 h 1482"/>
              <a:gd name="T14" fmla="*/ 2208 w 2208"/>
              <a:gd name="T15" fmla="*/ 1482 h 1482"/>
            </a:gdLst>
            <a:ahLst/>
            <a:cxnLst>
              <a:cxn ang="T8">
                <a:pos x="T0" y="T1"/>
              </a:cxn>
              <a:cxn ang="T9">
                <a:pos x="T2" y="T3"/>
              </a:cxn>
              <a:cxn ang="T10">
                <a:pos x="T4" y="T5"/>
              </a:cxn>
              <a:cxn ang="T11">
                <a:pos x="T6" y="T7"/>
              </a:cxn>
            </a:cxnLst>
            <a:rect l="T12" t="T13" r="T14" b="T15"/>
            <a:pathLst>
              <a:path w="2208" h="1482">
                <a:moveTo>
                  <a:pt x="2" y="1482"/>
                </a:moveTo>
                <a:lnTo>
                  <a:pt x="0" y="0"/>
                </a:lnTo>
                <a:lnTo>
                  <a:pt x="2208" y="0"/>
                </a:lnTo>
                <a:cubicBezTo>
                  <a:pt x="2042" y="1458"/>
                  <a:pt x="2" y="1482"/>
                  <a:pt x="2" y="1482"/>
                </a:cubicBezTo>
                <a:close/>
              </a:path>
            </a:pathLst>
          </a:custGeom>
          <a:gradFill rotWithShape="0">
            <a:gsLst>
              <a:gs pos="0">
                <a:srgbClr val="FFFFFF"/>
              </a:gs>
              <a:gs pos="100000">
                <a:srgbClr val="FFCC00"/>
              </a:gs>
            </a:gsLst>
            <a:lin ang="5400000" scaled="1"/>
          </a:gradFill>
          <a:ln w="12700">
            <a:noFill/>
            <a:round/>
            <a:headEnd/>
            <a:tailEnd/>
          </a:ln>
        </p:spPr>
        <p:txBody>
          <a:bodyPr wrap="none" anchor="ctr">
            <a:spAutoFit/>
          </a:bodyPr>
          <a:lstStyle/>
          <a:p>
            <a:endParaRPr lang="zh-TW" altLang="en-US"/>
          </a:p>
        </p:txBody>
      </p:sp>
      <p:sp>
        <p:nvSpPr>
          <p:cNvPr id="124933" name="Freeform 4"/>
          <p:cNvSpPr>
            <a:spLocks/>
          </p:cNvSpPr>
          <p:nvPr/>
        </p:nvSpPr>
        <p:spPr bwMode="auto">
          <a:xfrm>
            <a:off x="2411413" y="1738313"/>
            <a:ext cx="3492500" cy="2349500"/>
          </a:xfrm>
          <a:custGeom>
            <a:avLst/>
            <a:gdLst>
              <a:gd name="T0" fmla="*/ 2147483647 w 2200"/>
              <a:gd name="T1" fmla="*/ 0 h 1480"/>
              <a:gd name="T2" fmla="*/ 0 w 2200"/>
              <a:gd name="T3" fmla="*/ 2147483647 h 1480"/>
              <a:gd name="T4" fmla="*/ 0 60000 65536"/>
              <a:gd name="T5" fmla="*/ 0 60000 65536"/>
              <a:gd name="T6" fmla="*/ 0 w 2200"/>
              <a:gd name="T7" fmla="*/ 0 h 1480"/>
              <a:gd name="T8" fmla="*/ 2200 w 2200"/>
              <a:gd name="T9" fmla="*/ 1480 h 1480"/>
            </a:gdLst>
            <a:ahLst/>
            <a:cxnLst>
              <a:cxn ang="T4">
                <a:pos x="T0" y="T1"/>
              </a:cxn>
              <a:cxn ang="T5">
                <a:pos x="T2" y="T3"/>
              </a:cxn>
            </a:cxnLst>
            <a:rect l="T6" t="T7" r="T8" b="T9"/>
            <a:pathLst>
              <a:path w="2200" h="1480">
                <a:moveTo>
                  <a:pt x="2200" y="0"/>
                </a:moveTo>
                <a:cubicBezTo>
                  <a:pt x="2160" y="992"/>
                  <a:pt x="880" y="1480"/>
                  <a:pt x="0" y="1472"/>
                </a:cubicBezTo>
              </a:path>
            </a:pathLst>
          </a:custGeom>
          <a:noFill/>
          <a:ln w="28575">
            <a:solidFill>
              <a:schemeClr val="bg1"/>
            </a:solidFill>
            <a:round/>
            <a:headEnd/>
            <a:tailEnd/>
          </a:ln>
        </p:spPr>
        <p:txBody>
          <a:bodyPr wrap="none" anchor="ctr">
            <a:spAutoFit/>
          </a:bodyPr>
          <a:lstStyle/>
          <a:p>
            <a:endParaRPr lang="zh-TW" altLang="en-US"/>
          </a:p>
        </p:txBody>
      </p:sp>
      <p:sp>
        <p:nvSpPr>
          <p:cNvPr id="1821701" name="Rectangle 5"/>
          <p:cNvSpPr>
            <a:spLocks noGrp="1" noChangeArrowheads="1"/>
          </p:cNvSpPr>
          <p:nvPr>
            <p:ph type="title"/>
          </p:nvPr>
        </p:nvSpPr>
        <p:spPr>
          <a:xfrm>
            <a:off x="476250" y="-171450"/>
            <a:ext cx="8229600" cy="1143000"/>
          </a:xfrm>
        </p:spPr>
        <p:txBody>
          <a:bodyPr/>
          <a:lstStyle/>
          <a:p>
            <a:pPr eaLnBrk="1" hangingPunct="1">
              <a:defRPr/>
            </a:pPr>
            <a:r>
              <a:rPr lang="zh-TW" altLang="en-US" smtClean="0"/>
              <a:t>梅特卡夫定律</a:t>
            </a:r>
            <a:r>
              <a:rPr lang="en-US" altLang="zh-TW" smtClean="0"/>
              <a:t>(</a:t>
            </a:r>
            <a:r>
              <a:rPr lang="en-US" altLang="zh-TW" smtClean="0">
                <a:latin typeface="Times New Roman" pitchFamily="18" charset="0"/>
              </a:rPr>
              <a:t>Metcalfe’s Law)</a:t>
            </a:r>
          </a:p>
        </p:txBody>
      </p:sp>
      <p:sp>
        <p:nvSpPr>
          <p:cNvPr id="124935" name="Rectangle 6"/>
          <p:cNvSpPr>
            <a:spLocks noGrp="1" noChangeArrowheads="1"/>
          </p:cNvSpPr>
          <p:nvPr>
            <p:ph type="body" idx="1"/>
          </p:nvPr>
        </p:nvSpPr>
        <p:spPr>
          <a:xfrm>
            <a:off x="431800" y="819150"/>
            <a:ext cx="8488363" cy="720725"/>
          </a:xfrm>
        </p:spPr>
        <p:txBody>
          <a:bodyPr/>
          <a:lstStyle/>
          <a:p>
            <a:pPr eaLnBrk="1" hangingPunct="1"/>
            <a:r>
              <a:rPr lang="zh-TW" altLang="en-US" smtClean="0"/>
              <a:t>網路的效用性會與使用者數目的平方成正比</a:t>
            </a:r>
          </a:p>
        </p:txBody>
      </p:sp>
      <p:grpSp>
        <p:nvGrpSpPr>
          <p:cNvPr id="2" name="Group 7"/>
          <p:cNvGrpSpPr>
            <a:grpSpLocks/>
          </p:cNvGrpSpPr>
          <p:nvPr/>
        </p:nvGrpSpPr>
        <p:grpSpPr bwMode="auto">
          <a:xfrm>
            <a:off x="2408238" y="1500188"/>
            <a:ext cx="4191000" cy="2590800"/>
            <a:chOff x="1872" y="1488"/>
            <a:chExt cx="2640" cy="1632"/>
          </a:xfrm>
        </p:grpSpPr>
        <p:sp>
          <p:nvSpPr>
            <p:cNvPr id="124941" name="Line 8"/>
            <p:cNvSpPr>
              <a:spLocks noChangeShapeType="1"/>
            </p:cNvSpPr>
            <p:nvPr/>
          </p:nvSpPr>
          <p:spPr bwMode="auto">
            <a:xfrm flipV="1">
              <a:off x="1872" y="1488"/>
              <a:ext cx="0" cy="1632"/>
            </a:xfrm>
            <a:prstGeom prst="line">
              <a:avLst/>
            </a:prstGeom>
            <a:noFill/>
            <a:ln w="9525">
              <a:solidFill>
                <a:schemeClr val="tx1"/>
              </a:solidFill>
              <a:round/>
              <a:headEnd/>
              <a:tailEnd type="triangle" w="med" len="lg"/>
            </a:ln>
          </p:spPr>
          <p:txBody>
            <a:bodyPr anchor="ctr">
              <a:spAutoFit/>
            </a:bodyPr>
            <a:lstStyle/>
            <a:p>
              <a:endParaRPr lang="zh-TW" altLang="en-US"/>
            </a:p>
          </p:txBody>
        </p:sp>
        <p:sp>
          <p:nvSpPr>
            <p:cNvPr id="124942" name="Line 9"/>
            <p:cNvSpPr>
              <a:spLocks noChangeShapeType="1"/>
            </p:cNvSpPr>
            <p:nvPr/>
          </p:nvSpPr>
          <p:spPr bwMode="auto">
            <a:xfrm>
              <a:off x="1872" y="3120"/>
              <a:ext cx="2640" cy="0"/>
            </a:xfrm>
            <a:prstGeom prst="line">
              <a:avLst/>
            </a:prstGeom>
            <a:noFill/>
            <a:ln w="9525">
              <a:solidFill>
                <a:schemeClr val="tx1"/>
              </a:solidFill>
              <a:round/>
              <a:headEnd/>
              <a:tailEnd type="triangle" w="med" len="lg"/>
            </a:ln>
          </p:spPr>
          <p:txBody>
            <a:bodyPr wrap="none" anchor="ctr">
              <a:spAutoFit/>
            </a:bodyPr>
            <a:lstStyle/>
            <a:p>
              <a:endParaRPr lang="zh-TW" altLang="en-US"/>
            </a:p>
          </p:txBody>
        </p:sp>
      </p:grpSp>
      <p:sp>
        <p:nvSpPr>
          <p:cNvPr id="124937" name="Text Box 10"/>
          <p:cNvSpPr txBox="1">
            <a:spLocks noChangeArrowheads="1"/>
          </p:cNvSpPr>
          <p:nvPr/>
        </p:nvSpPr>
        <p:spPr bwMode="auto">
          <a:xfrm>
            <a:off x="1954213" y="1408113"/>
            <a:ext cx="458787" cy="539750"/>
          </a:xfrm>
          <a:prstGeom prst="rect">
            <a:avLst/>
          </a:prstGeom>
          <a:noFill/>
          <a:ln w="9525">
            <a:noFill/>
            <a:miter lim="800000"/>
            <a:headEnd/>
            <a:tailEnd/>
          </a:ln>
        </p:spPr>
        <p:txBody>
          <a:bodyPr vert="eaVert" wrap="none">
            <a:spAutoFit/>
          </a:bodyPr>
          <a:lstStyle/>
          <a:p>
            <a:pPr eaLnBrk="0" hangingPunct="0"/>
            <a:r>
              <a:rPr kumimoji="0" lang="zh-TW" altLang="en-US" b="1">
                <a:latin typeface="Times New Roman" pitchFamily="18" charset="0"/>
                <a:ea typeface="標楷體" pitchFamily="65" charset="-120"/>
              </a:rPr>
              <a:t>效用</a:t>
            </a:r>
          </a:p>
        </p:txBody>
      </p:sp>
      <p:sp>
        <p:nvSpPr>
          <p:cNvPr id="124938" name="Text Box 11"/>
          <p:cNvSpPr txBox="1">
            <a:spLocks noChangeArrowheads="1"/>
          </p:cNvSpPr>
          <p:nvPr/>
        </p:nvSpPr>
        <p:spPr bwMode="auto">
          <a:xfrm>
            <a:off x="5383213" y="4125913"/>
            <a:ext cx="1327150" cy="366712"/>
          </a:xfrm>
          <a:prstGeom prst="rect">
            <a:avLst/>
          </a:prstGeom>
          <a:noFill/>
          <a:ln w="9525">
            <a:noFill/>
            <a:miter lim="800000"/>
            <a:headEnd/>
            <a:tailEnd/>
          </a:ln>
        </p:spPr>
        <p:txBody>
          <a:bodyPr wrap="none">
            <a:spAutoFit/>
          </a:bodyPr>
          <a:lstStyle/>
          <a:p>
            <a:pPr eaLnBrk="0" hangingPunct="0"/>
            <a:r>
              <a:rPr kumimoji="0" lang="zh-TW" altLang="en-US" b="1">
                <a:latin typeface="Times New Roman" pitchFamily="18" charset="0"/>
                <a:ea typeface="標楷體" pitchFamily="65" charset="-120"/>
              </a:rPr>
              <a:t>使用者人數</a:t>
            </a:r>
          </a:p>
        </p:txBody>
      </p:sp>
      <p:sp>
        <p:nvSpPr>
          <p:cNvPr id="124939" name="Text Box 12"/>
          <p:cNvSpPr txBox="1">
            <a:spLocks noChangeArrowheads="1"/>
          </p:cNvSpPr>
          <p:nvPr/>
        </p:nvSpPr>
        <p:spPr bwMode="auto">
          <a:xfrm>
            <a:off x="3203575" y="2551113"/>
            <a:ext cx="1646238" cy="366712"/>
          </a:xfrm>
          <a:prstGeom prst="rect">
            <a:avLst/>
          </a:prstGeom>
          <a:noFill/>
          <a:ln w="9525">
            <a:noFill/>
            <a:miter lim="800000"/>
            <a:headEnd/>
            <a:tailEnd/>
          </a:ln>
        </p:spPr>
        <p:txBody>
          <a:bodyPr wrap="none">
            <a:spAutoFit/>
          </a:bodyPr>
          <a:lstStyle/>
          <a:p>
            <a:pPr eaLnBrk="0" hangingPunct="0"/>
            <a:r>
              <a:rPr kumimoji="0" lang="zh-TW" altLang="en-US">
                <a:solidFill>
                  <a:schemeClr val="bg2"/>
                </a:solidFill>
                <a:latin typeface="Times New Roman" pitchFamily="18" charset="0"/>
                <a:ea typeface="標楷體" pitchFamily="65" charset="-120"/>
              </a:rPr>
              <a:t>效用 </a:t>
            </a:r>
            <a:r>
              <a:rPr kumimoji="0" lang="en-US" altLang="zh-TW">
                <a:solidFill>
                  <a:schemeClr val="bg2"/>
                </a:solidFill>
                <a:latin typeface="Times New Roman" pitchFamily="18" charset="0"/>
                <a:ea typeface="標楷體" pitchFamily="65" charset="-120"/>
              </a:rPr>
              <a:t>= </a:t>
            </a:r>
            <a:r>
              <a:rPr kumimoji="0" lang="zh-TW" altLang="en-US">
                <a:solidFill>
                  <a:schemeClr val="bg2"/>
                </a:solidFill>
                <a:latin typeface="Times New Roman" pitchFamily="18" charset="0"/>
                <a:ea typeface="標楷體" pitchFamily="65" charset="-120"/>
              </a:rPr>
              <a:t>使用者</a:t>
            </a:r>
            <a:r>
              <a:rPr kumimoji="0" lang="en-US" altLang="zh-TW" baseline="30000">
                <a:solidFill>
                  <a:schemeClr val="bg2"/>
                </a:solidFill>
                <a:latin typeface="Times New Roman" pitchFamily="18" charset="0"/>
                <a:ea typeface="標楷體" pitchFamily="65" charset="-120"/>
              </a:rPr>
              <a:t>2</a:t>
            </a:r>
            <a:endParaRPr kumimoji="0" lang="en-US" altLang="zh-TW">
              <a:solidFill>
                <a:schemeClr val="bg2"/>
              </a:solidFill>
              <a:latin typeface="Times New Roman" pitchFamily="18" charset="0"/>
              <a:ea typeface="標楷體" pitchFamily="65" charset="-120"/>
            </a:endParaRPr>
          </a:p>
        </p:txBody>
      </p:sp>
      <p:sp>
        <p:nvSpPr>
          <p:cNvPr id="124940" name="Text Box 13"/>
          <p:cNvSpPr txBox="1">
            <a:spLocks noChangeArrowheads="1"/>
          </p:cNvSpPr>
          <p:nvPr/>
        </p:nvSpPr>
        <p:spPr bwMode="auto">
          <a:xfrm>
            <a:off x="341313" y="4464050"/>
            <a:ext cx="8191500" cy="2014538"/>
          </a:xfrm>
          <a:prstGeom prst="rect">
            <a:avLst/>
          </a:prstGeom>
          <a:solidFill>
            <a:schemeClr val="bg2"/>
          </a:solidFill>
          <a:ln w="9525">
            <a:noFill/>
            <a:miter lim="800000"/>
            <a:headEnd/>
            <a:tailEnd/>
          </a:ln>
        </p:spPr>
        <p:txBody>
          <a:bodyPr>
            <a:spAutoFit/>
          </a:bodyPr>
          <a:lstStyle/>
          <a:p>
            <a:r>
              <a:rPr lang="zh-TW" altLang="en-US" b="1">
                <a:latin typeface="Times New Roman" pitchFamily="18" charset="0"/>
                <a:ea typeface="標楷體" pitchFamily="65" charset="-120"/>
              </a:rPr>
              <a:t>所謂網路的外部性效果（</a:t>
            </a:r>
            <a:r>
              <a:rPr lang="en-US" altLang="zh-TW" b="1">
                <a:latin typeface="Times New Roman" pitchFamily="18" charset="0"/>
                <a:ea typeface="標楷體" pitchFamily="65" charset="-120"/>
              </a:rPr>
              <a:t>Network Externality</a:t>
            </a:r>
            <a:r>
              <a:rPr lang="zh-TW" altLang="en-US" b="1">
                <a:latin typeface="Times New Roman" pitchFamily="18" charset="0"/>
                <a:ea typeface="標楷體" pitchFamily="65" charset="-120"/>
              </a:rPr>
              <a:t>）：科技的使用價值是以使用者的平方來表示，亦即是以指數形態成長，當使用者累計至一臨界時，其價值就會以幾何級數成長。使用者愈多對原來的使用者而言，不僅其效果不會如一般經濟財（人愈多分享愈少），反而其效用會愈大。例如「網路」的價值來源，不只是網路，而且更是網路之外的所有應用的事物及所有使用它的人。傳統書報的典範是否轉移為電子書報的新典範關鍵，在於電子書報外部 </a:t>
            </a:r>
            <a:r>
              <a:rPr lang="en-US" altLang="zh-TW" b="1">
                <a:latin typeface="Times New Roman" pitchFamily="18" charset="0"/>
                <a:ea typeface="標楷體" pitchFamily="65" charset="-120"/>
              </a:rPr>
              <a:t>n </a:t>
            </a:r>
            <a:r>
              <a:rPr lang="zh-TW" altLang="en-US" b="1">
                <a:latin typeface="Times New Roman" pitchFamily="18" charset="0"/>
                <a:ea typeface="標楷體" pitchFamily="65" charset="-120"/>
              </a:rPr>
              <a:t>能否達到帶動市場風潮的臨界點。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pPr>
              <a:defRPr/>
            </a:pPr>
            <a:fld id="{B85150D2-CF77-4B84-B9C1-E363A1FB6716}" type="slidenum">
              <a:rPr lang="en-US" altLang="zh-TW"/>
              <a:pPr>
                <a:defRPr/>
              </a:pPr>
              <a:t>18</a:t>
            </a:fld>
            <a:endParaRPr lang="en-US" altLang="zh-TW"/>
          </a:p>
        </p:txBody>
      </p:sp>
      <p:sp>
        <p:nvSpPr>
          <p:cNvPr id="1514498" name="Rectangle 2"/>
          <p:cNvSpPr>
            <a:spLocks noGrp="1" noChangeArrowheads="1"/>
          </p:cNvSpPr>
          <p:nvPr>
            <p:ph type="title"/>
          </p:nvPr>
        </p:nvSpPr>
        <p:spPr/>
        <p:txBody>
          <a:bodyPr/>
          <a:lstStyle/>
          <a:p>
            <a:pPr eaLnBrk="1" hangingPunct="1">
              <a:defRPr/>
            </a:pPr>
            <a:r>
              <a:rPr lang="zh-TW" altLang="en-US" sz="3600" b="0" smtClean="0">
                <a:solidFill>
                  <a:srgbClr val="FFFF00"/>
                </a:solidFill>
              </a:rPr>
              <a:t>外部 </a:t>
            </a:r>
            <a:r>
              <a:rPr lang="en-US" altLang="zh-TW" sz="3600" b="0" smtClean="0">
                <a:solidFill>
                  <a:srgbClr val="FFFF00"/>
                </a:solidFill>
              </a:rPr>
              <a:t>n </a:t>
            </a:r>
            <a:r>
              <a:rPr lang="zh-TW" altLang="en-US" sz="3600" b="0" smtClean="0">
                <a:solidFill>
                  <a:srgbClr val="FFFF00"/>
                </a:solidFill>
              </a:rPr>
              <a:t>達到臨界點的關鍵能力</a:t>
            </a:r>
          </a:p>
        </p:txBody>
      </p:sp>
      <p:sp>
        <p:nvSpPr>
          <p:cNvPr id="1514499" name="Rectangle 3"/>
          <p:cNvSpPr>
            <a:spLocks noGrp="1" noChangeArrowheads="1"/>
          </p:cNvSpPr>
          <p:nvPr>
            <p:ph type="body" sz="half" idx="1"/>
          </p:nvPr>
        </p:nvSpPr>
        <p:spPr>
          <a:xfrm>
            <a:off x="792163" y="1584325"/>
            <a:ext cx="7335837" cy="4495800"/>
          </a:xfrm>
        </p:spPr>
        <p:txBody>
          <a:bodyPr/>
          <a:lstStyle/>
          <a:p>
            <a:pPr eaLnBrk="1" hangingPunct="1"/>
            <a:r>
              <a:rPr lang="zh-TW" altLang="en-US" sz="2800" smtClean="0">
                <a:solidFill>
                  <a:srgbClr val="FFFF00"/>
                </a:solidFill>
              </a:rPr>
              <a:t>使命：最能滿足每一位顧客的需求。</a:t>
            </a:r>
          </a:p>
          <a:p>
            <a:pPr eaLnBrk="1" hangingPunct="1"/>
            <a:r>
              <a:rPr lang="zh-TW" altLang="en-US" sz="2800" smtClean="0">
                <a:solidFill>
                  <a:srgbClr val="FFFF00"/>
                </a:solidFill>
              </a:rPr>
              <a:t>資源：最能突破資源的限制。</a:t>
            </a:r>
          </a:p>
          <a:p>
            <a:pPr eaLnBrk="1" hangingPunct="1"/>
            <a:r>
              <a:rPr lang="zh-TW" altLang="en-US" sz="2800" smtClean="0">
                <a:solidFill>
                  <a:srgbClr val="FFFF00"/>
                </a:solidFill>
              </a:rPr>
              <a:t>策略：最能建構有效的競爭優勢能力。</a:t>
            </a:r>
          </a:p>
          <a:p>
            <a:pPr eaLnBrk="1" hangingPunct="1"/>
            <a:r>
              <a:rPr lang="zh-TW" altLang="en-US" sz="2800" smtClean="0">
                <a:solidFill>
                  <a:srgbClr val="FFFF00"/>
                </a:solidFill>
              </a:rPr>
              <a:t>信念：最能超越自己的成功與失敗。</a:t>
            </a:r>
          </a:p>
          <a:p>
            <a:pPr eaLnBrk="1" hangingPunct="1"/>
            <a:endParaRPr lang="en-US" altLang="zh-TW" sz="2800" smtClean="0">
              <a:solidFill>
                <a:srgbClr val="FFFF00"/>
              </a:solidFill>
            </a:endParaRPr>
          </a:p>
        </p:txBody>
      </p:sp>
      <p:pic>
        <p:nvPicPr>
          <p:cNvPr id="125957" name="Picture 4" descr="j0223748"/>
          <p:cNvPicPr>
            <a:picLocks noGrp="1" noChangeAspect="1" noChangeArrowheads="1" noCrop="1"/>
          </p:cNvPicPr>
          <p:nvPr>
            <p:ph sz="half" idx="2"/>
          </p:nvPr>
        </p:nvPicPr>
        <p:blipFill>
          <a:blip r:embed="rId2" cstate="print"/>
          <a:srcRect/>
          <a:stretch>
            <a:fillRect/>
          </a:stretch>
        </p:blipFill>
        <p:spPr>
          <a:xfrm>
            <a:off x="7092950" y="4824413"/>
            <a:ext cx="1619250" cy="13049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4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4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4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4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4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AA267053-069B-4E04-AE79-AE972EE415A7}" type="slidenum">
              <a:rPr lang="en-US" altLang="zh-TW"/>
              <a:pPr>
                <a:defRPr/>
              </a:pPr>
              <a:t>19</a:t>
            </a:fld>
            <a:endParaRPr lang="en-US" altLang="zh-TW"/>
          </a:p>
        </p:txBody>
      </p:sp>
      <p:sp>
        <p:nvSpPr>
          <p:cNvPr id="1893378" name="Rectangle 2"/>
          <p:cNvSpPr>
            <a:spLocks noGrp="1" noChangeArrowheads="1"/>
          </p:cNvSpPr>
          <p:nvPr>
            <p:ph type="title"/>
          </p:nvPr>
        </p:nvSpPr>
        <p:spPr/>
        <p:txBody>
          <a:bodyPr/>
          <a:lstStyle/>
          <a:p>
            <a:pPr eaLnBrk="1" hangingPunct="1">
              <a:defRPr/>
            </a:pPr>
            <a:r>
              <a:rPr lang="zh-TW" altLang="en-US" smtClean="0"/>
              <a:t>殺手應用的特性</a:t>
            </a:r>
            <a:r>
              <a:rPr lang="en-US" altLang="zh-TW" smtClean="0"/>
              <a:t>(Killer App.)</a:t>
            </a:r>
          </a:p>
        </p:txBody>
      </p:sp>
      <p:sp>
        <p:nvSpPr>
          <p:cNvPr id="126980" name="Rectangle 3"/>
          <p:cNvSpPr>
            <a:spLocks noGrp="1" noChangeArrowheads="1"/>
          </p:cNvSpPr>
          <p:nvPr>
            <p:ph type="body" idx="1"/>
          </p:nvPr>
        </p:nvSpPr>
        <p:spPr>
          <a:xfrm>
            <a:off x="468313" y="1052513"/>
            <a:ext cx="8229600" cy="4421187"/>
          </a:xfrm>
        </p:spPr>
        <p:txBody>
          <a:bodyPr/>
          <a:lstStyle/>
          <a:p>
            <a:pPr eaLnBrk="1" hangingPunct="1"/>
            <a:r>
              <a:rPr lang="zh-TW" altLang="en-US" smtClean="0"/>
              <a:t>是一個不連續性、創新性的發明。</a:t>
            </a:r>
          </a:p>
          <a:p>
            <a:pPr eaLnBrk="1" hangingPunct="1"/>
            <a:r>
              <a:rPr lang="zh-TW" altLang="en-US" smtClean="0"/>
              <a:t>常能產生典範轉移的長期巨大效應。</a:t>
            </a:r>
          </a:p>
          <a:p>
            <a:pPr eaLnBrk="1" hangingPunct="1"/>
            <a:r>
              <a:rPr lang="zh-TW" altLang="en-US" smtClean="0"/>
              <a:t>會摧毀舊的產業（所以謂之殺手），改寫或重新定義整個產業的遊戲規則。</a:t>
            </a:r>
          </a:p>
          <a:p>
            <a:pPr eaLnBrk="1" hangingPunct="1"/>
            <a:r>
              <a:rPr lang="zh-TW" altLang="en-US" smtClean="0"/>
              <a:t>不是每個發明都會形成殺手應用，該創新產品要能快速、有效地搶占大部分的市場，以成為主流，才能成為殺手應用，否則就會逐漸淡出而消失。</a:t>
            </a:r>
          </a:p>
        </p:txBody>
      </p:sp>
    </p:spTree>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21AABD98-72B2-4478-B123-44CECD6D44FA}" type="slidenum">
              <a:rPr lang="en-US" altLang="zh-TW"/>
              <a:pPr>
                <a:defRPr/>
              </a:pPr>
              <a:t>2</a:t>
            </a:fld>
            <a:endParaRPr lang="en-US" altLang="zh-TW"/>
          </a:p>
        </p:txBody>
      </p:sp>
      <p:pic>
        <p:nvPicPr>
          <p:cNvPr id="256002" name="Picture 2" descr="背滾式跳高"/>
          <p:cNvPicPr>
            <a:picLocks noChangeAspect="1" noChangeArrowheads="1"/>
          </p:cNvPicPr>
          <p:nvPr/>
        </p:nvPicPr>
        <p:blipFill>
          <a:blip r:embed="rId2" cstate="print">
            <a:lum contrast="24000"/>
          </a:blip>
          <a:srcRect/>
          <a:stretch>
            <a:fillRect/>
          </a:stretch>
        </p:blipFill>
        <p:spPr bwMode="auto">
          <a:xfrm>
            <a:off x="1676400" y="2057400"/>
            <a:ext cx="5840413" cy="4219575"/>
          </a:xfrm>
          <a:prstGeom prst="rect">
            <a:avLst/>
          </a:prstGeom>
          <a:noFill/>
          <a:ln w="9525">
            <a:noFill/>
            <a:miter lim="800000"/>
            <a:headEnd/>
            <a:tailEnd/>
          </a:ln>
        </p:spPr>
      </p:pic>
      <p:sp>
        <p:nvSpPr>
          <p:cNvPr id="256004" name="Rectangle 4"/>
          <p:cNvSpPr>
            <a:spLocks noGrp="1" noChangeArrowheads="1"/>
          </p:cNvSpPr>
          <p:nvPr>
            <p:ph type="title"/>
          </p:nvPr>
        </p:nvSpPr>
        <p:spPr>
          <a:xfrm>
            <a:off x="628650" y="0"/>
            <a:ext cx="7772400" cy="1143000"/>
          </a:xfrm>
        </p:spPr>
        <p:txBody>
          <a:bodyPr/>
          <a:lstStyle/>
          <a:p>
            <a:pPr eaLnBrk="1" hangingPunct="1">
              <a:defRPr/>
            </a:pPr>
            <a:r>
              <a:rPr lang="zh-TW" altLang="en-US" dirty="0" smtClean="0"/>
              <a:t>跳高的典範</a:t>
            </a:r>
            <a:r>
              <a:rPr lang="en-US" altLang="zh-TW" dirty="0" smtClean="0"/>
              <a:t>(Paradigm)</a:t>
            </a:r>
          </a:p>
        </p:txBody>
      </p:sp>
      <p:sp>
        <p:nvSpPr>
          <p:cNvPr id="256005" name="Text Box 5"/>
          <p:cNvSpPr txBox="1">
            <a:spLocks noChangeArrowheads="1"/>
          </p:cNvSpPr>
          <p:nvPr/>
        </p:nvSpPr>
        <p:spPr bwMode="auto">
          <a:xfrm>
            <a:off x="2286000" y="1371600"/>
            <a:ext cx="4622800" cy="579438"/>
          </a:xfrm>
          <a:prstGeom prst="rect">
            <a:avLst/>
          </a:prstGeom>
          <a:solidFill>
            <a:srgbClr val="FF66FF"/>
          </a:solidFill>
          <a:ln w="9525">
            <a:noFill/>
            <a:miter lim="800000"/>
            <a:headEnd/>
            <a:tailEnd/>
          </a:ln>
        </p:spPr>
        <p:txBody>
          <a:bodyPr>
            <a:spAutoFit/>
          </a:bodyPr>
          <a:lstStyle/>
          <a:p>
            <a:pPr algn="ctr"/>
            <a:r>
              <a:rPr lang="zh-TW" altLang="en-US" sz="3200" b="1">
                <a:solidFill>
                  <a:schemeClr val="bg2"/>
                </a:solidFill>
                <a:latin typeface="Times New Roman" pitchFamily="18" charset="0"/>
                <a:ea typeface="標楷體" pitchFamily="65" charset="-120"/>
              </a:rPr>
              <a:t>剪刀式    腹滾式   背滾式</a:t>
            </a:r>
          </a:p>
        </p:txBody>
      </p:sp>
      <p:grpSp>
        <p:nvGrpSpPr>
          <p:cNvPr id="9" name="群組 8"/>
          <p:cNvGrpSpPr/>
          <p:nvPr/>
        </p:nvGrpSpPr>
        <p:grpSpPr>
          <a:xfrm>
            <a:off x="7164288" y="1268760"/>
            <a:ext cx="1417707" cy="707886"/>
            <a:chOff x="7164288" y="1268760"/>
            <a:chExt cx="1417707" cy="707886"/>
          </a:xfrm>
        </p:grpSpPr>
        <p:sp>
          <p:nvSpPr>
            <p:cNvPr id="7" name="向右箭號 6"/>
            <p:cNvSpPr/>
            <p:nvPr/>
          </p:nvSpPr>
          <p:spPr>
            <a:xfrm>
              <a:off x="7164288" y="1556792"/>
              <a:ext cx="648072" cy="21602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FF00"/>
                </a:solidFill>
              </a:endParaRPr>
            </a:p>
          </p:txBody>
        </p:sp>
        <p:sp>
          <p:nvSpPr>
            <p:cNvPr id="8" name="文字方塊 7"/>
            <p:cNvSpPr txBox="1"/>
            <p:nvPr/>
          </p:nvSpPr>
          <p:spPr>
            <a:xfrm>
              <a:off x="7884368" y="1268760"/>
              <a:ext cx="697627" cy="707886"/>
            </a:xfrm>
            <a:prstGeom prst="rect">
              <a:avLst/>
            </a:prstGeom>
            <a:noFill/>
          </p:spPr>
          <p:txBody>
            <a:bodyPr wrap="none" rtlCol="0">
              <a:spAutoFit/>
            </a:bodyPr>
            <a:lstStyle/>
            <a:p>
              <a:r>
                <a:rPr lang="zh-TW" altLang="en-US" sz="4000" b="1" dirty="0" smtClean="0"/>
                <a:t>？</a:t>
              </a:r>
              <a:endParaRPr lang="zh-TW" altLang="en-US" sz="4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05"/>
                                        </p:tgtEl>
                                        <p:attrNameLst>
                                          <p:attrName>style.visibility</p:attrName>
                                        </p:attrNameLst>
                                      </p:cBhvr>
                                      <p:to>
                                        <p:strVal val="visible"/>
                                      </p:to>
                                    </p:set>
                                    <p:anim calcmode="lin" valueType="num">
                                      <p:cBhvr additive="base">
                                        <p:cTn id="7" dur="500" fill="hold"/>
                                        <p:tgtEl>
                                          <p:spTgt spid="256005"/>
                                        </p:tgtEl>
                                        <p:attrNameLst>
                                          <p:attrName>ppt_x</p:attrName>
                                        </p:attrNameLst>
                                      </p:cBhvr>
                                      <p:tavLst>
                                        <p:tav tm="0">
                                          <p:val>
                                            <p:strVal val="#ppt_x"/>
                                          </p:val>
                                        </p:tav>
                                        <p:tav tm="100000">
                                          <p:val>
                                            <p:strVal val="#ppt_x"/>
                                          </p:val>
                                        </p:tav>
                                      </p:tavLst>
                                    </p:anim>
                                    <p:anim calcmode="lin" valueType="num">
                                      <p:cBhvr additive="base">
                                        <p:cTn id="8" dur="500" fill="hold"/>
                                        <p:tgtEl>
                                          <p:spTgt spid="2560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256002"/>
                                        </p:tgtEl>
                                        <p:attrNameLst>
                                          <p:attrName>style.visibility</p:attrName>
                                        </p:attrNameLst>
                                      </p:cBhvr>
                                      <p:to>
                                        <p:strVal val="visible"/>
                                      </p:to>
                                    </p:set>
                                    <p:anim calcmode="lin" valueType="num">
                                      <p:cBhvr>
                                        <p:cTn id="13" dur="500" fill="hold"/>
                                        <p:tgtEl>
                                          <p:spTgt spid="256002"/>
                                        </p:tgtEl>
                                        <p:attrNameLst>
                                          <p:attrName>ppt_w</p:attrName>
                                        </p:attrNameLst>
                                      </p:cBhvr>
                                      <p:tavLst>
                                        <p:tav tm="0">
                                          <p:val>
                                            <p:fltVal val="0"/>
                                          </p:val>
                                        </p:tav>
                                        <p:tav tm="100000">
                                          <p:val>
                                            <p:strVal val="#ppt_w"/>
                                          </p:val>
                                        </p:tav>
                                      </p:tavLst>
                                    </p:anim>
                                    <p:anim calcmode="lin" valueType="num">
                                      <p:cBhvr>
                                        <p:cTn id="14" dur="500" fill="hold"/>
                                        <p:tgtEl>
                                          <p:spTgt spid="25600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p:txBody>
          <a:bodyPr/>
          <a:lstStyle/>
          <a:p>
            <a:pPr>
              <a:defRPr/>
            </a:pPr>
            <a:fld id="{C6A2A8AC-5ADF-4B73-991E-8A61C672B39A}" type="slidenum">
              <a:rPr lang="en-US" altLang="zh-TW"/>
              <a:pPr>
                <a:defRPr/>
              </a:pPr>
              <a:t>20</a:t>
            </a:fld>
            <a:endParaRPr lang="en-US" altLang="zh-TW"/>
          </a:p>
        </p:txBody>
      </p:sp>
      <p:sp>
        <p:nvSpPr>
          <p:cNvPr id="10244" name="Rectangle 2"/>
          <p:cNvSpPr>
            <a:spLocks noChangeArrowheads="1"/>
          </p:cNvSpPr>
          <p:nvPr/>
        </p:nvSpPr>
        <p:spPr bwMode="auto">
          <a:xfrm>
            <a:off x="1258888" y="1196975"/>
            <a:ext cx="6697662" cy="4464050"/>
          </a:xfrm>
          <a:prstGeom prst="rect">
            <a:avLst/>
          </a:prstGeom>
          <a:solidFill>
            <a:srgbClr val="FFFF00"/>
          </a:solidFill>
          <a:ln w="9525">
            <a:solidFill>
              <a:schemeClr val="tx1"/>
            </a:solidFill>
            <a:miter lim="800000"/>
            <a:headEnd/>
            <a:tailEnd/>
          </a:ln>
        </p:spPr>
        <p:txBody>
          <a:bodyPr wrap="none" anchor="ctr"/>
          <a:lstStyle/>
          <a:p>
            <a:endParaRPr lang="zh-TW" altLang="en-US"/>
          </a:p>
        </p:txBody>
      </p:sp>
      <p:sp>
        <p:nvSpPr>
          <p:cNvPr id="1886211" name="Rectangle 3"/>
          <p:cNvSpPr>
            <a:spLocks noGrp="1" noChangeArrowheads="1"/>
          </p:cNvSpPr>
          <p:nvPr>
            <p:ph type="title"/>
          </p:nvPr>
        </p:nvSpPr>
        <p:spPr/>
        <p:txBody>
          <a:bodyPr/>
          <a:lstStyle/>
          <a:p>
            <a:pPr eaLnBrk="1" hangingPunct="1">
              <a:defRPr/>
            </a:pPr>
            <a:r>
              <a:rPr lang="en-US" altLang="zh-TW" smtClean="0"/>
              <a:t>Technology and Business Transformation</a:t>
            </a:r>
          </a:p>
        </p:txBody>
      </p:sp>
      <p:graphicFrame>
        <p:nvGraphicFramePr>
          <p:cNvPr id="10242" name="Object 4"/>
          <p:cNvGraphicFramePr>
            <a:graphicFrameLocks noGrp="1" noChangeAspect="1"/>
          </p:cNvGraphicFramePr>
          <p:nvPr>
            <p:ph type="chart" idx="4294967295"/>
          </p:nvPr>
        </p:nvGraphicFramePr>
        <p:xfrm>
          <a:off x="1508125" y="1355725"/>
          <a:ext cx="6165850" cy="4325938"/>
        </p:xfrm>
        <a:graphic>
          <a:graphicData uri="http://schemas.openxmlformats.org/presentationml/2006/ole">
            <mc:AlternateContent xmlns:mc="http://schemas.openxmlformats.org/markup-compatibility/2006">
              <mc:Choice xmlns:v="urn:schemas-microsoft-com:vml" Requires="v">
                <p:oleObj spid="_x0000_s1033" name="VISIO" r:id="rId3" imgW="8951040" imgH="7223040" progId="">
                  <p:embed/>
                </p:oleObj>
              </mc:Choice>
              <mc:Fallback>
                <p:oleObj name="VISIO" r:id="rId3" imgW="8951040" imgH="722304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5" y="1355725"/>
                        <a:ext cx="6165850" cy="432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Rectangle 5"/>
          <p:cNvSpPr>
            <a:spLocks noChangeArrowheads="1"/>
          </p:cNvSpPr>
          <p:nvPr/>
        </p:nvSpPr>
        <p:spPr bwMode="auto">
          <a:xfrm>
            <a:off x="1476375" y="5805488"/>
            <a:ext cx="5757863" cy="360362"/>
          </a:xfrm>
          <a:prstGeom prst="rect">
            <a:avLst/>
          </a:prstGeom>
          <a:noFill/>
          <a:ln w="9525">
            <a:noFill/>
            <a:miter lim="800000"/>
            <a:headEnd/>
            <a:tailEnd/>
          </a:ln>
        </p:spPr>
        <p:txBody>
          <a:bodyPr wrap="none" lIns="93600" rIns="93600"/>
          <a:lstStyle/>
          <a:p>
            <a:r>
              <a:rPr kumimoji="0" lang="en-US" altLang="zh-TW" sz="1200">
                <a:solidFill>
                  <a:srgbClr val="FFFF00"/>
                </a:solidFill>
              </a:rPr>
              <a:t>Source: IBM</a:t>
            </a:r>
          </a:p>
        </p:txBody>
      </p:sp>
      <p:pic>
        <p:nvPicPr>
          <p:cNvPr id="10247" name="Picture 6" descr="j0336911"/>
          <p:cNvPicPr>
            <a:picLocks noGrp="1" noChangeAspect="1" noChangeArrowheads="1" noCrop="1"/>
          </p:cNvPicPr>
          <p:nvPr>
            <p:ph idx="1"/>
          </p:nvPr>
        </p:nvPicPr>
        <p:blipFill>
          <a:blip r:embed="rId5" cstate="print"/>
          <a:srcRect/>
          <a:stretch>
            <a:fillRect/>
          </a:stretch>
        </p:blipFill>
        <p:spPr>
          <a:xfrm>
            <a:off x="6732588" y="3692525"/>
            <a:ext cx="1152525" cy="86042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投影片編號版面配置區 6"/>
          <p:cNvSpPr>
            <a:spLocks noGrp="1"/>
          </p:cNvSpPr>
          <p:nvPr>
            <p:ph type="sldNum" sz="quarter" idx="12"/>
          </p:nvPr>
        </p:nvSpPr>
        <p:spPr/>
        <p:txBody>
          <a:bodyPr/>
          <a:lstStyle/>
          <a:p>
            <a:pPr>
              <a:defRPr/>
            </a:pPr>
            <a:fld id="{208FBF38-964D-44A0-A57C-2ABBC936047C}" type="slidenum">
              <a:rPr lang="en-US" altLang="zh-TW"/>
              <a:pPr>
                <a:defRPr/>
              </a:pPr>
              <a:t>21</a:t>
            </a:fld>
            <a:endParaRPr lang="en-US" altLang="zh-TW"/>
          </a:p>
        </p:txBody>
      </p:sp>
      <p:sp>
        <p:nvSpPr>
          <p:cNvPr id="1887234" name="Rectangle 2"/>
          <p:cNvSpPr>
            <a:spLocks noGrp="1" noChangeArrowheads="1"/>
          </p:cNvSpPr>
          <p:nvPr>
            <p:ph type="title"/>
          </p:nvPr>
        </p:nvSpPr>
        <p:spPr/>
        <p:txBody>
          <a:bodyPr/>
          <a:lstStyle/>
          <a:p>
            <a:pPr eaLnBrk="1" hangingPunct="1">
              <a:defRPr/>
            </a:pPr>
            <a:r>
              <a:rPr lang="en-US" altLang="zh-TW" smtClean="0"/>
              <a:t>Examples</a:t>
            </a:r>
          </a:p>
        </p:txBody>
      </p:sp>
      <p:graphicFrame>
        <p:nvGraphicFramePr>
          <p:cNvPr id="11266" name="Object 3"/>
          <p:cNvGraphicFramePr>
            <a:graphicFrameLocks noGrp="1"/>
          </p:cNvGraphicFramePr>
          <p:nvPr>
            <p:ph sz="half" idx="1"/>
          </p:nvPr>
        </p:nvGraphicFramePr>
        <p:xfrm>
          <a:off x="684213" y="1557338"/>
          <a:ext cx="7983537" cy="3744912"/>
        </p:xfrm>
        <a:graphic>
          <a:graphicData uri="http://schemas.openxmlformats.org/presentationml/2006/ole">
            <mc:AlternateContent xmlns:mc="http://schemas.openxmlformats.org/markup-compatibility/2006">
              <mc:Choice xmlns:v="urn:schemas-microsoft-com:vml" Requires="v">
                <p:oleObj spid="_x0000_s2057" name="VISIO" r:id="rId3" imgW="9065160" imgH="4745160" progId="">
                  <p:embed/>
                </p:oleObj>
              </mc:Choice>
              <mc:Fallback>
                <p:oleObj name="VISIO" r:id="rId3" imgW="9065160" imgH="4745160" progId="">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7983537" cy="374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Rectangle 4"/>
          <p:cNvSpPr>
            <a:spLocks noChangeArrowheads="1"/>
          </p:cNvSpPr>
          <p:nvPr/>
        </p:nvSpPr>
        <p:spPr bwMode="auto">
          <a:xfrm>
            <a:off x="685800" y="5867400"/>
            <a:ext cx="5757863" cy="360363"/>
          </a:xfrm>
          <a:prstGeom prst="rect">
            <a:avLst/>
          </a:prstGeom>
          <a:noFill/>
          <a:ln w="9525">
            <a:noFill/>
            <a:miter lim="800000"/>
            <a:headEnd/>
            <a:tailEnd/>
          </a:ln>
        </p:spPr>
        <p:txBody>
          <a:bodyPr wrap="none" lIns="93600" rIns="93600"/>
          <a:lstStyle/>
          <a:p>
            <a:r>
              <a:rPr kumimoji="0" lang="en-US" altLang="zh-TW" sz="1200">
                <a:solidFill>
                  <a:srgbClr val="FFFF00"/>
                </a:solidFill>
              </a:rPr>
              <a:t>Source: IBM</a:t>
            </a:r>
          </a:p>
        </p:txBody>
      </p:sp>
      <p:pic>
        <p:nvPicPr>
          <p:cNvPr id="11270" name="Picture 5" descr="j0336339"/>
          <p:cNvPicPr>
            <a:picLocks noGrp="1" noChangeAspect="1" noChangeArrowheads="1" noCrop="1"/>
          </p:cNvPicPr>
          <p:nvPr>
            <p:ph sz="half" idx="2"/>
          </p:nvPr>
        </p:nvPicPr>
        <p:blipFill>
          <a:blip r:embed="rId5" cstate="print"/>
          <a:srcRect/>
          <a:stretch>
            <a:fillRect/>
          </a:stretch>
        </p:blipFill>
        <p:spPr>
          <a:xfrm>
            <a:off x="1692275" y="1916113"/>
            <a:ext cx="838200" cy="781050"/>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p:txBody>
          <a:bodyPr/>
          <a:lstStyle/>
          <a:p>
            <a:pPr>
              <a:defRPr/>
            </a:pPr>
            <a:fld id="{96587E38-0676-40C1-AC2E-B9D1F4991C53}" type="slidenum">
              <a:rPr lang="en-US" altLang="zh-TW"/>
              <a:pPr>
                <a:defRPr/>
              </a:pPr>
              <a:t>3</a:t>
            </a:fld>
            <a:endParaRPr lang="en-US" altLang="zh-TW"/>
          </a:p>
        </p:txBody>
      </p:sp>
      <p:sp>
        <p:nvSpPr>
          <p:cNvPr id="997378" name="Rectangle 2"/>
          <p:cNvSpPr>
            <a:spLocks noGrp="1" noChangeArrowheads="1"/>
          </p:cNvSpPr>
          <p:nvPr>
            <p:ph type="title"/>
          </p:nvPr>
        </p:nvSpPr>
        <p:spPr>
          <a:xfrm>
            <a:off x="685800" y="0"/>
            <a:ext cx="7772400" cy="1143000"/>
          </a:xfrm>
        </p:spPr>
        <p:txBody>
          <a:bodyPr/>
          <a:lstStyle/>
          <a:p>
            <a:pPr eaLnBrk="1" hangingPunct="1">
              <a:defRPr/>
            </a:pPr>
            <a:r>
              <a:rPr lang="zh-TW" altLang="en-US" smtClean="0"/>
              <a:t>她們的職業？</a:t>
            </a:r>
          </a:p>
        </p:txBody>
      </p:sp>
      <p:grpSp>
        <p:nvGrpSpPr>
          <p:cNvPr id="2" name="Group 3"/>
          <p:cNvGrpSpPr>
            <a:grpSpLocks/>
          </p:cNvGrpSpPr>
          <p:nvPr/>
        </p:nvGrpSpPr>
        <p:grpSpPr bwMode="auto">
          <a:xfrm>
            <a:off x="1236663" y="957263"/>
            <a:ext cx="6535737" cy="5319712"/>
            <a:chOff x="1643" y="1200"/>
            <a:chExt cx="2473" cy="1897"/>
          </a:xfrm>
        </p:grpSpPr>
        <p:pic>
          <p:nvPicPr>
            <p:cNvPr id="114694" name="Picture 4" descr="彩色護士"/>
            <p:cNvPicPr>
              <a:picLocks noChangeAspect="1" noChangeArrowheads="1"/>
            </p:cNvPicPr>
            <p:nvPr/>
          </p:nvPicPr>
          <p:blipFill>
            <a:blip r:embed="rId2" cstate="print"/>
            <a:srcRect/>
            <a:stretch>
              <a:fillRect/>
            </a:stretch>
          </p:blipFill>
          <p:spPr bwMode="auto">
            <a:xfrm>
              <a:off x="1643" y="1223"/>
              <a:ext cx="2473" cy="1874"/>
            </a:xfrm>
            <a:prstGeom prst="rect">
              <a:avLst/>
            </a:prstGeom>
            <a:noFill/>
            <a:ln w="9525">
              <a:noFill/>
              <a:miter lim="800000"/>
              <a:headEnd/>
              <a:tailEnd/>
            </a:ln>
          </p:spPr>
        </p:pic>
        <p:sp>
          <p:nvSpPr>
            <p:cNvPr id="114695" name="Rectangle 5"/>
            <p:cNvSpPr>
              <a:spLocks noChangeArrowheads="1"/>
            </p:cNvSpPr>
            <p:nvPr/>
          </p:nvSpPr>
          <p:spPr bwMode="auto">
            <a:xfrm>
              <a:off x="2448" y="1200"/>
              <a:ext cx="1008" cy="1872"/>
            </a:xfrm>
            <a:prstGeom prst="rect">
              <a:avLst/>
            </a:prstGeom>
            <a:solidFill>
              <a:schemeClr val="folHlink"/>
            </a:solidFill>
            <a:ln w="9525">
              <a:noFill/>
              <a:miter lim="800000"/>
              <a:headEnd/>
              <a:tailEnd/>
            </a:ln>
          </p:spPr>
          <p:txBody>
            <a:bodyPr wrap="none" anchor="ctr"/>
            <a:lstStyle/>
            <a:p>
              <a:endParaRPr lang="zh-TW" altLang="en-US"/>
            </a:p>
          </p:txBody>
        </p:sp>
      </p:grpSp>
      <p:pic>
        <p:nvPicPr>
          <p:cNvPr id="997382" name="Picture 6" descr="彩色護士"/>
          <p:cNvPicPr>
            <a:picLocks noChangeAspect="1" noChangeArrowheads="1"/>
          </p:cNvPicPr>
          <p:nvPr/>
        </p:nvPicPr>
        <p:blipFill>
          <a:blip r:embed="rId2" cstate="print">
            <a:lum contrast="48000"/>
          </a:blip>
          <a:srcRect/>
          <a:stretch>
            <a:fillRect/>
          </a:stretch>
        </p:blipFill>
        <p:spPr bwMode="auto">
          <a:xfrm>
            <a:off x="1066800" y="990600"/>
            <a:ext cx="6934200" cy="525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97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4"/>
          <p:cNvSpPr>
            <a:spLocks noGrp="1"/>
          </p:cNvSpPr>
          <p:nvPr>
            <p:ph type="sldNum" sz="quarter" idx="12"/>
          </p:nvPr>
        </p:nvSpPr>
        <p:spPr/>
        <p:txBody>
          <a:bodyPr/>
          <a:lstStyle/>
          <a:p>
            <a:pPr>
              <a:defRPr/>
            </a:pPr>
            <a:fld id="{D06CC3D7-CEE5-4D8F-8CC7-0413225520A1}" type="slidenum">
              <a:rPr lang="en-US" altLang="zh-TW"/>
              <a:pPr>
                <a:defRPr/>
              </a:pPr>
              <a:t>4</a:t>
            </a:fld>
            <a:endParaRPr lang="en-US" altLang="zh-TW"/>
          </a:p>
        </p:txBody>
      </p:sp>
      <p:grpSp>
        <p:nvGrpSpPr>
          <p:cNvPr id="2" name="Group 9"/>
          <p:cNvGrpSpPr>
            <a:grpSpLocks/>
          </p:cNvGrpSpPr>
          <p:nvPr/>
        </p:nvGrpSpPr>
        <p:grpSpPr bwMode="auto">
          <a:xfrm>
            <a:off x="1828800" y="1371600"/>
            <a:ext cx="5695950" cy="4276725"/>
            <a:chOff x="1152" y="864"/>
            <a:chExt cx="3588" cy="2694"/>
          </a:xfrm>
        </p:grpSpPr>
        <p:pic>
          <p:nvPicPr>
            <p:cNvPr id="115719" name="Picture 6" descr="直衝老鼠"/>
            <p:cNvPicPr>
              <a:picLocks noChangeAspect="1" noChangeArrowheads="1"/>
            </p:cNvPicPr>
            <p:nvPr/>
          </p:nvPicPr>
          <p:blipFill>
            <a:blip r:embed="rId2" cstate="print"/>
            <a:srcRect/>
            <a:stretch>
              <a:fillRect/>
            </a:stretch>
          </p:blipFill>
          <p:spPr bwMode="auto">
            <a:xfrm>
              <a:off x="1152" y="864"/>
              <a:ext cx="3588" cy="2694"/>
            </a:xfrm>
            <a:prstGeom prst="rect">
              <a:avLst/>
            </a:prstGeom>
            <a:noFill/>
            <a:ln w="9525">
              <a:noFill/>
              <a:miter lim="800000"/>
              <a:headEnd/>
              <a:tailEnd/>
            </a:ln>
          </p:spPr>
        </p:pic>
        <p:sp>
          <p:nvSpPr>
            <p:cNvPr id="1078277" name="Rectangle 5"/>
            <p:cNvSpPr>
              <a:spLocks noChangeArrowheads="1"/>
            </p:cNvSpPr>
            <p:nvPr/>
          </p:nvSpPr>
          <p:spPr bwMode="auto">
            <a:xfrm>
              <a:off x="2592" y="864"/>
              <a:ext cx="624" cy="2688"/>
            </a:xfrm>
            <a:prstGeom prst="rect">
              <a:avLst/>
            </a:prstGeom>
            <a:gradFill rotWithShape="0">
              <a:gsLst>
                <a:gs pos="0">
                  <a:schemeClr val="accent1">
                    <a:gamma/>
                    <a:tint val="75686"/>
                    <a:invGamma/>
                  </a:schemeClr>
                </a:gs>
                <a:gs pos="100000">
                  <a:schemeClr val="accent1"/>
                </a:gs>
              </a:gsLst>
              <a:lin ang="5400000" scaled="1"/>
            </a:gradFill>
            <a:ln w="9525">
              <a:noFill/>
              <a:miter lim="800000"/>
              <a:headEnd/>
              <a:tailEnd/>
            </a:ln>
            <a:effectLst/>
          </p:spPr>
          <p:txBody>
            <a:bodyPr wrap="none" anchor="ctr"/>
            <a:lstStyle/>
            <a:p>
              <a:pPr>
                <a:defRPr/>
              </a:pPr>
              <a:endParaRPr lang="zh-TW" altLang="en-US"/>
            </a:p>
          </p:txBody>
        </p:sp>
      </p:grpSp>
      <p:pic>
        <p:nvPicPr>
          <p:cNvPr id="1078276" name="Picture 4" descr="直衝老鼠"/>
          <p:cNvPicPr>
            <a:picLocks noChangeAspect="1" noChangeArrowheads="1"/>
          </p:cNvPicPr>
          <p:nvPr/>
        </p:nvPicPr>
        <p:blipFill>
          <a:blip r:embed="rId2" cstate="print">
            <a:lum contrast="36000"/>
          </a:blip>
          <a:srcRect/>
          <a:stretch>
            <a:fillRect/>
          </a:stretch>
        </p:blipFill>
        <p:spPr bwMode="auto">
          <a:xfrm>
            <a:off x="1828800" y="1362075"/>
            <a:ext cx="5695950" cy="4276725"/>
          </a:xfrm>
          <a:prstGeom prst="rect">
            <a:avLst/>
          </a:prstGeom>
          <a:noFill/>
          <a:ln w="9525">
            <a:noFill/>
            <a:miter lim="800000"/>
            <a:headEnd/>
            <a:tailEnd/>
          </a:ln>
        </p:spPr>
      </p:pic>
      <p:sp>
        <p:nvSpPr>
          <p:cNvPr id="1078274" name="Rectangle 2"/>
          <p:cNvSpPr>
            <a:spLocks noGrp="1" noChangeArrowheads="1"/>
          </p:cNvSpPr>
          <p:nvPr>
            <p:ph type="title"/>
          </p:nvPr>
        </p:nvSpPr>
        <p:spPr>
          <a:xfrm>
            <a:off x="704850" y="0"/>
            <a:ext cx="7772400" cy="1143000"/>
          </a:xfrm>
        </p:spPr>
        <p:txBody>
          <a:bodyPr/>
          <a:lstStyle/>
          <a:p>
            <a:pPr eaLnBrk="1" hangingPunct="1">
              <a:defRPr/>
            </a:pPr>
            <a:r>
              <a:rPr lang="zh-TW" altLang="en-US" dirty="0" smtClean="0"/>
              <a:t>老鼠走迷宮？</a:t>
            </a:r>
          </a:p>
        </p:txBody>
      </p:sp>
      <p:sp>
        <p:nvSpPr>
          <p:cNvPr id="1078279" name="Text Box 7"/>
          <p:cNvSpPr txBox="1">
            <a:spLocks noChangeArrowheads="1"/>
          </p:cNvSpPr>
          <p:nvPr/>
        </p:nvSpPr>
        <p:spPr bwMode="auto">
          <a:xfrm>
            <a:off x="631825" y="5805264"/>
            <a:ext cx="8320088" cy="579438"/>
          </a:xfrm>
          <a:prstGeom prst="rect">
            <a:avLst/>
          </a:prstGeom>
          <a:solidFill>
            <a:schemeClr val="hlink"/>
          </a:solidFill>
          <a:ln w="9525">
            <a:noFill/>
            <a:miter lim="800000"/>
            <a:headEnd/>
            <a:tailEnd/>
          </a:ln>
        </p:spPr>
        <p:txBody>
          <a:bodyPr wrap="none">
            <a:spAutoFit/>
          </a:bodyPr>
          <a:lstStyle/>
          <a:p>
            <a:pPr algn="ctr"/>
            <a:r>
              <a:rPr lang="zh-TW" altLang="en-US" sz="3200" b="1" dirty="0">
                <a:solidFill>
                  <a:srgbClr val="FF3300"/>
                </a:solidFill>
                <a:latin typeface="Times New Roman" pitchFamily="18" charset="0"/>
                <a:ea typeface="標楷體" pitchFamily="65" charset="-120"/>
              </a:rPr>
              <a:t>超越「遊戲規則」、典範轉移</a:t>
            </a:r>
            <a:r>
              <a:rPr lang="en-US" altLang="zh-TW" sz="3200" b="1" dirty="0">
                <a:solidFill>
                  <a:srgbClr val="FF3300"/>
                </a:solidFill>
                <a:latin typeface="Times New Roman" pitchFamily="18" charset="0"/>
                <a:ea typeface="標楷體" pitchFamily="65" charset="-120"/>
              </a:rPr>
              <a:t>(Paradigm shift)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78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078279"/>
                                        </p:tgtEl>
                                        <p:attrNameLst>
                                          <p:attrName>style.visibility</p:attrName>
                                        </p:attrNameLst>
                                      </p:cBhvr>
                                      <p:to>
                                        <p:strVal val="visible"/>
                                      </p:to>
                                    </p:set>
                                    <p:anim calcmode="lin" valueType="num">
                                      <p:cBhvr additive="base">
                                        <p:cTn id="15" dur="500" fill="hold"/>
                                        <p:tgtEl>
                                          <p:spTgt spid="1078279"/>
                                        </p:tgtEl>
                                        <p:attrNameLst>
                                          <p:attrName>ppt_x</p:attrName>
                                        </p:attrNameLst>
                                      </p:cBhvr>
                                      <p:tavLst>
                                        <p:tav tm="0">
                                          <p:val>
                                            <p:strVal val="#ppt_x"/>
                                          </p:val>
                                        </p:tav>
                                        <p:tav tm="100000">
                                          <p:val>
                                            <p:strVal val="#ppt_x"/>
                                          </p:val>
                                        </p:tav>
                                      </p:tavLst>
                                    </p:anim>
                                    <p:anim calcmode="lin" valueType="num">
                                      <p:cBhvr additive="base">
                                        <p:cTn id="16" dur="500" fill="hold"/>
                                        <p:tgtEl>
                                          <p:spTgt spid="10782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6"/>
          <p:cNvSpPr>
            <a:spLocks noGrp="1"/>
          </p:cNvSpPr>
          <p:nvPr>
            <p:ph type="sldNum" sz="quarter" idx="12"/>
          </p:nvPr>
        </p:nvSpPr>
        <p:spPr/>
        <p:txBody>
          <a:bodyPr/>
          <a:lstStyle/>
          <a:p>
            <a:pPr>
              <a:defRPr/>
            </a:pPr>
            <a:fld id="{2E66BA7C-5D34-451E-A038-A0D29B62DD6B}" type="slidenum">
              <a:rPr lang="en-US" altLang="zh-TW"/>
              <a:pPr>
                <a:defRPr/>
              </a:pPr>
              <a:t>5</a:t>
            </a:fld>
            <a:endParaRPr lang="en-US" altLang="zh-TW"/>
          </a:p>
        </p:txBody>
      </p:sp>
      <p:sp>
        <p:nvSpPr>
          <p:cNvPr id="1527810" name="Rectangle 2"/>
          <p:cNvSpPr>
            <a:spLocks noGrp="1" noChangeArrowheads="1"/>
          </p:cNvSpPr>
          <p:nvPr>
            <p:ph type="title"/>
          </p:nvPr>
        </p:nvSpPr>
        <p:spPr/>
        <p:txBody>
          <a:bodyPr/>
          <a:lstStyle/>
          <a:p>
            <a:pPr eaLnBrk="1" hangingPunct="1">
              <a:defRPr/>
            </a:pPr>
            <a:r>
              <a:rPr lang="zh-TW" altLang="en-US" smtClean="0">
                <a:solidFill>
                  <a:srgbClr val="FFFF00"/>
                </a:solidFill>
              </a:rPr>
              <a:t>典範轉移：</a:t>
            </a:r>
            <a:r>
              <a:rPr lang="en-US" altLang="zh-TW" sz="2800" b="0" smtClean="0">
                <a:solidFill>
                  <a:srgbClr val="FFFF00"/>
                </a:solidFill>
              </a:rPr>
              <a:t>IBM vs Apple</a:t>
            </a:r>
          </a:p>
        </p:txBody>
      </p:sp>
      <p:sp>
        <p:nvSpPr>
          <p:cNvPr id="1527811" name="Rectangle 3"/>
          <p:cNvSpPr>
            <a:spLocks noGrp="1" noChangeArrowheads="1"/>
          </p:cNvSpPr>
          <p:nvPr>
            <p:ph type="body" sz="half" idx="1"/>
          </p:nvPr>
        </p:nvSpPr>
        <p:spPr>
          <a:xfrm>
            <a:off x="476250" y="1268413"/>
            <a:ext cx="4038600" cy="4968875"/>
          </a:xfrm>
          <a:solidFill>
            <a:schemeClr val="bg2"/>
          </a:solidFill>
        </p:spPr>
        <p:txBody>
          <a:bodyPr/>
          <a:lstStyle/>
          <a:p>
            <a:pPr eaLnBrk="1" hangingPunct="1">
              <a:lnSpc>
                <a:spcPct val="80000"/>
              </a:lnSpc>
            </a:pPr>
            <a:r>
              <a:rPr lang="en-US" altLang="zh-TW" sz="2400" b="1" smtClean="0">
                <a:solidFill>
                  <a:srgbClr val="FF3300"/>
                </a:solidFill>
              </a:rPr>
              <a:t>IBM</a:t>
            </a:r>
            <a:r>
              <a:rPr lang="zh-TW" altLang="en-US" sz="2400" b="1" smtClean="0">
                <a:solidFill>
                  <a:srgbClr val="FF3300"/>
                </a:solidFill>
              </a:rPr>
              <a:t>是製造電腦的核心，也就是自己製造微處理機。</a:t>
            </a:r>
            <a:r>
              <a:rPr lang="en-US" altLang="zh-TW" sz="2400" b="1" smtClean="0">
                <a:solidFill>
                  <a:srgbClr val="FF3300"/>
                </a:solidFill>
              </a:rPr>
              <a:t>IBM</a:t>
            </a:r>
            <a:r>
              <a:rPr lang="zh-TW" altLang="en-US" sz="2400" b="1" smtClean="0">
                <a:solidFill>
                  <a:srgbClr val="FF3300"/>
                </a:solidFill>
              </a:rPr>
              <a:t>是這方面的權威。</a:t>
            </a:r>
          </a:p>
          <a:p>
            <a:pPr eaLnBrk="1" hangingPunct="1">
              <a:lnSpc>
                <a:spcPct val="80000"/>
              </a:lnSpc>
            </a:pPr>
            <a:r>
              <a:rPr lang="en-US" altLang="zh-TW" sz="2400" b="1" smtClean="0">
                <a:solidFill>
                  <a:srgbClr val="FFFF00"/>
                </a:solidFill>
              </a:rPr>
              <a:t>IBM</a:t>
            </a:r>
            <a:r>
              <a:rPr lang="zh-TW" altLang="en-US" sz="2400" b="1" smtClean="0">
                <a:solidFill>
                  <a:srgbClr val="FFFF00"/>
                </a:solidFill>
              </a:rPr>
              <a:t>通常自己發展電腦軟體，</a:t>
            </a:r>
            <a:r>
              <a:rPr lang="en-US" altLang="zh-TW" sz="2400" b="1" smtClean="0">
                <a:solidFill>
                  <a:srgbClr val="FFFF00"/>
                </a:solidFill>
              </a:rPr>
              <a:t>IBM</a:t>
            </a:r>
            <a:r>
              <a:rPr lang="zh-TW" altLang="en-US" sz="2400" b="1" smtClean="0">
                <a:solidFill>
                  <a:srgbClr val="FFFF00"/>
                </a:solidFill>
              </a:rPr>
              <a:t>擁有相當優秀的軟體工程師。</a:t>
            </a:r>
          </a:p>
          <a:p>
            <a:pPr eaLnBrk="1" hangingPunct="1">
              <a:lnSpc>
                <a:spcPct val="80000"/>
              </a:lnSpc>
            </a:pPr>
            <a:r>
              <a:rPr lang="en-US" altLang="zh-TW" sz="2400" b="1" smtClean="0">
                <a:solidFill>
                  <a:srgbClr val="66FF33"/>
                </a:solidFill>
              </a:rPr>
              <a:t>IBM</a:t>
            </a:r>
            <a:r>
              <a:rPr lang="zh-TW" altLang="en-US" sz="2400" b="1" smtClean="0">
                <a:solidFill>
                  <a:srgbClr val="66FF33"/>
                </a:solidFill>
              </a:rPr>
              <a:t>把電腦交給極為優秀的</a:t>
            </a:r>
            <a:r>
              <a:rPr lang="en-US" altLang="zh-TW" sz="2400" b="1" smtClean="0">
                <a:solidFill>
                  <a:srgbClr val="66FF33"/>
                </a:solidFill>
              </a:rPr>
              <a:t>IBM</a:t>
            </a:r>
            <a:r>
              <a:rPr lang="zh-TW" altLang="en-US" sz="2400" b="1" smtClean="0">
                <a:solidFill>
                  <a:srgbClr val="66FF33"/>
                </a:solidFill>
              </a:rPr>
              <a:t>業務代表銷售。</a:t>
            </a:r>
          </a:p>
          <a:p>
            <a:pPr eaLnBrk="1" hangingPunct="1">
              <a:lnSpc>
                <a:spcPct val="80000"/>
              </a:lnSpc>
            </a:pPr>
            <a:endParaRPr lang="zh-TW" altLang="en-US" sz="2400" b="1" smtClean="0">
              <a:solidFill>
                <a:srgbClr val="66FF33"/>
              </a:solidFill>
            </a:endParaRPr>
          </a:p>
          <a:p>
            <a:pPr eaLnBrk="1" hangingPunct="1">
              <a:lnSpc>
                <a:spcPct val="80000"/>
              </a:lnSpc>
            </a:pPr>
            <a:r>
              <a:rPr lang="zh-TW" altLang="en-US" sz="2400" b="1" smtClean="0"/>
              <a:t>除非得到</a:t>
            </a:r>
            <a:r>
              <a:rPr lang="en-US" altLang="zh-TW" sz="2400" b="1" smtClean="0"/>
              <a:t>IBM</a:t>
            </a:r>
            <a:r>
              <a:rPr lang="zh-TW" altLang="en-US" sz="2400" b="1" smtClean="0"/>
              <a:t>的許可，否則任何人都不可以打開</a:t>
            </a:r>
            <a:r>
              <a:rPr lang="en-US" altLang="zh-TW" sz="2400" b="1" smtClean="0"/>
              <a:t>IBM</a:t>
            </a:r>
            <a:r>
              <a:rPr lang="zh-TW" altLang="en-US" sz="2400" b="1" smtClean="0"/>
              <a:t>的產品。 </a:t>
            </a:r>
          </a:p>
        </p:txBody>
      </p:sp>
      <p:sp>
        <p:nvSpPr>
          <p:cNvPr id="1527812" name="Rectangle 4"/>
          <p:cNvSpPr>
            <a:spLocks noGrp="1" noChangeArrowheads="1"/>
          </p:cNvSpPr>
          <p:nvPr>
            <p:ph type="body" sz="half" idx="2"/>
          </p:nvPr>
        </p:nvSpPr>
        <p:spPr>
          <a:xfrm>
            <a:off x="4667250" y="1268413"/>
            <a:ext cx="4038600" cy="4968875"/>
          </a:xfrm>
          <a:solidFill>
            <a:srgbClr val="008080"/>
          </a:solidFill>
        </p:spPr>
        <p:txBody>
          <a:bodyPr/>
          <a:lstStyle/>
          <a:p>
            <a:pPr eaLnBrk="1" hangingPunct="1">
              <a:lnSpc>
                <a:spcPct val="80000"/>
              </a:lnSpc>
            </a:pPr>
            <a:r>
              <a:rPr lang="zh-TW" altLang="en-US" sz="2400" b="1" smtClean="0">
                <a:solidFill>
                  <a:srgbClr val="FF3300"/>
                </a:solidFill>
              </a:rPr>
              <a:t>由於自己缺乏製造微處理機的資金，所以蘋果就到外面買。</a:t>
            </a:r>
            <a:r>
              <a:rPr lang="zh-TW" altLang="en-US" sz="2400" b="1" smtClean="0"/>
              <a:t> </a:t>
            </a:r>
          </a:p>
          <a:p>
            <a:pPr eaLnBrk="1" hangingPunct="1">
              <a:lnSpc>
                <a:spcPct val="80000"/>
              </a:lnSpc>
            </a:pPr>
            <a:endParaRPr lang="zh-TW" altLang="en-US" sz="2400" b="1" smtClean="0"/>
          </a:p>
          <a:p>
            <a:pPr eaLnBrk="1" hangingPunct="1">
              <a:lnSpc>
                <a:spcPct val="80000"/>
              </a:lnSpc>
            </a:pPr>
            <a:r>
              <a:rPr lang="zh-TW" altLang="en-US" sz="2400" b="1" smtClean="0">
                <a:solidFill>
                  <a:srgbClr val="FFFF00"/>
                </a:solidFill>
              </a:rPr>
              <a:t>由於缺乏聘僱軟體工程師的財力，所以就請微軟幫他們寫軟體。</a:t>
            </a:r>
          </a:p>
          <a:p>
            <a:pPr eaLnBrk="1" hangingPunct="1">
              <a:lnSpc>
                <a:spcPct val="80000"/>
              </a:lnSpc>
            </a:pPr>
            <a:r>
              <a:rPr lang="zh-TW" altLang="en-US" sz="2400" b="1" smtClean="0">
                <a:solidFill>
                  <a:srgbClr val="66FF33"/>
                </a:solidFill>
              </a:rPr>
              <a:t>由於品牌新、公司小、業務人員少，所以蘋果就在全國各地設立經銷商。</a:t>
            </a:r>
            <a:r>
              <a:rPr lang="zh-TW" altLang="en-US" sz="2400" b="1" smtClean="0"/>
              <a:t> </a:t>
            </a:r>
          </a:p>
          <a:p>
            <a:pPr eaLnBrk="1" hangingPunct="1">
              <a:lnSpc>
                <a:spcPct val="80000"/>
              </a:lnSpc>
            </a:pPr>
            <a:r>
              <a:rPr lang="zh-TW" altLang="en-US" sz="2400" b="1" smtClean="0"/>
              <a:t>為了鼓勵更多人使用，不但讓使用者可以輕易打開蘋果，還留下一些空槽可以讓使用者隨時添加新卡。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78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78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78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78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78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527812">
                                            <p:bg/>
                                          </p:spTgt>
                                        </p:tgtEl>
                                        <p:attrNameLst>
                                          <p:attrName>style.visibility</p:attrName>
                                        </p:attrNameLst>
                                      </p:cBhvr>
                                      <p:to>
                                        <p:strVal val="visible"/>
                                      </p:to>
                                    </p:set>
                                    <p:anim calcmode="lin" valueType="num">
                                      <p:cBhvr additive="base">
                                        <p:cTn id="27" dur="500" fill="hold"/>
                                        <p:tgtEl>
                                          <p:spTgt spid="1527812">
                                            <p:bg/>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27812">
                                            <p:bg/>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527812">
                                            <p:txEl>
                                              <p:pRg st="0" end="0"/>
                                            </p:txEl>
                                          </p:spTgt>
                                        </p:tgtEl>
                                        <p:attrNameLst>
                                          <p:attrName>style.visibility</p:attrName>
                                        </p:attrNameLst>
                                      </p:cBhvr>
                                      <p:to>
                                        <p:strVal val="visible"/>
                                      </p:to>
                                    </p:set>
                                    <p:anim calcmode="lin" valueType="num">
                                      <p:cBhvr additive="base">
                                        <p:cTn id="33" dur="500" fill="hold"/>
                                        <p:tgtEl>
                                          <p:spTgt spid="152781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278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527812">
                                            <p:txEl>
                                              <p:pRg st="2" end="2"/>
                                            </p:txEl>
                                          </p:spTgt>
                                        </p:tgtEl>
                                        <p:attrNameLst>
                                          <p:attrName>style.visibility</p:attrName>
                                        </p:attrNameLst>
                                      </p:cBhvr>
                                      <p:to>
                                        <p:strVal val="visible"/>
                                      </p:to>
                                    </p:set>
                                    <p:anim calcmode="lin" valueType="num">
                                      <p:cBhvr additive="base">
                                        <p:cTn id="39" dur="500" fill="hold"/>
                                        <p:tgtEl>
                                          <p:spTgt spid="1527812">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5278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527812">
                                            <p:txEl>
                                              <p:pRg st="3" end="3"/>
                                            </p:txEl>
                                          </p:spTgt>
                                        </p:tgtEl>
                                        <p:attrNameLst>
                                          <p:attrName>style.visibility</p:attrName>
                                        </p:attrNameLst>
                                      </p:cBhvr>
                                      <p:to>
                                        <p:strVal val="visible"/>
                                      </p:to>
                                    </p:set>
                                    <p:anim calcmode="lin" valueType="num">
                                      <p:cBhvr additive="base">
                                        <p:cTn id="45" dur="500" fill="hold"/>
                                        <p:tgtEl>
                                          <p:spTgt spid="1527812">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5278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527812">
                                            <p:txEl>
                                              <p:pRg st="4" end="4"/>
                                            </p:txEl>
                                          </p:spTgt>
                                        </p:tgtEl>
                                        <p:attrNameLst>
                                          <p:attrName>style.visibility</p:attrName>
                                        </p:attrNameLst>
                                      </p:cBhvr>
                                      <p:to>
                                        <p:strVal val="visible"/>
                                      </p:to>
                                    </p:set>
                                    <p:anim calcmode="lin" valueType="num">
                                      <p:cBhvr additive="base">
                                        <p:cTn id="51" dur="500" fill="hold"/>
                                        <p:tgtEl>
                                          <p:spTgt spid="1527812">
                                            <p:txEl>
                                              <p:pRg st="4" end="4"/>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5278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811" grpId="0" build="p" animBg="1"/>
      <p:bldP spid="152781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19572" y="2339187"/>
            <a:ext cx="7848872" cy="407388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FF"/>
              </a:solidFill>
            </a:endParaRPr>
          </a:p>
        </p:txBody>
      </p:sp>
      <p:sp>
        <p:nvSpPr>
          <p:cNvPr id="4" name="標題 3"/>
          <p:cNvSpPr>
            <a:spLocks noGrp="1"/>
          </p:cNvSpPr>
          <p:nvPr>
            <p:ph type="title"/>
          </p:nvPr>
        </p:nvSpPr>
        <p:spPr/>
        <p:txBody>
          <a:bodyPr/>
          <a:lstStyle/>
          <a:p>
            <a:r>
              <a:rPr lang="zh-TW" altLang="en-US" dirty="0"/>
              <a:t>詹姆士．柯麥</a:t>
            </a:r>
            <a:r>
              <a:rPr lang="zh-TW" altLang="en-US" dirty="0" smtClean="0"/>
              <a:t>隆</a:t>
            </a:r>
            <a:r>
              <a:rPr lang="zh-TW" altLang="en-US" dirty="0"/>
              <a:t>的典範轉移</a:t>
            </a:r>
          </a:p>
        </p:txBody>
      </p:sp>
      <p:sp>
        <p:nvSpPr>
          <p:cNvPr id="5" name="內容版面配置區 4"/>
          <p:cNvSpPr>
            <a:spLocks noGrp="1"/>
          </p:cNvSpPr>
          <p:nvPr>
            <p:ph idx="1"/>
          </p:nvPr>
        </p:nvSpPr>
        <p:spPr>
          <a:xfrm>
            <a:off x="529208" y="980728"/>
            <a:ext cx="8229600" cy="1358459"/>
          </a:xfrm>
        </p:spPr>
        <p:txBody>
          <a:bodyPr/>
          <a:lstStyle/>
          <a:p>
            <a:r>
              <a:rPr lang="zh-TW" altLang="en-US" sz="2000" dirty="0"/>
              <a:t>詹姆士．柯麥隆有史以來耗資最鉅</a:t>
            </a:r>
            <a:r>
              <a:rPr lang="en-US" altLang="zh-TW" sz="2000" dirty="0"/>
              <a:t>(</a:t>
            </a:r>
            <a:r>
              <a:rPr lang="zh-TW" altLang="en-US" sz="2000" dirty="0"/>
              <a:t>也最賣座</a:t>
            </a:r>
            <a:r>
              <a:rPr lang="en-US" altLang="zh-TW" sz="2000" dirty="0"/>
              <a:t>)</a:t>
            </a:r>
            <a:r>
              <a:rPr lang="zh-TW" altLang="en-US" sz="2000" dirty="0"/>
              <a:t>的電影，創造了一個想像的世界</a:t>
            </a:r>
            <a:r>
              <a:rPr lang="zh-TW" altLang="en-US" sz="2000" dirty="0" smtClean="0"/>
              <a:t>。他曾揭露</a:t>
            </a:r>
            <a:r>
              <a:rPr lang="zh-TW" altLang="en-US" sz="2000" dirty="0"/>
              <a:t>從孩提時代起，他就著迷的事</a:t>
            </a:r>
            <a:r>
              <a:rPr lang="en-US" altLang="zh-TW" sz="2000" dirty="0"/>
              <a:t>--</a:t>
            </a:r>
            <a:r>
              <a:rPr lang="zh-TW" altLang="en-US" sz="2000" dirty="0"/>
              <a:t>科幻小說和深海潛水，最終，他所著迷的事帶領他完成了影史鉅</a:t>
            </a:r>
            <a:r>
              <a:rPr lang="zh-TW" altLang="en-US" sz="2000" dirty="0" smtClean="0"/>
              <a:t>片</a:t>
            </a:r>
            <a:r>
              <a:rPr lang="en-US" altLang="zh-TW" sz="2000" dirty="0" smtClean="0"/>
              <a:t>“</a:t>
            </a:r>
            <a:r>
              <a:rPr lang="zh-TW" altLang="en-US" sz="2000" dirty="0" smtClean="0"/>
              <a:t>異形</a:t>
            </a:r>
            <a:r>
              <a:rPr lang="en-US" altLang="zh-TW" sz="2000" dirty="0" smtClean="0"/>
              <a:t>”</a:t>
            </a:r>
            <a:r>
              <a:rPr lang="zh-TW" altLang="en-US" sz="2000" dirty="0" smtClean="0"/>
              <a:t>、</a:t>
            </a:r>
            <a:r>
              <a:rPr lang="en-US" altLang="zh-TW" sz="2000" dirty="0" smtClean="0"/>
              <a:t>”</a:t>
            </a:r>
            <a:r>
              <a:rPr lang="zh-TW" altLang="en-US" sz="2000" dirty="0" smtClean="0"/>
              <a:t>深淵</a:t>
            </a:r>
            <a:r>
              <a:rPr lang="en-US" altLang="zh-TW" sz="2000" dirty="0" smtClean="0"/>
              <a:t>“</a:t>
            </a:r>
            <a:r>
              <a:rPr lang="zh-TW" altLang="en-US" sz="2000" dirty="0" smtClean="0"/>
              <a:t>、</a:t>
            </a:r>
            <a:r>
              <a:rPr lang="en-US" altLang="zh-TW" sz="2000" dirty="0" smtClean="0"/>
              <a:t>”</a:t>
            </a:r>
            <a:r>
              <a:rPr lang="zh-TW" altLang="en-US" sz="2000" dirty="0" smtClean="0"/>
              <a:t>魔鬼</a:t>
            </a:r>
            <a:r>
              <a:rPr lang="zh-TW" altLang="en-US" sz="2000" dirty="0"/>
              <a:t>終結者</a:t>
            </a:r>
            <a:r>
              <a:rPr lang="en-US" altLang="zh-TW" sz="2000" dirty="0"/>
              <a:t>"</a:t>
            </a:r>
            <a:r>
              <a:rPr lang="zh-TW" altLang="en-US" sz="2000" dirty="0"/>
              <a:t>、</a:t>
            </a:r>
            <a:r>
              <a:rPr lang="en-US" altLang="zh-TW" sz="2000" dirty="0"/>
              <a:t>"</a:t>
            </a:r>
            <a:r>
              <a:rPr lang="zh-TW" altLang="en-US" sz="2000" dirty="0"/>
              <a:t>鐵達尼號</a:t>
            </a:r>
            <a:r>
              <a:rPr lang="en-US" altLang="zh-TW" sz="2000" dirty="0"/>
              <a:t>"</a:t>
            </a:r>
            <a:r>
              <a:rPr lang="zh-TW" altLang="en-US" sz="2000" dirty="0"/>
              <a:t>和</a:t>
            </a:r>
            <a:r>
              <a:rPr lang="en-US" altLang="zh-TW" sz="2000" dirty="0"/>
              <a:t>"</a:t>
            </a:r>
            <a:r>
              <a:rPr lang="zh-TW" altLang="en-US" sz="2000" dirty="0"/>
              <a:t>阿凡達</a:t>
            </a:r>
            <a:r>
              <a:rPr lang="en-US" altLang="zh-TW" sz="2000" dirty="0"/>
              <a:t>"</a:t>
            </a:r>
            <a:r>
              <a:rPr lang="zh-TW" altLang="en-US" sz="2000" dirty="0"/>
              <a:t>。</a:t>
            </a:r>
          </a:p>
        </p:txBody>
      </p:sp>
      <p:sp>
        <p:nvSpPr>
          <p:cNvPr id="3" name="投影片編號版面配置區 2"/>
          <p:cNvSpPr>
            <a:spLocks noGrp="1"/>
          </p:cNvSpPr>
          <p:nvPr>
            <p:ph type="sldNum" sz="quarter" idx="12"/>
          </p:nvPr>
        </p:nvSpPr>
        <p:spPr/>
        <p:txBody>
          <a:bodyPr/>
          <a:lstStyle/>
          <a:p>
            <a:pPr>
              <a:defRPr/>
            </a:pPr>
            <a:fld id="{C34E1A44-03B8-4E31-8897-EE52B06832E0}" type="slidenum">
              <a:rPr lang="en-US" altLang="zh-TW" smtClean="0">
                <a:solidFill>
                  <a:srgbClr val="FFFFFF"/>
                </a:solidFill>
              </a:rPr>
              <a:pPr>
                <a:defRPr/>
              </a:pPr>
              <a:t>6</a:t>
            </a:fld>
            <a:endParaRPr lang="en-US" altLang="zh-TW">
              <a:solidFill>
                <a:srgbClr val="FFFFFF"/>
              </a:solidFill>
            </a:endParaRPr>
          </a:p>
        </p:txBody>
      </p:sp>
      <p:grpSp>
        <p:nvGrpSpPr>
          <p:cNvPr id="7" name="群組 6"/>
          <p:cNvGrpSpPr/>
          <p:nvPr/>
        </p:nvGrpSpPr>
        <p:grpSpPr>
          <a:xfrm>
            <a:off x="824116" y="2452045"/>
            <a:ext cx="7596844" cy="3848165"/>
            <a:chOff x="719572" y="2339187"/>
            <a:chExt cx="7848872" cy="4073882"/>
          </a:xfrm>
        </p:grpSpPr>
        <p:grpSp>
          <p:nvGrpSpPr>
            <p:cNvPr id="6" name="群組 5"/>
            <p:cNvGrpSpPr/>
            <p:nvPr/>
          </p:nvGrpSpPr>
          <p:grpSpPr>
            <a:xfrm>
              <a:off x="719572" y="2339187"/>
              <a:ext cx="7848872" cy="2187243"/>
              <a:chOff x="611560" y="2666702"/>
              <a:chExt cx="7848872" cy="2187243"/>
            </a:xfrm>
          </p:grpSpPr>
          <p:pic>
            <p:nvPicPr>
              <p:cNvPr id="3075" name="Picture 3" descr="D:\李國光\教材\電影\阿凡達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66702"/>
                <a:ext cx="3888432" cy="21872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李國光\教材\電影\阿凡達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670608"/>
                <a:ext cx="3816424" cy="2146739"/>
              </a:xfrm>
              <a:prstGeom prst="rect">
                <a:avLst/>
              </a:prstGeom>
              <a:noFill/>
              <a:extLst>
                <a:ext uri="{909E8E84-426E-40DD-AFC4-6F175D3DCCD1}">
                  <a14:hiddenFill xmlns:a14="http://schemas.microsoft.com/office/drawing/2010/main">
                    <a:solidFill>
                      <a:srgbClr val="FFFFFF"/>
                    </a:solidFill>
                  </a14:hiddenFill>
                </a:ext>
              </a:extLst>
            </p:spPr>
          </p:pic>
        </p:grpSp>
        <p:pic>
          <p:nvPicPr>
            <p:cNvPr id="3077" name="Picture 5" descr="D:\李國光\教材\電影\阿凡達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226" y="4644467"/>
              <a:ext cx="3060340" cy="17214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李國光\教材\電影\阿凡達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020" y="4597308"/>
              <a:ext cx="3228020" cy="18157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5117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396EF01-6DB2-4213-B23F-7F8869372B7D}" type="slidenum">
              <a:rPr lang="en-US" altLang="zh-TW">
                <a:solidFill>
                  <a:srgbClr val="FFFFFF"/>
                </a:solidFill>
              </a:rPr>
              <a:pPr>
                <a:defRPr/>
              </a:pPr>
              <a:t>7</a:t>
            </a:fld>
            <a:endParaRPr lang="en-US" altLang="zh-TW">
              <a:solidFill>
                <a:srgbClr val="FFFFFF"/>
              </a:solidFill>
            </a:endParaRPr>
          </a:p>
        </p:txBody>
      </p:sp>
      <p:sp>
        <p:nvSpPr>
          <p:cNvPr id="2145282" name="Rectangle 2"/>
          <p:cNvSpPr>
            <a:spLocks noGrp="1" noChangeArrowheads="1"/>
          </p:cNvSpPr>
          <p:nvPr>
            <p:ph type="title"/>
          </p:nvPr>
        </p:nvSpPr>
        <p:spPr>
          <a:xfrm>
            <a:off x="700088" y="61236"/>
            <a:ext cx="7772400" cy="1143000"/>
          </a:xfrm>
        </p:spPr>
        <p:txBody>
          <a:bodyPr/>
          <a:lstStyle/>
          <a:p>
            <a:pPr eaLnBrk="1" hangingPunct="1">
              <a:defRPr/>
            </a:pPr>
            <a:r>
              <a:rPr lang="zh-TW" altLang="en-US" dirty="0" smtClean="0"/>
              <a:t>典範轉移</a:t>
            </a:r>
            <a:r>
              <a:rPr lang="en-US" altLang="zh-TW" dirty="0" smtClean="0"/>
              <a:t>(Paradigm shift)</a:t>
            </a:r>
          </a:p>
        </p:txBody>
      </p:sp>
      <p:pic>
        <p:nvPicPr>
          <p:cNvPr id="69636" name="Picture 3" descr="j0282852"/>
          <p:cNvPicPr>
            <a:picLocks noChangeAspect="1" noChangeArrowheads="1" noCrop="1"/>
          </p:cNvPicPr>
          <p:nvPr/>
        </p:nvPicPr>
        <p:blipFill>
          <a:blip r:embed="rId2"/>
          <a:srcRect/>
          <a:stretch>
            <a:fillRect/>
          </a:stretch>
        </p:blipFill>
        <p:spPr bwMode="auto">
          <a:xfrm>
            <a:off x="5165232" y="1295292"/>
            <a:ext cx="3918160" cy="4012007"/>
          </a:xfrm>
          <a:prstGeom prst="rect">
            <a:avLst/>
          </a:prstGeom>
          <a:noFill/>
          <a:ln w="9525">
            <a:noFill/>
            <a:miter lim="800000"/>
            <a:headEnd/>
            <a:tailEnd/>
          </a:ln>
        </p:spPr>
      </p:pic>
      <p:sp>
        <p:nvSpPr>
          <p:cNvPr id="2145284" name="Text Box 4"/>
          <p:cNvSpPr txBox="1">
            <a:spLocks noChangeArrowheads="1"/>
          </p:cNvSpPr>
          <p:nvPr/>
        </p:nvSpPr>
        <p:spPr bwMode="auto">
          <a:xfrm>
            <a:off x="550863" y="5635626"/>
            <a:ext cx="8070850" cy="641350"/>
          </a:xfrm>
          <a:prstGeom prst="rect">
            <a:avLst/>
          </a:prstGeom>
          <a:solidFill>
            <a:srgbClr val="008000"/>
          </a:solidFill>
          <a:ln w="9525">
            <a:noFill/>
            <a:miter lim="800000"/>
            <a:headEnd/>
            <a:tailEnd/>
          </a:ln>
        </p:spPr>
        <p:txBody>
          <a:bodyPr wrap="none">
            <a:spAutoFit/>
          </a:bodyPr>
          <a:lstStyle/>
          <a:p>
            <a:r>
              <a:rPr lang="en-US" altLang="zh-TW" sz="3600" b="1" dirty="0">
                <a:solidFill>
                  <a:srgbClr val="FFFFFF"/>
                </a:solidFill>
                <a:latin typeface="Times New Roman" pitchFamily="18" charset="0"/>
              </a:rPr>
              <a:t>….</a:t>
            </a:r>
            <a:r>
              <a:rPr lang="zh-TW" altLang="en-US" sz="3600" b="1" dirty="0">
                <a:solidFill>
                  <a:srgbClr val="FFFFFF"/>
                </a:solidFill>
                <a:latin typeface="Times New Roman" pitchFamily="18" charset="0"/>
              </a:rPr>
              <a:t>就是超越「知識」、創新「知識」。</a:t>
            </a:r>
          </a:p>
        </p:txBody>
      </p:sp>
      <p:sp>
        <p:nvSpPr>
          <p:cNvPr id="2" name="文字方塊 1"/>
          <p:cNvSpPr txBox="1"/>
          <p:nvPr/>
        </p:nvSpPr>
        <p:spPr>
          <a:xfrm>
            <a:off x="251520" y="1295292"/>
            <a:ext cx="4680520" cy="4154984"/>
          </a:xfrm>
          <a:prstGeom prst="rect">
            <a:avLst/>
          </a:prstGeom>
          <a:solidFill>
            <a:srgbClr val="FFFF00"/>
          </a:solidFill>
        </p:spPr>
        <p:txBody>
          <a:bodyPr wrap="square" rtlCol="0">
            <a:spAutoFit/>
          </a:bodyPr>
          <a:lstStyle/>
          <a:p>
            <a:r>
              <a:rPr lang="zh-TW" altLang="en-US" sz="2200" dirty="0">
                <a:solidFill>
                  <a:srgbClr val="003399">
                    <a:lumMod val="50000"/>
                  </a:srgbClr>
                </a:solidFill>
              </a:rPr>
              <a:t>庫</a:t>
            </a:r>
            <a:r>
              <a:rPr lang="zh-TW" altLang="en-US" sz="2200" dirty="0" smtClean="0">
                <a:solidFill>
                  <a:srgbClr val="003399">
                    <a:lumMod val="50000"/>
                  </a:srgbClr>
                </a:solidFill>
              </a:rPr>
              <a:t>恩</a:t>
            </a:r>
            <a:r>
              <a:rPr lang="en-US" altLang="zh-TW" sz="2200" dirty="0" smtClean="0">
                <a:solidFill>
                  <a:srgbClr val="003399">
                    <a:lumMod val="50000"/>
                  </a:srgbClr>
                </a:solidFill>
              </a:rPr>
              <a:t>(Thomas </a:t>
            </a:r>
            <a:r>
              <a:rPr lang="en-US" altLang="zh-TW" sz="2200" dirty="0" err="1" smtClean="0">
                <a:solidFill>
                  <a:srgbClr val="003399">
                    <a:lumMod val="50000"/>
                  </a:srgbClr>
                </a:solidFill>
              </a:rPr>
              <a:t>S.Kuhn</a:t>
            </a:r>
            <a:r>
              <a:rPr lang="en-US" altLang="zh-TW" sz="2200" u="sng" dirty="0" smtClean="0">
                <a:solidFill>
                  <a:srgbClr val="003399">
                    <a:lumMod val="50000"/>
                  </a:srgbClr>
                </a:solidFill>
              </a:rPr>
              <a:t>)</a:t>
            </a:r>
            <a:r>
              <a:rPr lang="zh-TW" altLang="en-US" sz="2200" dirty="0" smtClean="0">
                <a:solidFill>
                  <a:srgbClr val="003399">
                    <a:lumMod val="50000"/>
                  </a:srgbClr>
                </a:solidFill>
              </a:rPr>
              <a:t>指出</a:t>
            </a:r>
            <a:r>
              <a:rPr lang="zh-TW" altLang="en-US" sz="2200" dirty="0">
                <a:solidFill>
                  <a:srgbClr val="003399">
                    <a:lumMod val="50000"/>
                  </a:srgbClr>
                </a:solidFill>
              </a:rPr>
              <a:t>：“按既定的用法</a:t>
            </a:r>
            <a:r>
              <a:rPr lang="zh-TW" altLang="en-US" sz="2200" dirty="0" smtClean="0">
                <a:solidFill>
                  <a:srgbClr val="003399">
                    <a:lumMod val="50000"/>
                  </a:srgbClr>
                </a:solidFill>
              </a:rPr>
              <a:t>，</a:t>
            </a:r>
            <a:r>
              <a:rPr lang="zh-TW" altLang="en-US" sz="2200" u="sng" dirty="0">
                <a:solidFill>
                  <a:srgbClr val="003399">
                    <a:lumMod val="50000"/>
                  </a:srgbClr>
                </a:solidFill>
              </a:rPr>
              <a:t>典</a:t>
            </a:r>
            <a:r>
              <a:rPr lang="zh-TW" altLang="en-US" sz="2200" u="sng" dirty="0" smtClean="0">
                <a:solidFill>
                  <a:srgbClr val="003399">
                    <a:lumMod val="50000"/>
                  </a:srgbClr>
                </a:solidFill>
              </a:rPr>
              <a:t>範就是</a:t>
            </a:r>
            <a:r>
              <a:rPr lang="zh-TW" altLang="en-US" sz="2200" u="sng" dirty="0">
                <a:solidFill>
                  <a:srgbClr val="003399">
                    <a:lumMod val="50000"/>
                  </a:srgbClr>
                </a:solidFill>
              </a:rPr>
              <a:t>一種公認的模型或模式</a:t>
            </a:r>
            <a:r>
              <a:rPr lang="zh-TW" altLang="en-US" sz="2200" dirty="0">
                <a:solidFill>
                  <a:srgbClr val="003399">
                    <a:lumMod val="50000"/>
                  </a:srgbClr>
                </a:solidFill>
              </a:rPr>
              <a:t>。”“我採用這個術語是想說明，在科學實際活動中某些被公認的範例──包括定律、理論、應用以及儀器設備統統在內的範例──為某種科學研究傳統的出現提供了模型。”在庫恩看來</a:t>
            </a:r>
            <a:r>
              <a:rPr lang="zh-TW" altLang="en-US" sz="2200" dirty="0" smtClean="0">
                <a:solidFill>
                  <a:srgbClr val="003399">
                    <a:lumMod val="50000"/>
                  </a:srgbClr>
                </a:solidFill>
              </a:rPr>
              <a:t>，典範是</a:t>
            </a:r>
            <a:r>
              <a:rPr lang="zh-TW" altLang="en-US" sz="2200" dirty="0">
                <a:solidFill>
                  <a:srgbClr val="003399">
                    <a:lumMod val="50000"/>
                  </a:srgbClr>
                </a:solidFill>
              </a:rPr>
              <a:t>一種對本體論、認識論和方法論的基本承諾，是科學家集團所共同接受的一組假說、理論、準則和方法的總和，這些東西在心理上形成科學家的共同信念。</a:t>
            </a:r>
          </a:p>
        </p:txBody>
      </p:sp>
    </p:spTree>
    <p:extLst>
      <p:ext uri="{BB962C8B-B14F-4D97-AF65-F5344CB8AC3E}">
        <p14:creationId xmlns:p14="http://schemas.microsoft.com/office/powerpoint/2010/main" val="12531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5284"/>
                                        </p:tgtEl>
                                        <p:attrNameLst>
                                          <p:attrName>style.visibility</p:attrName>
                                        </p:attrNameLst>
                                      </p:cBhvr>
                                      <p:to>
                                        <p:strVal val="visible"/>
                                      </p:to>
                                    </p:set>
                                    <p:animEffect transition="in" filter="dissolve">
                                      <p:cBhvr>
                                        <p:cTn id="7" dur="500"/>
                                        <p:tgtEl>
                                          <p:spTgt spid="214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52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典範轉移</a:t>
            </a:r>
            <a:r>
              <a:rPr lang="en-US" altLang="zh-TW" dirty="0" smtClean="0"/>
              <a:t>(Paradigm shift)</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solidFill>
                  <a:srgbClr val="FFFFFF"/>
                </a:solidFill>
              </a:rPr>
              <a:pPr>
                <a:defRPr/>
              </a:pPr>
              <a:t>8</a:t>
            </a:fld>
            <a:endParaRPr lang="en-US" altLang="zh-TW" dirty="0">
              <a:solidFill>
                <a:srgbClr val="FFFFFF"/>
              </a:solidFill>
            </a:endParaRPr>
          </a:p>
        </p:txBody>
      </p:sp>
      <p:pic>
        <p:nvPicPr>
          <p:cNvPr id="26626" name="Picture 2" descr="D:\李國光\992\伽利略.JPG"/>
          <p:cNvPicPr>
            <a:picLocks noGrp="1" noChangeAspect="1" noChangeArrowheads="1"/>
          </p:cNvPicPr>
          <p:nvPr>
            <p:ph idx="1"/>
          </p:nvPr>
        </p:nvPicPr>
        <p:blipFill>
          <a:blip r:embed="rId2" cstate="print"/>
          <a:srcRect/>
          <a:stretch>
            <a:fillRect/>
          </a:stretch>
        </p:blipFill>
        <p:spPr bwMode="auto">
          <a:xfrm>
            <a:off x="422410" y="1285860"/>
            <a:ext cx="8277940" cy="4429156"/>
          </a:xfrm>
          <a:prstGeom prst="rect">
            <a:avLst/>
          </a:prstGeom>
          <a:noFill/>
        </p:spPr>
      </p:pic>
    </p:spTree>
    <p:extLst>
      <p:ext uri="{BB962C8B-B14F-4D97-AF65-F5344CB8AC3E}">
        <p14:creationId xmlns:p14="http://schemas.microsoft.com/office/powerpoint/2010/main" val="334601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467544" y="188640"/>
            <a:ext cx="4815830" cy="1143000"/>
          </a:xfrm>
        </p:spPr>
        <p:txBody>
          <a:bodyPr/>
          <a:lstStyle/>
          <a:p>
            <a:r>
              <a:rPr lang="zh-TW" altLang="en-US" dirty="0"/>
              <a:t>地心</a:t>
            </a:r>
            <a:r>
              <a:rPr lang="zh-TW" altLang="en-US" dirty="0" smtClean="0"/>
              <a:t>說與日心說</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solidFill>
                  <a:srgbClr val="FFFFFF"/>
                </a:solidFill>
              </a:rPr>
              <a:pPr>
                <a:defRPr/>
              </a:pPr>
              <a:t>9</a:t>
            </a:fld>
            <a:endParaRPr lang="en-US" altLang="zh-TW">
              <a:solidFill>
                <a:srgbClr val="FFFFFF"/>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6785" y="620688"/>
            <a:ext cx="2761151" cy="230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552" y="3093975"/>
            <a:ext cx="2365615" cy="331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56792"/>
            <a:ext cx="5627273" cy="48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8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62</TotalTime>
  <Words>1214</Words>
  <Application>Microsoft Office PowerPoint</Application>
  <PresentationFormat>如螢幕大小 (4:3)</PresentationFormat>
  <Paragraphs>231</Paragraphs>
  <Slides>21</Slides>
  <Notes>1</Notes>
  <HiddenSlides>2</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21</vt:i4>
      </vt:variant>
    </vt:vector>
  </HeadingPairs>
  <TitlesOfParts>
    <vt:vector size="24" baseType="lpstr">
      <vt:lpstr>教學目標</vt:lpstr>
      <vt:lpstr>1_教學目標</vt:lpstr>
      <vt:lpstr>VISIO</vt:lpstr>
      <vt:lpstr>外在環境：機會或威脅？</vt:lpstr>
      <vt:lpstr>跳高的典範(Paradigm)</vt:lpstr>
      <vt:lpstr>她們的職業？</vt:lpstr>
      <vt:lpstr>老鼠走迷宮？</vt:lpstr>
      <vt:lpstr>典範轉移：IBM vs Apple</vt:lpstr>
      <vt:lpstr>詹姆士．柯麥隆的典範轉移</vt:lpstr>
      <vt:lpstr>典範轉移(Paradigm shift)</vt:lpstr>
      <vt:lpstr>典範轉移(Paradigm shift)</vt:lpstr>
      <vt:lpstr>地心說與日心說</vt:lpstr>
      <vt:lpstr>PowerPoint 簡報</vt:lpstr>
      <vt:lpstr>PowerPoint 簡報</vt:lpstr>
      <vt:lpstr>速度革命</vt:lpstr>
      <vt:lpstr>A Natural Evolution</vt:lpstr>
      <vt:lpstr>The Marketing Theory</vt:lpstr>
      <vt:lpstr>信息傳遞的典範轉移</vt:lpstr>
      <vt:lpstr>PowerPoint 簡報</vt:lpstr>
      <vt:lpstr>梅特卡夫定律(Metcalfe’s Law)</vt:lpstr>
      <vt:lpstr>外部 n 達到臨界點的關鍵能力</vt:lpstr>
      <vt:lpstr>殺手應用的特性(Killer App.)</vt:lpstr>
      <vt:lpstr>Technology and Business Transformation</vt:lpstr>
      <vt:lpstr>Examples</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外在環境：機會或威脅？</dc:title>
  <dc:creator>Your User Name</dc:creator>
  <cp:lastModifiedBy>USER</cp:lastModifiedBy>
  <cp:revision>8</cp:revision>
  <dcterms:created xsi:type="dcterms:W3CDTF">2010-07-13T10:00:02Z</dcterms:created>
  <dcterms:modified xsi:type="dcterms:W3CDTF">2013-09-18T03:25:00Z</dcterms:modified>
</cp:coreProperties>
</file>